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6" r:id="rId8"/>
    <p:sldId id="264" r:id="rId9"/>
    <p:sldId id="268" r:id="rId10"/>
  </p:sldIdLst>
  <p:sldSz cx="9144000" cy="6858000" type="screen4x3"/>
  <p:notesSz cx="7105650" cy="102393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6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676525-A951-400F-B7DA-F999426FBBF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811F87-C22B-488D-8C9A-61AFAB1F7FA4}">
      <dgm:prSet phldrT="[Текст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AA97F4F3-52E9-4A39-A4B3-83B5E24D68C0}" type="parTrans" cxnId="{F0534DFF-19F5-4248-93E5-0924F1A4BD55}">
      <dgm:prSet/>
      <dgm:spPr/>
      <dgm:t>
        <a:bodyPr/>
        <a:lstStyle/>
        <a:p>
          <a:endParaRPr lang="ru-RU"/>
        </a:p>
      </dgm:t>
    </dgm:pt>
    <dgm:pt modelId="{E57DBCF1-5D89-4BFC-8191-029E36CE458B}" type="sibTrans" cxnId="{F0534DFF-19F5-4248-93E5-0924F1A4BD55}">
      <dgm:prSet/>
      <dgm:spPr/>
      <dgm:t>
        <a:bodyPr/>
        <a:lstStyle/>
        <a:p>
          <a:endParaRPr lang="ru-RU"/>
        </a:p>
      </dgm:t>
    </dgm:pt>
    <dgm:pt modelId="{FF0999AA-ABFD-47A3-9B40-1425770B2E6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rgbClr val="111111"/>
              </a:solidFill>
              <a:ea typeface="Times New Roman" pitchFamily="18" charset="0"/>
              <a:cs typeface="Arial" pitchFamily="34" charset="0"/>
            </a:rPr>
            <a:t>Является привлекательной  игрой для ребёнка</a:t>
          </a:r>
          <a:endParaRPr lang="ru-RU" sz="1600" dirty="0"/>
        </a:p>
      </dgm:t>
    </dgm:pt>
    <dgm:pt modelId="{1739B8FD-0818-40BC-9B66-FF15181C23B9}" type="parTrans" cxnId="{BC0CC6E3-DF53-4358-BFC4-0B1D48625BEA}">
      <dgm:prSet/>
      <dgm:spPr/>
      <dgm:t>
        <a:bodyPr/>
        <a:lstStyle/>
        <a:p>
          <a:endParaRPr lang="ru-RU"/>
        </a:p>
      </dgm:t>
    </dgm:pt>
    <dgm:pt modelId="{517B687A-3649-4DED-92D6-5BDE3048B8A3}" type="sibTrans" cxnId="{BC0CC6E3-DF53-4358-BFC4-0B1D48625BEA}">
      <dgm:prSet/>
      <dgm:spPr/>
      <dgm:t>
        <a:bodyPr/>
        <a:lstStyle/>
        <a:p>
          <a:endParaRPr lang="ru-RU"/>
        </a:p>
      </dgm:t>
    </dgm:pt>
    <dgm:pt modelId="{5D407ADE-8334-42E6-B56F-401E43932F3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ea typeface="Times New Roman" pitchFamily="18" charset="0"/>
              <a:cs typeface="Arial" pitchFamily="34" charset="0"/>
            </a:rPr>
            <a:t>Формирует у детей ощущение личной заинтересованности при выполнении задания.</a:t>
          </a:r>
          <a:endParaRPr lang="ru-RU" sz="1600" dirty="0"/>
        </a:p>
      </dgm:t>
    </dgm:pt>
    <dgm:pt modelId="{F33615EB-0E76-4A5E-AC02-FD5745AE5CF1}" type="parTrans" cxnId="{5EC009CC-1F53-49C4-8767-8A1A71FFC7E0}">
      <dgm:prSet/>
      <dgm:spPr/>
      <dgm:t>
        <a:bodyPr/>
        <a:lstStyle/>
        <a:p>
          <a:endParaRPr lang="ru-RU"/>
        </a:p>
      </dgm:t>
    </dgm:pt>
    <dgm:pt modelId="{0DBAAE37-4619-4CC6-8150-2BDD515B523A}" type="sibTrans" cxnId="{5EC009CC-1F53-49C4-8767-8A1A71FFC7E0}">
      <dgm:prSet/>
      <dgm:spPr/>
      <dgm:t>
        <a:bodyPr/>
        <a:lstStyle/>
        <a:p>
          <a:endParaRPr lang="ru-RU"/>
        </a:p>
      </dgm:t>
    </dgm:pt>
    <dgm:pt modelId="{6CB98055-C6E5-4ECC-B742-63EDF0234B30}">
      <dgm:prSet phldrT="[Текст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C5D72461-80B9-4EC7-98C0-D8BB5957ACD0}" type="parTrans" cxnId="{F92BCA77-AB88-4B1F-B3BF-B866F214A7A9}">
      <dgm:prSet/>
      <dgm:spPr/>
      <dgm:t>
        <a:bodyPr/>
        <a:lstStyle/>
        <a:p>
          <a:endParaRPr lang="ru-RU"/>
        </a:p>
      </dgm:t>
    </dgm:pt>
    <dgm:pt modelId="{162AB70D-2D41-4DC5-BAC9-FAA27E8C3567}" type="sibTrans" cxnId="{F92BCA77-AB88-4B1F-B3BF-B866F214A7A9}">
      <dgm:prSet/>
      <dgm:spPr/>
      <dgm:t>
        <a:bodyPr/>
        <a:lstStyle/>
        <a:p>
          <a:endParaRPr lang="ru-RU"/>
        </a:p>
      </dgm:t>
    </dgm:pt>
    <dgm:pt modelId="{CF0DA1AD-E75A-4C31-B552-A801E81AE78A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ea typeface="Times New Roman" pitchFamily="18" charset="0"/>
              <a:cs typeface="Arial" pitchFamily="34" charset="0"/>
            </a:rPr>
            <a:t>Позволяет выделять наиболее значимые  объекты и учитывать при этом интересы детей</a:t>
          </a:r>
          <a:endParaRPr lang="ru-RU" sz="1600" b="0" dirty="0"/>
        </a:p>
      </dgm:t>
    </dgm:pt>
    <dgm:pt modelId="{098F4C67-65B3-4D13-B9AF-A4B34961781D}" type="parTrans" cxnId="{182BE4D9-3C23-4470-B08F-21DCC9F58660}">
      <dgm:prSet/>
      <dgm:spPr/>
      <dgm:t>
        <a:bodyPr/>
        <a:lstStyle/>
        <a:p>
          <a:endParaRPr lang="ru-RU"/>
        </a:p>
      </dgm:t>
    </dgm:pt>
    <dgm:pt modelId="{74565E8B-B2AC-4652-8AD6-0385A070A996}" type="sibTrans" cxnId="{182BE4D9-3C23-4470-B08F-21DCC9F58660}">
      <dgm:prSet/>
      <dgm:spPr/>
      <dgm:t>
        <a:bodyPr/>
        <a:lstStyle/>
        <a:p>
          <a:endParaRPr lang="ru-RU"/>
        </a:p>
      </dgm:t>
    </dgm:pt>
    <dgm:pt modelId="{A4E86702-688E-47FD-874B-239C6373B112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/>
            <a:t> </a:t>
          </a:r>
          <a:r>
            <a:rPr lang="ru-RU" sz="1600" dirty="0" smtClean="0"/>
            <a:t>Развиваются  коммуникативные способности </a:t>
          </a:r>
          <a:endParaRPr lang="ru-RU" sz="1600" dirty="0"/>
        </a:p>
      </dgm:t>
    </dgm:pt>
    <dgm:pt modelId="{02A22D68-DC18-4A95-A956-73C0EEFF4B90}" type="parTrans" cxnId="{115665F5-8A5B-41D1-9913-E168CF8E1A7E}">
      <dgm:prSet/>
      <dgm:spPr/>
      <dgm:t>
        <a:bodyPr/>
        <a:lstStyle/>
        <a:p>
          <a:endParaRPr lang="ru-RU"/>
        </a:p>
      </dgm:t>
    </dgm:pt>
    <dgm:pt modelId="{BCD65032-2BCC-4934-A4BE-35B4A2A0C397}" type="sibTrans" cxnId="{115665F5-8A5B-41D1-9913-E168CF8E1A7E}">
      <dgm:prSet/>
      <dgm:spPr/>
      <dgm:t>
        <a:bodyPr/>
        <a:lstStyle/>
        <a:p>
          <a:endParaRPr lang="ru-RU"/>
        </a:p>
      </dgm:t>
    </dgm:pt>
    <dgm:pt modelId="{BAECE582-AC83-47A2-8257-0861018EDB40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7B9E51FD-C4DE-41D7-ABA9-D97C02D0E5E4}" type="parTrans" cxnId="{3954681B-83FF-4CD1-9759-27F434F81465}">
      <dgm:prSet/>
      <dgm:spPr/>
      <dgm:t>
        <a:bodyPr/>
        <a:lstStyle/>
        <a:p>
          <a:endParaRPr lang="ru-RU"/>
        </a:p>
      </dgm:t>
    </dgm:pt>
    <dgm:pt modelId="{44D4EDC8-0DE7-4D08-ADC6-7DA2F06DC100}" type="sibTrans" cxnId="{3954681B-83FF-4CD1-9759-27F434F81465}">
      <dgm:prSet/>
      <dgm:spPr/>
      <dgm:t>
        <a:bodyPr/>
        <a:lstStyle/>
        <a:p>
          <a:endParaRPr lang="ru-RU"/>
        </a:p>
      </dgm:t>
    </dgm:pt>
    <dgm:pt modelId="{8E72F6B9-4881-4DF4-B233-23325363C75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/>
            <a:t>Расширяет кругозор ребенка, позволяет активно применить на практике свои знания и умения, прививает желание к познанию в целом.</a:t>
          </a:r>
          <a:endParaRPr lang="ru-RU" sz="1600" dirty="0"/>
        </a:p>
      </dgm:t>
    </dgm:pt>
    <dgm:pt modelId="{6B243ECA-AD2A-4D0D-B7AE-0C09B27301AD}" type="parTrans" cxnId="{BB6C8492-DC37-47F4-87E1-2A9E1C2F1B9D}">
      <dgm:prSet/>
      <dgm:spPr/>
      <dgm:t>
        <a:bodyPr/>
        <a:lstStyle/>
        <a:p>
          <a:endParaRPr lang="ru-RU"/>
        </a:p>
      </dgm:t>
    </dgm:pt>
    <dgm:pt modelId="{889CB0EC-E5B5-4764-B5F9-B3E3A26028F1}" type="sibTrans" cxnId="{BB6C8492-DC37-47F4-87E1-2A9E1C2F1B9D}">
      <dgm:prSet/>
      <dgm:spPr/>
      <dgm:t>
        <a:bodyPr/>
        <a:lstStyle/>
        <a:p>
          <a:endParaRPr lang="ru-RU"/>
        </a:p>
      </dgm:t>
    </dgm:pt>
    <dgm:pt modelId="{94350BD6-74A0-4181-BB8B-6D9B04FDAB2D}" type="pres">
      <dgm:prSet presAssocID="{23676525-A951-400F-B7DA-F999426FBB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BF73EF-357B-4178-8125-D8DBF8177035}" type="pres">
      <dgm:prSet presAssocID="{46811F87-C22B-488D-8C9A-61AFAB1F7FA4}" presName="composite" presStyleCnt="0"/>
      <dgm:spPr/>
    </dgm:pt>
    <dgm:pt modelId="{10ABDD46-77F7-4C82-BC26-C6E9493174D8}" type="pres">
      <dgm:prSet presAssocID="{46811F87-C22B-488D-8C9A-61AFAB1F7FA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B82291-8FBC-49CC-8F35-957F6221A4E8}" type="pres">
      <dgm:prSet presAssocID="{46811F87-C22B-488D-8C9A-61AFAB1F7FA4}" presName="descendantText" presStyleLbl="alignAcc1" presStyleIdx="0" presStyleCnt="3" custScaleY="128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4D6B3-1E83-44AA-BEF8-F28413CAB180}" type="pres">
      <dgm:prSet presAssocID="{E57DBCF1-5D89-4BFC-8191-029E36CE458B}" presName="sp" presStyleCnt="0"/>
      <dgm:spPr/>
    </dgm:pt>
    <dgm:pt modelId="{E7DE91D4-5DAD-4E6C-A3D9-719C89022454}" type="pres">
      <dgm:prSet presAssocID="{6CB98055-C6E5-4ECC-B742-63EDF0234B30}" presName="composite" presStyleCnt="0"/>
      <dgm:spPr/>
    </dgm:pt>
    <dgm:pt modelId="{56C321A8-C82E-477F-9D16-B19D57ECBE00}" type="pres">
      <dgm:prSet presAssocID="{6CB98055-C6E5-4ECC-B742-63EDF0234B3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07307C-375B-40A8-8EEF-8437CAA9063B}" type="pres">
      <dgm:prSet presAssocID="{6CB98055-C6E5-4ECC-B742-63EDF0234B30}" presName="descendantText" presStyleLbl="alignAcc1" presStyleIdx="1" presStyleCnt="3" custScaleX="97925" custScaleY="131196" custLinFactNeighborX="86" custLinFactNeighborY="12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7B5CCB-CC3C-4AE5-AF12-E8096B0E30F5}" type="pres">
      <dgm:prSet presAssocID="{162AB70D-2D41-4DC5-BAC9-FAA27E8C3567}" presName="sp" presStyleCnt="0"/>
      <dgm:spPr/>
    </dgm:pt>
    <dgm:pt modelId="{A9FC52B4-3CDC-4667-A2FC-90EFEDD40022}" type="pres">
      <dgm:prSet presAssocID="{BAECE582-AC83-47A2-8257-0861018EDB40}" presName="composite" presStyleCnt="0"/>
      <dgm:spPr/>
    </dgm:pt>
    <dgm:pt modelId="{8D9F5B8A-D953-4C55-A420-BEC04C48861C}" type="pres">
      <dgm:prSet presAssocID="{BAECE582-AC83-47A2-8257-0861018EDB4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AC230C-D81C-41ED-8DF5-EB1DD08E37D3}" type="pres">
      <dgm:prSet presAssocID="{BAECE582-AC83-47A2-8257-0861018EDB40}" presName="descendantText" presStyleLbl="alignAcc1" presStyleIdx="2" presStyleCnt="3" custScaleX="96038" custScaleY="119719" custLinFactNeighborX="82" custLinFactNeighborY="11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5DB7FF-6D1F-42C1-8EE8-86C89F25BF74}" type="presOf" srcId="{6CB98055-C6E5-4ECC-B742-63EDF0234B30}" destId="{56C321A8-C82E-477F-9D16-B19D57ECBE00}" srcOrd="0" destOrd="0" presId="urn:microsoft.com/office/officeart/2005/8/layout/chevron2"/>
    <dgm:cxn modelId="{3954681B-83FF-4CD1-9759-27F434F81465}" srcId="{23676525-A951-400F-B7DA-F999426FBBF9}" destId="{BAECE582-AC83-47A2-8257-0861018EDB40}" srcOrd="2" destOrd="0" parTransId="{7B9E51FD-C4DE-41D7-ABA9-D97C02D0E5E4}" sibTransId="{44D4EDC8-0DE7-4D08-ADC6-7DA2F06DC100}"/>
    <dgm:cxn modelId="{F92BCA77-AB88-4B1F-B3BF-B866F214A7A9}" srcId="{23676525-A951-400F-B7DA-F999426FBBF9}" destId="{6CB98055-C6E5-4ECC-B742-63EDF0234B30}" srcOrd="1" destOrd="0" parTransId="{C5D72461-80B9-4EC7-98C0-D8BB5957ACD0}" sibTransId="{162AB70D-2D41-4DC5-BAC9-FAA27E8C3567}"/>
    <dgm:cxn modelId="{662B8B1C-8C3B-4CC0-A260-7CB483BE79BF}" type="presOf" srcId="{5D407ADE-8334-42E6-B56F-401E43932F3F}" destId="{DDB82291-8FBC-49CC-8F35-957F6221A4E8}" srcOrd="0" destOrd="1" presId="urn:microsoft.com/office/officeart/2005/8/layout/chevron2"/>
    <dgm:cxn modelId="{BC0CC6E3-DF53-4358-BFC4-0B1D48625BEA}" srcId="{46811F87-C22B-488D-8C9A-61AFAB1F7FA4}" destId="{FF0999AA-ABFD-47A3-9B40-1425770B2E6D}" srcOrd="0" destOrd="0" parTransId="{1739B8FD-0818-40BC-9B66-FF15181C23B9}" sibTransId="{517B687A-3649-4DED-92D6-5BDE3048B8A3}"/>
    <dgm:cxn modelId="{67DD6166-789D-4059-91C5-737F50B2AA18}" type="presOf" srcId="{A4E86702-688E-47FD-874B-239C6373B112}" destId="{E807307C-375B-40A8-8EEF-8437CAA9063B}" srcOrd="0" destOrd="1" presId="urn:microsoft.com/office/officeart/2005/8/layout/chevron2"/>
    <dgm:cxn modelId="{9479B62C-CED3-45CA-90F9-9018B30ABAEB}" type="presOf" srcId="{BAECE582-AC83-47A2-8257-0861018EDB40}" destId="{8D9F5B8A-D953-4C55-A420-BEC04C48861C}" srcOrd="0" destOrd="0" presId="urn:microsoft.com/office/officeart/2005/8/layout/chevron2"/>
    <dgm:cxn modelId="{F0534DFF-19F5-4248-93E5-0924F1A4BD55}" srcId="{23676525-A951-400F-B7DA-F999426FBBF9}" destId="{46811F87-C22B-488D-8C9A-61AFAB1F7FA4}" srcOrd="0" destOrd="0" parTransId="{AA97F4F3-52E9-4A39-A4B3-83B5E24D68C0}" sibTransId="{E57DBCF1-5D89-4BFC-8191-029E36CE458B}"/>
    <dgm:cxn modelId="{60B09071-BB28-4039-92B3-5EEDA3F447B6}" type="presOf" srcId="{8E72F6B9-4881-4DF4-B233-23325363C75B}" destId="{DBAC230C-D81C-41ED-8DF5-EB1DD08E37D3}" srcOrd="0" destOrd="0" presId="urn:microsoft.com/office/officeart/2005/8/layout/chevron2"/>
    <dgm:cxn modelId="{C1543E94-2314-4585-86A2-57B46C5432B0}" type="presOf" srcId="{23676525-A951-400F-B7DA-F999426FBBF9}" destId="{94350BD6-74A0-4181-BB8B-6D9B04FDAB2D}" srcOrd="0" destOrd="0" presId="urn:microsoft.com/office/officeart/2005/8/layout/chevron2"/>
    <dgm:cxn modelId="{BB6C8492-DC37-47F4-87E1-2A9E1C2F1B9D}" srcId="{BAECE582-AC83-47A2-8257-0861018EDB40}" destId="{8E72F6B9-4881-4DF4-B233-23325363C75B}" srcOrd="0" destOrd="0" parTransId="{6B243ECA-AD2A-4D0D-B7AE-0C09B27301AD}" sibTransId="{889CB0EC-E5B5-4764-B5F9-B3E3A26028F1}"/>
    <dgm:cxn modelId="{5EC009CC-1F53-49C4-8767-8A1A71FFC7E0}" srcId="{46811F87-C22B-488D-8C9A-61AFAB1F7FA4}" destId="{5D407ADE-8334-42E6-B56F-401E43932F3F}" srcOrd="1" destOrd="0" parTransId="{F33615EB-0E76-4A5E-AC02-FD5745AE5CF1}" sibTransId="{0DBAAE37-4619-4CC6-8150-2BDD515B523A}"/>
    <dgm:cxn modelId="{A8E8D8EB-3147-47FF-9A9F-0B664463ADD2}" type="presOf" srcId="{FF0999AA-ABFD-47A3-9B40-1425770B2E6D}" destId="{DDB82291-8FBC-49CC-8F35-957F6221A4E8}" srcOrd="0" destOrd="0" presId="urn:microsoft.com/office/officeart/2005/8/layout/chevron2"/>
    <dgm:cxn modelId="{FDF73A19-DA56-4920-80DE-3295299C7DF5}" type="presOf" srcId="{CF0DA1AD-E75A-4C31-B552-A801E81AE78A}" destId="{E807307C-375B-40A8-8EEF-8437CAA9063B}" srcOrd="0" destOrd="0" presId="urn:microsoft.com/office/officeart/2005/8/layout/chevron2"/>
    <dgm:cxn modelId="{4CC9ECE1-4E10-4F2E-B22F-20775638DF81}" type="presOf" srcId="{46811F87-C22B-488D-8C9A-61AFAB1F7FA4}" destId="{10ABDD46-77F7-4C82-BC26-C6E9493174D8}" srcOrd="0" destOrd="0" presId="urn:microsoft.com/office/officeart/2005/8/layout/chevron2"/>
    <dgm:cxn modelId="{115665F5-8A5B-41D1-9913-E168CF8E1A7E}" srcId="{6CB98055-C6E5-4ECC-B742-63EDF0234B30}" destId="{A4E86702-688E-47FD-874B-239C6373B112}" srcOrd="1" destOrd="0" parTransId="{02A22D68-DC18-4A95-A956-73C0EEFF4B90}" sibTransId="{BCD65032-2BCC-4934-A4BE-35B4A2A0C397}"/>
    <dgm:cxn modelId="{182BE4D9-3C23-4470-B08F-21DCC9F58660}" srcId="{6CB98055-C6E5-4ECC-B742-63EDF0234B30}" destId="{CF0DA1AD-E75A-4C31-B552-A801E81AE78A}" srcOrd="0" destOrd="0" parTransId="{098F4C67-65B3-4D13-B9AF-A4B34961781D}" sibTransId="{74565E8B-B2AC-4652-8AD6-0385A070A996}"/>
    <dgm:cxn modelId="{14158F75-4D27-47F9-92DD-E2056D4B7721}" type="presParOf" srcId="{94350BD6-74A0-4181-BB8B-6D9B04FDAB2D}" destId="{84BF73EF-357B-4178-8125-D8DBF8177035}" srcOrd="0" destOrd="0" presId="urn:microsoft.com/office/officeart/2005/8/layout/chevron2"/>
    <dgm:cxn modelId="{30754569-BD8F-4BFD-9A88-363A0C4D1A36}" type="presParOf" srcId="{84BF73EF-357B-4178-8125-D8DBF8177035}" destId="{10ABDD46-77F7-4C82-BC26-C6E9493174D8}" srcOrd="0" destOrd="0" presId="urn:microsoft.com/office/officeart/2005/8/layout/chevron2"/>
    <dgm:cxn modelId="{96F9988B-1F74-496E-B17A-EEF3914AD58D}" type="presParOf" srcId="{84BF73EF-357B-4178-8125-D8DBF8177035}" destId="{DDB82291-8FBC-49CC-8F35-957F6221A4E8}" srcOrd="1" destOrd="0" presId="urn:microsoft.com/office/officeart/2005/8/layout/chevron2"/>
    <dgm:cxn modelId="{C1F7EC60-27AC-41AE-AED4-C0BFF52F57C3}" type="presParOf" srcId="{94350BD6-74A0-4181-BB8B-6D9B04FDAB2D}" destId="{62F4D6B3-1E83-44AA-BEF8-F28413CAB180}" srcOrd="1" destOrd="0" presId="urn:microsoft.com/office/officeart/2005/8/layout/chevron2"/>
    <dgm:cxn modelId="{4A6E02F0-5AC4-4990-BC98-98914A9AEA88}" type="presParOf" srcId="{94350BD6-74A0-4181-BB8B-6D9B04FDAB2D}" destId="{E7DE91D4-5DAD-4E6C-A3D9-719C89022454}" srcOrd="2" destOrd="0" presId="urn:microsoft.com/office/officeart/2005/8/layout/chevron2"/>
    <dgm:cxn modelId="{A2E0DBB6-E304-4F4E-9180-9A664E77C96C}" type="presParOf" srcId="{E7DE91D4-5DAD-4E6C-A3D9-719C89022454}" destId="{56C321A8-C82E-477F-9D16-B19D57ECBE00}" srcOrd="0" destOrd="0" presId="urn:microsoft.com/office/officeart/2005/8/layout/chevron2"/>
    <dgm:cxn modelId="{DB3BFA6A-465D-467A-A351-9313595DFBCD}" type="presParOf" srcId="{E7DE91D4-5DAD-4E6C-A3D9-719C89022454}" destId="{E807307C-375B-40A8-8EEF-8437CAA9063B}" srcOrd="1" destOrd="0" presId="urn:microsoft.com/office/officeart/2005/8/layout/chevron2"/>
    <dgm:cxn modelId="{F82FA629-0F5D-4185-89F5-9B13CF4AF7B6}" type="presParOf" srcId="{94350BD6-74A0-4181-BB8B-6D9B04FDAB2D}" destId="{D67B5CCB-CC3C-4AE5-AF12-E8096B0E30F5}" srcOrd="3" destOrd="0" presId="urn:microsoft.com/office/officeart/2005/8/layout/chevron2"/>
    <dgm:cxn modelId="{6C56D668-4C61-4022-B04B-47115404C575}" type="presParOf" srcId="{94350BD6-74A0-4181-BB8B-6D9B04FDAB2D}" destId="{A9FC52B4-3CDC-4667-A2FC-90EFEDD40022}" srcOrd="4" destOrd="0" presId="urn:microsoft.com/office/officeart/2005/8/layout/chevron2"/>
    <dgm:cxn modelId="{0658706F-A039-48EB-9E57-20802081AE36}" type="presParOf" srcId="{A9FC52B4-3CDC-4667-A2FC-90EFEDD40022}" destId="{8D9F5B8A-D953-4C55-A420-BEC04C48861C}" srcOrd="0" destOrd="0" presId="urn:microsoft.com/office/officeart/2005/8/layout/chevron2"/>
    <dgm:cxn modelId="{5350B764-C3B5-4942-BAD4-B1794AB25F70}" type="presParOf" srcId="{A9FC52B4-3CDC-4667-A2FC-90EFEDD40022}" destId="{DBAC230C-D81C-41ED-8DF5-EB1DD08E37D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B484AF-9F1D-424C-A050-924DFA9B1A62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843BCC7A-CC34-4B71-A427-48BC05265E2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Выбор темы,  сюжета </a:t>
          </a:r>
          <a:r>
            <a:rPr lang="ru-RU" sz="20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квеста</a:t>
          </a:r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39A150F3-4C9F-4E3B-B728-FDFC9F2C1AD1}" type="parTrans" cxnId="{12810A3F-A6B3-459A-A034-3C781DD2A8EE}">
      <dgm:prSet/>
      <dgm:spPr/>
      <dgm:t>
        <a:bodyPr/>
        <a:lstStyle/>
        <a:p>
          <a:endParaRPr lang="ru-RU"/>
        </a:p>
      </dgm:t>
    </dgm:pt>
    <dgm:pt modelId="{4E426DF7-CE5D-4674-9E28-C72B9F358822}" type="sibTrans" cxnId="{12810A3F-A6B3-459A-A034-3C781DD2A8EE}">
      <dgm:prSet/>
      <dgm:spPr/>
      <dgm:t>
        <a:bodyPr/>
        <a:lstStyle/>
        <a:p>
          <a:endParaRPr lang="ru-RU"/>
        </a:p>
      </dgm:t>
    </dgm:pt>
    <dgm:pt modelId="{992AA7C6-2AD5-400B-A014-D20ACD47514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Написание сценария</a:t>
          </a:r>
          <a:endParaRPr lang="ru-RU" sz="2000" dirty="0"/>
        </a:p>
      </dgm:t>
    </dgm:pt>
    <dgm:pt modelId="{FD9A179C-22B2-4504-8EFA-22FBAF3A69F1}" type="parTrans" cxnId="{F5FBDD94-7493-43A1-8A46-9EDB9C8D2ED7}">
      <dgm:prSet/>
      <dgm:spPr/>
      <dgm:t>
        <a:bodyPr/>
        <a:lstStyle/>
        <a:p>
          <a:endParaRPr lang="ru-RU"/>
        </a:p>
      </dgm:t>
    </dgm:pt>
    <dgm:pt modelId="{D1088079-749C-4F67-A380-DA0F7D69FA23}" type="sibTrans" cxnId="{F5FBDD94-7493-43A1-8A46-9EDB9C8D2ED7}">
      <dgm:prSet/>
      <dgm:spPr/>
      <dgm:t>
        <a:bodyPr/>
        <a:lstStyle/>
        <a:p>
          <a:endParaRPr lang="ru-RU"/>
        </a:p>
      </dgm:t>
    </dgm:pt>
    <dgm:pt modelId="{FA6EB464-4D33-4869-9C61-88EBD215C40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Организация РППС</a:t>
          </a:r>
          <a:endParaRPr lang="ru-RU" sz="2000" dirty="0"/>
        </a:p>
      </dgm:t>
    </dgm:pt>
    <dgm:pt modelId="{2A10850C-17C8-4E1D-A75F-E1D3ADE46DB8}" type="parTrans" cxnId="{3974E7BC-43C8-43CB-B1CE-76B6B31BBB12}">
      <dgm:prSet/>
      <dgm:spPr/>
      <dgm:t>
        <a:bodyPr/>
        <a:lstStyle/>
        <a:p>
          <a:endParaRPr lang="ru-RU"/>
        </a:p>
      </dgm:t>
    </dgm:pt>
    <dgm:pt modelId="{8E80C48E-5918-4161-BF4D-0548EABEF43F}" type="sibTrans" cxnId="{3974E7BC-43C8-43CB-B1CE-76B6B31BBB12}">
      <dgm:prSet/>
      <dgm:spPr/>
      <dgm:t>
        <a:bodyPr/>
        <a:lstStyle/>
        <a:p>
          <a:endParaRPr lang="ru-RU"/>
        </a:p>
      </dgm:t>
    </dgm:pt>
    <dgm:pt modelId="{390A0A94-3936-43C8-ACE3-726868704A26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Подготовка «продукта» для поиска 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FCC58782-78D9-4DB8-9DE0-67345ED5435E}" type="parTrans" cxnId="{7F77D47B-715F-4192-9E03-947C9386ACA0}">
      <dgm:prSet/>
      <dgm:spPr/>
      <dgm:t>
        <a:bodyPr/>
        <a:lstStyle/>
        <a:p>
          <a:endParaRPr lang="ru-RU"/>
        </a:p>
      </dgm:t>
    </dgm:pt>
    <dgm:pt modelId="{57172783-FDDC-477E-9CAB-C01420357F20}" type="sibTrans" cxnId="{7F77D47B-715F-4192-9E03-947C9386ACA0}">
      <dgm:prSet/>
      <dgm:spPr/>
      <dgm:t>
        <a:bodyPr/>
        <a:lstStyle/>
        <a:p>
          <a:endParaRPr lang="ru-RU"/>
        </a:p>
      </dgm:t>
    </dgm:pt>
    <dgm:pt modelId="{85D13D51-0037-40DD-A916-318C174B848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Разработка маршрута передвижений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6D0A0892-8B38-4CBE-BF24-08B3C114C2CB}" type="parTrans" cxnId="{94D9A336-B4AB-433E-A085-B2885C25D0FA}">
      <dgm:prSet/>
      <dgm:spPr/>
      <dgm:t>
        <a:bodyPr/>
        <a:lstStyle/>
        <a:p>
          <a:endParaRPr lang="ru-RU"/>
        </a:p>
      </dgm:t>
    </dgm:pt>
    <dgm:pt modelId="{FDD54FC0-6EC3-486C-BE27-EBA912CA5856}" type="sibTrans" cxnId="{94D9A336-B4AB-433E-A085-B2885C25D0FA}">
      <dgm:prSet/>
      <dgm:spPr/>
      <dgm:t>
        <a:bodyPr/>
        <a:lstStyle/>
        <a:p>
          <a:endParaRPr lang="ru-RU"/>
        </a:p>
      </dgm:t>
    </dgm:pt>
    <dgm:pt modelId="{B4F465DC-046E-4943-A51B-1FE6ACAFCC7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Разработка заданий 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A71FB5BA-121F-490D-9FEB-1AAE8BA8A269}" type="parTrans" cxnId="{0393E76A-77FF-40D3-8AB8-1F1F70D9FB83}">
      <dgm:prSet/>
      <dgm:spPr/>
      <dgm:t>
        <a:bodyPr/>
        <a:lstStyle/>
        <a:p>
          <a:endParaRPr lang="ru-RU"/>
        </a:p>
      </dgm:t>
    </dgm:pt>
    <dgm:pt modelId="{3C69E0A3-63CC-40ED-9D61-CCE23DC6F413}" type="sibTrans" cxnId="{0393E76A-77FF-40D3-8AB8-1F1F70D9FB83}">
      <dgm:prSet/>
      <dgm:spPr/>
      <dgm:t>
        <a:bodyPr/>
        <a:lstStyle/>
        <a:p>
          <a:endParaRPr lang="ru-RU"/>
        </a:p>
      </dgm:t>
    </dgm:pt>
    <dgm:pt modelId="{3D9FE0E7-D712-42C6-B21F-6B55C1593D80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Художественное оформление «остановок</a:t>
          </a:r>
          <a:r>
            <a:rPr lang="ru-RU" sz="1600" dirty="0" smtClean="0">
              <a:solidFill>
                <a:srgbClr val="211E1E"/>
              </a:solidFill>
              <a:latin typeface="Times New Roman" pitchFamily="18" charset="0"/>
              <a:cs typeface="Times New Roman" pitchFamily="18" charset="0"/>
            </a:rPr>
            <a:t>» </a:t>
          </a:r>
          <a:endParaRPr lang="ru-RU" sz="1600" dirty="0"/>
        </a:p>
      </dgm:t>
    </dgm:pt>
    <dgm:pt modelId="{3F4F294F-A4E7-4163-988E-E54FDE855C03}" type="parTrans" cxnId="{7245EE47-6F23-4878-AE66-6B1DB7A67622}">
      <dgm:prSet/>
      <dgm:spPr/>
      <dgm:t>
        <a:bodyPr/>
        <a:lstStyle/>
        <a:p>
          <a:endParaRPr lang="ru-RU"/>
        </a:p>
      </dgm:t>
    </dgm:pt>
    <dgm:pt modelId="{BD4AAA24-59E7-4350-BF18-D84FB6D477DC}" type="sibTrans" cxnId="{7245EE47-6F23-4878-AE66-6B1DB7A67622}">
      <dgm:prSet/>
      <dgm:spPr/>
      <dgm:t>
        <a:bodyPr/>
        <a:lstStyle/>
        <a:p>
          <a:endParaRPr lang="ru-RU"/>
        </a:p>
      </dgm:t>
    </dgm:pt>
    <dgm:pt modelId="{613B2665-E2CA-4790-A1C9-5648BF661A4B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Подготовка реквизита для проведения каждого задания</a:t>
          </a:r>
          <a:r>
            <a:rPr lang="ru-RU" sz="1600" dirty="0" smtClean="0">
              <a:solidFill>
                <a:srgbClr val="211E1E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/>
        </a:p>
      </dgm:t>
    </dgm:pt>
    <dgm:pt modelId="{24B230EF-727D-4C62-A584-5633942E21C4}" type="parTrans" cxnId="{8FE51737-1F1F-48BE-8094-233D38365A23}">
      <dgm:prSet/>
      <dgm:spPr/>
      <dgm:t>
        <a:bodyPr/>
        <a:lstStyle/>
        <a:p>
          <a:endParaRPr lang="ru-RU"/>
        </a:p>
      </dgm:t>
    </dgm:pt>
    <dgm:pt modelId="{8A73B005-85B5-499B-99D3-7C8813B89F3F}" type="sibTrans" cxnId="{8FE51737-1F1F-48BE-8094-233D38365A23}">
      <dgm:prSet/>
      <dgm:spPr/>
      <dgm:t>
        <a:bodyPr/>
        <a:lstStyle/>
        <a:p>
          <a:endParaRPr lang="ru-RU"/>
        </a:p>
      </dgm:t>
    </dgm:pt>
    <dgm:pt modelId="{44AECC9B-8281-4FCC-BEC4-754812241D08}" type="pres">
      <dgm:prSet presAssocID="{58B484AF-9F1D-424C-A050-924DFA9B1A62}" presName="linearFlow" presStyleCnt="0">
        <dgm:presLayoutVars>
          <dgm:dir/>
          <dgm:resizeHandles val="exact"/>
        </dgm:presLayoutVars>
      </dgm:prSet>
      <dgm:spPr/>
    </dgm:pt>
    <dgm:pt modelId="{CB277851-EEE4-4A25-BFE8-3604AAA50BE0}" type="pres">
      <dgm:prSet presAssocID="{843BCC7A-CC34-4B71-A427-48BC05265E21}" presName="composite" presStyleCnt="0"/>
      <dgm:spPr/>
    </dgm:pt>
    <dgm:pt modelId="{231E738C-E3B8-49A4-9AD6-F12FDEDC6D25}" type="pres">
      <dgm:prSet presAssocID="{843BCC7A-CC34-4B71-A427-48BC05265E21}" presName="imgShp" presStyleLbl="fgImgPlace1" presStyleIdx="0" presStyleCnt="8" custScaleX="90617" custScaleY="121197" custLinFactNeighborX="2653" custLinFactNeighborY="-64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8314856-0ED0-4806-B69D-BA151574D957}" type="pres">
      <dgm:prSet presAssocID="{843BCC7A-CC34-4B71-A427-48BC05265E21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1E3C8F-93CF-4A09-9921-416808CABF25}" type="pres">
      <dgm:prSet presAssocID="{4E426DF7-CE5D-4674-9E28-C72B9F358822}" presName="spacing" presStyleCnt="0"/>
      <dgm:spPr/>
    </dgm:pt>
    <dgm:pt modelId="{1B6B8734-1EA1-4226-96AC-0402CFCE290C}" type="pres">
      <dgm:prSet presAssocID="{992AA7C6-2AD5-400B-A014-D20ACD475143}" presName="composite" presStyleCnt="0"/>
      <dgm:spPr/>
    </dgm:pt>
    <dgm:pt modelId="{833BE68A-B023-4871-97DF-C8F3DFE8AD56}" type="pres">
      <dgm:prSet presAssocID="{992AA7C6-2AD5-400B-A014-D20ACD475143}" presName="imgShp" presStyleLbl="fgImgPlace1" presStyleIdx="1" presStyleCnt="8" custScaleX="92395" custScaleY="108468" custLinFactNeighborX="-12266" custLinFactNeighborY="-583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34B4BE5-547F-4628-849D-6A3290D65463}" type="pres">
      <dgm:prSet presAssocID="{992AA7C6-2AD5-400B-A014-D20ACD475143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33DED5-2BB2-4591-93B4-69421CF15790}" type="pres">
      <dgm:prSet presAssocID="{D1088079-749C-4F67-A380-DA0F7D69FA23}" presName="spacing" presStyleCnt="0"/>
      <dgm:spPr/>
    </dgm:pt>
    <dgm:pt modelId="{BF58E378-D57B-43C2-A57B-95E956301CF2}" type="pres">
      <dgm:prSet presAssocID="{FA6EB464-4D33-4869-9C61-88EBD215C403}" presName="composite" presStyleCnt="0"/>
      <dgm:spPr/>
    </dgm:pt>
    <dgm:pt modelId="{C4C92340-DEE5-4671-954B-25AC4031F6B3}" type="pres">
      <dgm:prSet presAssocID="{FA6EB464-4D33-4869-9C61-88EBD215C403}" presName="imgShp" presStyleLbl="fgImgPlace1" presStyleIdx="2" presStyleCnt="8" custScaleX="82616" custScaleY="10414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5E374EC-2E12-4ACF-9F40-B131F0D60388}" type="pres">
      <dgm:prSet presAssocID="{FA6EB464-4D33-4869-9C61-88EBD215C403}" presName="txShp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FE8267-CB89-410E-BDEB-195D2A53003E}" type="pres">
      <dgm:prSet presAssocID="{8E80C48E-5918-4161-BF4D-0548EABEF43F}" presName="spacing" presStyleCnt="0"/>
      <dgm:spPr/>
    </dgm:pt>
    <dgm:pt modelId="{683DE10C-1724-45BB-A122-8F82DEA71ACF}" type="pres">
      <dgm:prSet presAssocID="{390A0A94-3936-43C8-ACE3-726868704A26}" presName="composite" presStyleCnt="0"/>
      <dgm:spPr/>
    </dgm:pt>
    <dgm:pt modelId="{21B564F5-0BDE-4485-B2BA-0C42679AE80C}" type="pres">
      <dgm:prSet presAssocID="{390A0A94-3936-43C8-ACE3-726868704A26}" presName="imgShp" presStyleLbl="fgImgPlace1" presStyleIdx="3" presStyleCnt="8" custScaleX="88861" custScaleY="9663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E150633-5152-467D-A400-DF5BB1A6579D}" type="pres">
      <dgm:prSet presAssocID="{390A0A94-3936-43C8-ACE3-726868704A26}" presName="tx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DE86F6-3873-44E6-9F51-E753CBE25BFB}" type="pres">
      <dgm:prSet presAssocID="{57172783-FDDC-477E-9CAB-C01420357F20}" presName="spacing" presStyleCnt="0"/>
      <dgm:spPr/>
    </dgm:pt>
    <dgm:pt modelId="{1FC989F7-E646-45E4-B4A4-626AFBC88440}" type="pres">
      <dgm:prSet presAssocID="{85D13D51-0037-40DD-A916-318C174B848B}" presName="composite" presStyleCnt="0"/>
      <dgm:spPr/>
    </dgm:pt>
    <dgm:pt modelId="{84F48AB5-5293-45E4-844C-431F81438EFD}" type="pres">
      <dgm:prSet presAssocID="{85D13D51-0037-40DD-A916-318C174B848B}" presName="imgShp" presStyleLbl="fgImgPlace1" presStyleIdx="4" presStyleCnt="8" custScaleX="81311" custScaleY="107875" custLinFactNeighborX="-7503" custLinFactNeighborY="526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F6955E6B-A42D-492B-8A09-595B2737A534}" type="pres">
      <dgm:prSet presAssocID="{85D13D51-0037-40DD-A916-318C174B848B}" presName="tx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BDA93-1588-40B0-ACE3-F611BE7BF2DB}" type="pres">
      <dgm:prSet presAssocID="{FDD54FC0-6EC3-486C-BE27-EBA912CA5856}" presName="spacing" presStyleCnt="0"/>
      <dgm:spPr/>
    </dgm:pt>
    <dgm:pt modelId="{2BBB713A-6491-42F9-B6F8-0A4B38124E3B}" type="pres">
      <dgm:prSet presAssocID="{B4F465DC-046E-4943-A51B-1FE6ACAFCC71}" presName="composite" presStyleCnt="0"/>
      <dgm:spPr/>
    </dgm:pt>
    <dgm:pt modelId="{5F39EA7B-E787-4BC8-BD83-9288B87E5131}" type="pres">
      <dgm:prSet presAssocID="{B4F465DC-046E-4943-A51B-1FE6ACAFCC71}" presName="imgShp" presStyleLbl="fgImgPlace1" presStyleIdx="5" presStyleCnt="8" custScaleX="87582" custScaleY="94622" custLinFactNeighborX="-6267" custLinFactNeighborY="768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04E1ED85-0443-4A57-AD41-73EB3F666086}" type="pres">
      <dgm:prSet presAssocID="{B4F465DC-046E-4943-A51B-1FE6ACAFCC71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0D37A1-0FB3-47B6-BD53-F4554DBAB262}" type="pres">
      <dgm:prSet presAssocID="{3C69E0A3-63CC-40ED-9D61-CCE23DC6F413}" presName="spacing" presStyleCnt="0"/>
      <dgm:spPr/>
    </dgm:pt>
    <dgm:pt modelId="{36BF4C41-9DD2-45DF-AA53-CBD539035A17}" type="pres">
      <dgm:prSet presAssocID="{3D9FE0E7-D712-42C6-B21F-6B55C1593D80}" presName="composite" presStyleCnt="0"/>
      <dgm:spPr/>
    </dgm:pt>
    <dgm:pt modelId="{9FD9A001-6C00-44D2-82E6-04043D7818E7}" type="pres">
      <dgm:prSet presAssocID="{3D9FE0E7-D712-42C6-B21F-6B55C1593D80}" presName="imgShp" presStyleLbl="fgImgPlace1" presStyleIdx="6" presStyleCnt="8" custScaleX="102877" custScaleY="105410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2F1B2ECE-8A78-4C38-B982-F871B70FE48C}" type="pres">
      <dgm:prSet presAssocID="{3D9FE0E7-D712-42C6-B21F-6B55C1593D80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1F6219-A38B-4500-9862-654B5822036D}" type="pres">
      <dgm:prSet presAssocID="{BD4AAA24-59E7-4350-BF18-D84FB6D477DC}" presName="spacing" presStyleCnt="0"/>
      <dgm:spPr/>
    </dgm:pt>
    <dgm:pt modelId="{764AA643-0AD1-422B-B891-57F521294EF6}" type="pres">
      <dgm:prSet presAssocID="{613B2665-E2CA-4790-A1C9-5648BF661A4B}" presName="composite" presStyleCnt="0"/>
      <dgm:spPr/>
    </dgm:pt>
    <dgm:pt modelId="{02B9B09E-4FC1-4E41-96CD-BF956361DC79}" type="pres">
      <dgm:prSet presAssocID="{613B2665-E2CA-4790-A1C9-5648BF661A4B}" presName="imgShp" presStyleLbl="fgImgPlace1" presStyleIdx="7" presStyleCnt="8" custScaleX="96094" custScaleY="110352" custLinFactNeighborX="14162" custLinFactNeighborY="-3175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5DAB4B5-E204-4C6C-BAB9-121AC46B2238}" type="pres">
      <dgm:prSet presAssocID="{613B2665-E2CA-4790-A1C9-5648BF661A4B}" presName="txShp" presStyleLbl="node1" presStyleIdx="7" presStyleCnt="8" custLinFactNeighborX="2538" custLinFactNeighborY="-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74E7BC-43C8-43CB-B1CE-76B6B31BBB12}" srcId="{58B484AF-9F1D-424C-A050-924DFA9B1A62}" destId="{FA6EB464-4D33-4869-9C61-88EBD215C403}" srcOrd="2" destOrd="0" parTransId="{2A10850C-17C8-4E1D-A75F-E1D3ADE46DB8}" sibTransId="{8E80C48E-5918-4161-BF4D-0548EABEF43F}"/>
    <dgm:cxn modelId="{0393E76A-77FF-40D3-8AB8-1F1F70D9FB83}" srcId="{58B484AF-9F1D-424C-A050-924DFA9B1A62}" destId="{B4F465DC-046E-4943-A51B-1FE6ACAFCC71}" srcOrd="5" destOrd="0" parTransId="{A71FB5BA-121F-490D-9FEB-1AAE8BA8A269}" sibTransId="{3C69E0A3-63CC-40ED-9D61-CCE23DC6F413}"/>
    <dgm:cxn modelId="{12810A3F-A6B3-459A-A034-3C781DD2A8EE}" srcId="{58B484AF-9F1D-424C-A050-924DFA9B1A62}" destId="{843BCC7A-CC34-4B71-A427-48BC05265E21}" srcOrd="0" destOrd="0" parTransId="{39A150F3-4C9F-4E3B-B728-FDFC9F2C1AD1}" sibTransId="{4E426DF7-CE5D-4674-9E28-C72B9F358822}"/>
    <dgm:cxn modelId="{725A51DF-A001-4A99-AF2E-55E77235F07B}" type="presOf" srcId="{613B2665-E2CA-4790-A1C9-5648BF661A4B}" destId="{D5DAB4B5-E204-4C6C-BAB9-121AC46B2238}" srcOrd="0" destOrd="0" presId="urn:microsoft.com/office/officeart/2005/8/layout/vList3#1"/>
    <dgm:cxn modelId="{1F4BA651-5001-45B0-BD46-457B3F173C30}" type="presOf" srcId="{843BCC7A-CC34-4B71-A427-48BC05265E21}" destId="{F8314856-0ED0-4806-B69D-BA151574D957}" srcOrd="0" destOrd="0" presId="urn:microsoft.com/office/officeart/2005/8/layout/vList3#1"/>
    <dgm:cxn modelId="{7245EE47-6F23-4878-AE66-6B1DB7A67622}" srcId="{58B484AF-9F1D-424C-A050-924DFA9B1A62}" destId="{3D9FE0E7-D712-42C6-B21F-6B55C1593D80}" srcOrd="6" destOrd="0" parTransId="{3F4F294F-A4E7-4163-988E-E54FDE855C03}" sibTransId="{BD4AAA24-59E7-4350-BF18-D84FB6D477DC}"/>
    <dgm:cxn modelId="{8FE51737-1F1F-48BE-8094-233D38365A23}" srcId="{58B484AF-9F1D-424C-A050-924DFA9B1A62}" destId="{613B2665-E2CA-4790-A1C9-5648BF661A4B}" srcOrd="7" destOrd="0" parTransId="{24B230EF-727D-4C62-A584-5633942E21C4}" sibTransId="{8A73B005-85B5-499B-99D3-7C8813B89F3F}"/>
    <dgm:cxn modelId="{3486F843-CDCC-4689-A069-627DD7053192}" type="presOf" srcId="{B4F465DC-046E-4943-A51B-1FE6ACAFCC71}" destId="{04E1ED85-0443-4A57-AD41-73EB3F666086}" srcOrd="0" destOrd="0" presId="urn:microsoft.com/office/officeart/2005/8/layout/vList3#1"/>
    <dgm:cxn modelId="{DF823147-0D68-466D-9CC0-A36B27A6F454}" type="presOf" srcId="{992AA7C6-2AD5-400B-A014-D20ACD475143}" destId="{134B4BE5-547F-4628-849D-6A3290D65463}" srcOrd="0" destOrd="0" presId="urn:microsoft.com/office/officeart/2005/8/layout/vList3#1"/>
    <dgm:cxn modelId="{CCA4F496-DF6F-4F99-87B2-B14C228ABB63}" type="presOf" srcId="{390A0A94-3936-43C8-ACE3-726868704A26}" destId="{0E150633-5152-467D-A400-DF5BB1A6579D}" srcOrd="0" destOrd="0" presId="urn:microsoft.com/office/officeart/2005/8/layout/vList3#1"/>
    <dgm:cxn modelId="{94D9A336-B4AB-433E-A085-B2885C25D0FA}" srcId="{58B484AF-9F1D-424C-A050-924DFA9B1A62}" destId="{85D13D51-0037-40DD-A916-318C174B848B}" srcOrd="4" destOrd="0" parTransId="{6D0A0892-8B38-4CBE-BF24-08B3C114C2CB}" sibTransId="{FDD54FC0-6EC3-486C-BE27-EBA912CA5856}"/>
    <dgm:cxn modelId="{D2CAA2F1-3E2D-4EC2-87C9-7BD19E672C18}" type="presOf" srcId="{85D13D51-0037-40DD-A916-318C174B848B}" destId="{F6955E6B-A42D-492B-8A09-595B2737A534}" srcOrd="0" destOrd="0" presId="urn:microsoft.com/office/officeart/2005/8/layout/vList3#1"/>
    <dgm:cxn modelId="{F5FBDD94-7493-43A1-8A46-9EDB9C8D2ED7}" srcId="{58B484AF-9F1D-424C-A050-924DFA9B1A62}" destId="{992AA7C6-2AD5-400B-A014-D20ACD475143}" srcOrd="1" destOrd="0" parTransId="{FD9A179C-22B2-4504-8EFA-22FBAF3A69F1}" sibTransId="{D1088079-749C-4F67-A380-DA0F7D69FA23}"/>
    <dgm:cxn modelId="{0DC66337-9952-4CE2-99C1-F7CF8925C90A}" type="presOf" srcId="{FA6EB464-4D33-4869-9C61-88EBD215C403}" destId="{A5E374EC-2E12-4ACF-9F40-B131F0D60388}" srcOrd="0" destOrd="0" presId="urn:microsoft.com/office/officeart/2005/8/layout/vList3#1"/>
    <dgm:cxn modelId="{A58DA289-5AF9-4231-94B1-43A1A75A0F95}" type="presOf" srcId="{58B484AF-9F1D-424C-A050-924DFA9B1A62}" destId="{44AECC9B-8281-4FCC-BEC4-754812241D08}" srcOrd="0" destOrd="0" presId="urn:microsoft.com/office/officeart/2005/8/layout/vList3#1"/>
    <dgm:cxn modelId="{306200F8-6123-4B6B-A20E-FE822DAB883C}" type="presOf" srcId="{3D9FE0E7-D712-42C6-B21F-6B55C1593D80}" destId="{2F1B2ECE-8A78-4C38-B982-F871B70FE48C}" srcOrd="0" destOrd="0" presId="urn:microsoft.com/office/officeart/2005/8/layout/vList3#1"/>
    <dgm:cxn modelId="{7F77D47B-715F-4192-9E03-947C9386ACA0}" srcId="{58B484AF-9F1D-424C-A050-924DFA9B1A62}" destId="{390A0A94-3936-43C8-ACE3-726868704A26}" srcOrd="3" destOrd="0" parTransId="{FCC58782-78D9-4DB8-9DE0-67345ED5435E}" sibTransId="{57172783-FDDC-477E-9CAB-C01420357F20}"/>
    <dgm:cxn modelId="{98AE887D-5820-4366-9CE1-BBAB8DBED997}" type="presParOf" srcId="{44AECC9B-8281-4FCC-BEC4-754812241D08}" destId="{CB277851-EEE4-4A25-BFE8-3604AAA50BE0}" srcOrd="0" destOrd="0" presId="urn:microsoft.com/office/officeart/2005/8/layout/vList3#1"/>
    <dgm:cxn modelId="{84CEFC68-8680-4A7E-9B64-37C473C7D446}" type="presParOf" srcId="{CB277851-EEE4-4A25-BFE8-3604AAA50BE0}" destId="{231E738C-E3B8-49A4-9AD6-F12FDEDC6D25}" srcOrd="0" destOrd="0" presId="urn:microsoft.com/office/officeart/2005/8/layout/vList3#1"/>
    <dgm:cxn modelId="{380AC35C-3A6E-4D8E-A834-964CC984449B}" type="presParOf" srcId="{CB277851-EEE4-4A25-BFE8-3604AAA50BE0}" destId="{F8314856-0ED0-4806-B69D-BA151574D957}" srcOrd="1" destOrd="0" presId="urn:microsoft.com/office/officeart/2005/8/layout/vList3#1"/>
    <dgm:cxn modelId="{FFB7647C-467F-4BED-BE06-B86C0A788A61}" type="presParOf" srcId="{44AECC9B-8281-4FCC-BEC4-754812241D08}" destId="{D01E3C8F-93CF-4A09-9921-416808CABF25}" srcOrd="1" destOrd="0" presId="urn:microsoft.com/office/officeart/2005/8/layout/vList3#1"/>
    <dgm:cxn modelId="{973D51B4-BE4D-4604-8BBC-D0C3E0A0A41B}" type="presParOf" srcId="{44AECC9B-8281-4FCC-BEC4-754812241D08}" destId="{1B6B8734-1EA1-4226-96AC-0402CFCE290C}" srcOrd="2" destOrd="0" presId="urn:microsoft.com/office/officeart/2005/8/layout/vList3#1"/>
    <dgm:cxn modelId="{C8D3B518-0441-4E01-99DD-A19F31BE3908}" type="presParOf" srcId="{1B6B8734-1EA1-4226-96AC-0402CFCE290C}" destId="{833BE68A-B023-4871-97DF-C8F3DFE8AD56}" srcOrd="0" destOrd="0" presId="urn:microsoft.com/office/officeart/2005/8/layout/vList3#1"/>
    <dgm:cxn modelId="{B69FC6D3-F72E-40CE-B4BA-1E785D4BB844}" type="presParOf" srcId="{1B6B8734-1EA1-4226-96AC-0402CFCE290C}" destId="{134B4BE5-547F-4628-849D-6A3290D65463}" srcOrd="1" destOrd="0" presId="urn:microsoft.com/office/officeart/2005/8/layout/vList3#1"/>
    <dgm:cxn modelId="{53DCBFC5-09FC-4704-9031-CB2FF82D0294}" type="presParOf" srcId="{44AECC9B-8281-4FCC-BEC4-754812241D08}" destId="{0D33DED5-2BB2-4591-93B4-69421CF15790}" srcOrd="3" destOrd="0" presId="urn:microsoft.com/office/officeart/2005/8/layout/vList3#1"/>
    <dgm:cxn modelId="{59199212-9BE2-4D1B-9ED7-7928DDFC7D7B}" type="presParOf" srcId="{44AECC9B-8281-4FCC-BEC4-754812241D08}" destId="{BF58E378-D57B-43C2-A57B-95E956301CF2}" srcOrd="4" destOrd="0" presId="urn:microsoft.com/office/officeart/2005/8/layout/vList3#1"/>
    <dgm:cxn modelId="{5E2C2774-034B-4869-BFDC-EA284CD6F44C}" type="presParOf" srcId="{BF58E378-D57B-43C2-A57B-95E956301CF2}" destId="{C4C92340-DEE5-4671-954B-25AC4031F6B3}" srcOrd="0" destOrd="0" presId="urn:microsoft.com/office/officeart/2005/8/layout/vList3#1"/>
    <dgm:cxn modelId="{E6F175B8-6A28-43F9-8A36-46A182BE8B9A}" type="presParOf" srcId="{BF58E378-D57B-43C2-A57B-95E956301CF2}" destId="{A5E374EC-2E12-4ACF-9F40-B131F0D60388}" srcOrd="1" destOrd="0" presId="urn:microsoft.com/office/officeart/2005/8/layout/vList3#1"/>
    <dgm:cxn modelId="{84D0834E-971F-4706-A272-352B646CD08F}" type="presParOf" srcId="{44AECC9B-8281-4FCC-BEC4-754812241D08}" destId="{36FE8267-CB89-410E-BDEB-195D2A53003E}" srcOrd="5" destOrd="0" presId="urn:microsoft.com/office/officeart/2005/8/layout/vList3#1"/>
    <dgm:cxn modelId="{F5D6E0AD-772D-4E8F-A0DE-3C4BD58841FE}" type="presParOf" srcId="{44AECC9B-8281-4FCC-BEC4-754812241D08}" destId="{683DE10C-1724-45BB-A122-8F82DEA71ACF}" srcOrd="6" destOrd="0" presId="urn:microsoft.com/office/officeart/2005/8/layout/vList3#1"/>
    <dgm:cxn modelId="{CF267962-FAA1-4DF1-A4D4-E55C57780626}" type="presParOf" srcId="{683DE10C-1724-45BB-A122-8F82DEA71ACF}" destId="{21B564F5-0BDE-4485-B2BA-0C42679AE80C}" srcOrd="0" destOrd="0" presId="urn:microsoft.com/office/officeart/2005/8/layout/vList3#1"/>
    <dgm:cxn modelId="{FC9B1E00-3300-43FA-BC59-49AAC707263B}" type="presParOf" srcId="{683DE10C-1724-45BB-A122-8F82DEA71ACF}" destId="{0E150633-5152-467D-A400-DF5BB1A6579D}" srcOrd="1" destOrd="0" presId="urn:microsoft.com/office/officeart/2005/8/layout/vList3#1"/>
    <dgm:cxn modelId="{C589CC39-6F4B-4D0D-8848-CCBE3E02CB9F}" type="presParOf" srcId="{44AECC9B-8281-4FCC-BEC4-754812241D08}" destId="{D3DE86F6-3873-44E6-9F51-E753CBE25BFB}" srcOrd="7" destOrd="0" presId="urn:microsoft.com/office/officeart/2005/8/layout/vList3#1"/>
    <dgm:cxn modelId="{7810BA54-0163-419A-91F5-7C13450C245E}" type="presParOf" srcId="{44AECC9B-8281-4FCC-BEC4-754812241D08}" destId="{1FC989F7-E646-45E4-B4A4-626AFBC88440}" srcOrd="8" destOrd="0" presId="urn:microsoft.com/office/officeart/2005/8/layout/vList3#1"/>
    <dgm:cxn modelId="{408D09F3-258F-4947-A8A4-2A9AFAC98B28}" type="presParOf" srcId="{1FC989F7-E646-45E4-B4A4-626AFBC88440}" destId="{84F48AB5-5293-45E4-844C-431F81438EFD}" srcOrd="0" destOrd="0" presId="urn:microsoft.com/office/officeart/2005/8/layout/vList3#1"/>
    <dgm:cxn modelId="{4D6A3C0D-D5D7-49C2-9B4C-179C99278385}" type="presParOf" srcId="{1FC989F7-E646-45E4-B4A4-626AFBC88440}" destId="{F6955E6B-A42D-492B-8A09-595B2737A534}" srcOrd="1" destOrd="0" presId="urn:microsoft.com/office/officeart/2005/8/layout/vList3#1"/>
    <dgm:cxn modelId="{D4EEF490-2D49-4D09-B851-328A3A07A847}" type="presParOf" srcId="{44AECC9B-8281-4FCC-BEC4-754812241D08}" destId="{9FABDA93-1588-40B0-ACE3-F611BE7BF2DB}" srcOrd="9" destOrd="0" presId="urn:microsoft.com/office/officeart/2005/8/layout/vList3#1"/>
    <dgm:cxn modelId="{45150FD3-EA44-4716-981A-65F51C8BDA27}" type="presParOf" srcId="{44AECC9B-8281-4FCC-BEC4-754812241D08}" destId="{2BBB713A-6491-42F9-B6F8-0A4B38124E3B}" srcOrd="10" destOrd="0" presId="urn:microsoft.com/office/officeart/2005/8/layout/vList3#1"/>
    <dgm:cxn modelId="{D60CA6E1-DC74-4199-880A-99D09E093201}" type="presParOf" srcId="{2BBB713A-6491-42F9-B6F8-0A4B38124E3B}" destId="{5F39EA7B-E787-4BC8-BD83-9288B87E5131}" srcOrd="0" destOrd="0" presId="urn:microsoft.com/office/officeart/2005/8/layout/vList3#1"/>
    <dgm:cxn modelId="{A8EC38DA-FFA2-43B2-9ACC-839A213949EE}" type="presParOf" srcId="{2BBB713A-6491-42F9-B6F8-0A4B38124E3B}" destId="{04E1ED85-0443-4A57-AD41-73EB3F666086}" srcOrd="1" destOrd="0" presId="urn:microsoft.com/office/officeart/2005/8/layout/vList3#1"/>
    <dgm:cxn modelId="{63FBBF6E-341B-4425-9999-15DC3E367E06}" type="presParOf" srcId="{44AECC9B-8281-4FCC-BEC4-754812241D08}" destId="{150D37A1-0FB3-47B6-BD53-F4554DBAB262}" srcOrd="11" destOrd="0" presId="urn:microsoft.com/office/officeart/2005/8/layout/vList3#1"/>
    <dgm:cxn modelId="{27CC9E91-CE37-4064-987C-198BF189CDF1}" type="presParOf" srcId="{44AECC9B-8281-4FCC-BEC4-754812241D08}" destId="{36BF4C41-9DD2-45DF-AA53-CBD539035A17}" srcOrd="12" destOrd="0" presId="urn:microsoft.com/office/officeart/2005/8/layout/vList3#1"/>
    <dgm:cxn modelId="{D5238680-9AF1-489A-BD1E-B2E031934F7D}" type="presParOf" srcId="{36BF4C41-9DD2-45DF-AA53-CBD539035A17}" destId="{9FD9A001-6C00-44D2-82E6-04043D7818E7}" srcOrd="0" destOrd="0" presId="urn:microsoft.com/office/officeart/2005/8/layout/vList3#1"/>
    <dgm:cxn modelId="{8D67FA1D-F1C0-4BC1-B86E-ED2736D32910}" type="presParOf" srcId="{36BF4C41-9DD2-45DF-AA53-CBD539035A17}" destId="{2F1B2ECE-8A78-4C38-B982-F871B70FE48C}" srcOrd="1" destOrd="0" presId="urn:microsoft.com/office/officeart/2005/8/layout/vList3#1"/>
    <dgm:cxn modelId="{64E33F24-CD0B-4B57-8D3E-056A4542CC27}" type="presParOf" srcId="{44AECC9B-8281-4FCC-BEC4-754812241D08}" destId="{3C1F6219-A38B-4500-9862-654B5822036D}" srcOrd="13" destOrd="0" presId="urn:microsoft.com/office/officeart/2005/8/layout/vList3#1"/>
    <dgm:cxn modelId="{0706A19D-2A2D-4DEC-A9EE-B06AF0307E7D}" type="presParOf" srcId="{44AECC9B-8281-4FCC-BEC4-754812241D08}" destId="{764AA643-0AD1-422B-B891-57F521294EF6}" srcOrd="14" destOrd="0" presId="urn:microsoft.com/office/officeart/2005/8/layout/vList3#1"/>
    <dgm:cxn modelId="{B0EA99C1-34CF-4B1B-ACC3-6563850163F2}" type="presParOf" srcId="{764AA643-0AD1-422B-B891-57F521294EF6}" destId="{02B9B09E-4FC1-4E41-96CD-BF956361DC79}" srcOrd="0" destOrd="0" presId="urn:microsoft.com/office/officeart/2005/8/layout/vList3#1"/>
    <dgm:cxn modelId="{A24BC821-11EC-49A8-B005-A111E3AF6DC3}" type="presParOf" srcId="{764AA643-0AD1-422B-B891-57F521294EF6}" destId="{D5DAB4B5-E204-4C6C-BAB9-121AC46B2238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ABDD46-77F7-4C82-BC26-C6E9493174D8}">
      <dsp:nvSpPr>
        <dsp:cNvPr id="0" name=""/>
        <dsp:cNvSpPr/>
      </dsp:nvSpPr>
      <dsp:spPr>
        <a:xfrm rot="5400000">
          <a:off x="-154749" y="253959"/>
          <a:ext cx="1031665" cy="722165"/>
        </a:xfrm>
        <a:prstGeom prst="chevron">
          <a:avLst/>
        </a:prstGeom>
        <a:solidFill>
          <a:schemeClr val="accent3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1</a:t>
          </a:r>
          <a:endParaRPr lang="ru-RU" sz="2100" kern="1200" dirty="0"/>
        </a:p>
      </dsp:txBody>
      <dsp:txXfrm rot="-5400000">
        <a:off x="2" y="460292"/>
        <a:ext cx="722165" cy="309500"/>
      </dsp:txXfrm>
    </dsp:sp>
    <dsp:sp modelId="{DDB82291-8FBC-49CC-8F35-957F6221A4E8}">
      <dsp:nvSpPr>
        <dsp:cNvPr id="0" name=""/>
        <dsp:cNvSpPr/>
      </dsp:nvSpPr>
      <dsp:spPr>
        <a:xfrm rot="5400000">
          <a:off x="4037585" y="-3312015"/>
          <a:ext cx="862194" cy="7493034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rgbClr val="111111"/>
              </a:solidFill>
              <a:ea typeface="Times New Roman" pitchFamily="18" charset="0"/>
              <a:cs typeface="Arial" pitchFamily="34" charset="0"/>
            </a:rPr>
            <a:t>Является привлекательной  игрой для ребёнка</a:t>
          </a:r>
          <a:endParaRPr lang="ru-RU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600" b="0" i="0" u="none" strike="noStrike" kern="1200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ea typeface="Times New Roman" pitchFamily="18" charset="0"/>
              <a:cs typeface="Arial" pitchFamily="34" charset="0"/>
            </a:rPr>
            <a:t>Формирует у детей ощущение личной заинтересованности при выполнении задания.</a:t>
          </a:r>
          <a:endParaRPr lang="ru-RU" sz="1600" kern="1200" dirty="0"/>
        </a:p>
      </dsp:txBody>
      <dsp:txXfrm rot="-5400000">
        <a:off x="722166" y="45493"/>
        <a:ext cx="7450945" cy="778016"/>
      </dsp:txXfrm>
    </dsp:sp>
    <dsp:sp modelId="{56C321A8-C82E-477F-9D16-B19D57ECBE00}">
      <dsp:nvSpPr>
        <dsp:cNvPr id="0" name=""/>
        <dsp:cNvSpPr/>
      </dsp:nvSpPr>
      <dsp:spPr>
        <a:xfrm rot="5400000">
          <a:off x="-154749" y="1206000"/>
          <a:ext cx="1031665" cy="722165"/>
        </a:xfrm>
        <a:prstGeom prst="chevron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2</a:t>
          </a:r>
          <a:endParaRPr lang="ru-RU" sz="2100" kern="1200" dirty="0"/>
        </a:p>
      </dsp:txBody>
      <dsp:txXfrm rot="-5400000">
        <a:off x="2" y="1412333"/>
        <a:ext cx="722165" cy="309500"/>
      </dsp:txXfrm>
    </dsp:sp>
    <dsp:sp modelId="{E807307C-375B-40A8-8EEF-8437CAA9063B}">
      <dsp:nvSpPr>
        <dsp:cNvPr id="0" name=""/>
        <dsp:cNvSpPr/>
      </dsp:nvSpPr>
      <dsp:spPr>
        <a:xfrm rot="5400000">
          <a:off x="4035238" y="-2199115"/>
          <a:ext cx="879777" cy="7337553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600" b="0" i="0" u="none" strike="noStrike" kern="1200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ea typeface="Times New Roman" pitchFamily="18" charset="0"/>
              <a:cs typeface="Arial" pitchFamily="34" charset="0"/>
            </a:rPr>
            <a:t>Позволяет выделять наиболее значимые  объекты и учитывать при этом интересы детей</a:t>
          </a:r>
          <a:endParaRPr lang="ru-RU" sz="1600" b="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 </a:t>
          </a:r>
          <a:r>
            <a:rPr lang="ru-RU" sz="1600" kern="1200" dirty="0" smtClean="0"/>
            <a:t>Развиваются  коммуникативные способности </a:t>
          </a:r>
          <a:endParaRPr lang="ru-RU" sz="1600" kern="1200" dirty="0"/>
        </a:p>
      </dsp:txBody>
      <dsp:txXfrm rot="-5400000">
        <a:off x="806351" y="1072719"/>
        <a:ext cx="7294606" cy="793883"/>
      </dsp:txXfrm>
    </dsp:sp>
    <dsp:sp modelId="{8D9F5B8A-D953-4C55-A420-BEC04C48861C}">
      <dsp:nvSpPr>
        <dsp:cNvPr id="0" name=""/>
        <dsp:cNvSpPr/>
      </dsp:nvSpPr>
      <dsp:spPr>
        <a:xfrm rot="5400000">
          <a:off x="-154749" y="2119560"/>
          <a:ext cx="1031665" cy="722165"/>
        </a:xfrm>
        <a:prstGeom prst="chevron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3</a:t>
          </a:r>
          <a:endParaRPr lang="ru-RU" sz="2100" kern="1200" dirty="0"/>
        </a:p>
      </dsp:txBody>
      <dsp:txXfrm rot="-5400000">
        <a:off x="2" y="2325893"/>
        <a:ext cx="722165" cy="309500"/>
      </dsp:txXfrm>
    </dsp:sp>
    <dsp:sp modelId="{DBAC230C-D81C-41ED-8DF5-EB1DD08E37D3}">
      <dsp:nvSpPr>
        <dsp:cNvPr id="0" name=""/>
        <dsp:cNvSpPr/>
      </dsp:nvSpPr>
      <dsp:spPr>
        <a:xfrm rot="5400000">
          <a:off x="4073419" y="-1219587"/>
          <a:ext cx="802814" cy="7196160"/>
        </a:xfrm>
        <a:prstGeom prst="round2Same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Расширяет кругозор ребенка, позволяет активно применить на практике свои знания и умения, прививает желание к познанию в целом.</a:t>
          </a:r>
          <a:endParaRPr lang="ru-RU" sz="1600" kern="1200" dirty="0"/>
        </a:p>
      </dsp:txBody>
      <dsp:txXfrm rot="-5400000">
        <a:off x="876746" y="2016276"/>
        <a:ext cx="7156970" cy="7244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14856-0ED0-4806-B69D-BA151574D957}">
      <dsp:nvSpPr>
        <dsp:cNvPr id="0" name=""/>
        <dsp:cNvSpPr/>
      </dsp:nvSpPr>
      <dsp:spPr>
        <a:xfrm rot="10800000">
          <a:off x="1286347" y="54609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Выбор темы,  сюжета </a:t>
          </a:r>
          <a:r>
            <a:rPr lang="ru-RU" sz="20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квеста</a:t>
          </a: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 rot="10800000">
        <a:off x="1411880" y="54609"/>
        <a:ext cx="4529839" cy="502131"/>
      </dsp:txXfrm>
    </dsp:sp>
    <dsp:sp modelId="{231E738C-E3B8-49A4-9AD6-F12FDEDC6D25}">
      <dsp:nvSpPr>
        <dsp:cNvPr id="0" name=""/>
        <dsp:cNvSpPr/>
      </dsp:nvSpPr>
      <dsp:spPr>
        <a:xfrm>
          <a:off x="1072161" y="0"/>
          <a:ext cx="455016" cy="60856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4B4BE5-547F-4628-849D-6A3290D65463}">
      <dsp:nvSpPr>
        <dsp:cNvPr id="0" name=""/>
        <dsp:cNvSpPr/>
      </dsp:nvSpPr>
      <dsp:spPr>
        <a:xfrm rot="10800000">
          <a:off x="1288579" y="781108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Написание сценария</a:t>
          </a:r>
          <a:endParaRPr lang="ru-RU" sz="2000" kern="1200" dirty="0"/>
        </a:p>
      </dsp:txBody>
      <dsp:txXfrm rot="10800000">
        <a:off x="1414112" y="781108"/>
        <a:ext cx="4529839" cy="502131"/>
      </dsp:txXfrm>
    </dsp:sp>
    <dsp:sp modelId="{833BE68A-B023-4871-97DF-C8F3DFE8AD56}">
      <dsp:nvSpPr>
        <dsp:cNvPr id="0" name=""/>
        <dsp:cNvSpPr/>
      </dsp:nvSpPr>
      <dsp:spPr>
        <a:xfrm>
          <a:off x="995016" y="730539"/>
          <a:ext cx="463944" cy="54465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374EC-2E12-4ACF-9F40-B131F0D60388}">
      <dsp:nvSpPr>
        <dsp:cNvPr id="0" name=""/>
        <dsp:cNvSpPr/>
      </dsp:nvSpPr>
      <dsp:spPr>
        <a:xfrm rot="10800000">
          <a:off x="1276303" y="1464796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Организация РППС</a:t>
          </a:r>
          <a:endParaRPr lang="ru-RU" sz="2000" kern="1200" dirty="0"/>
        </a:p>
      </dsp:txBody>
      <dsp:txXfrm rot="10800000">
        <a:off x="1401836" y="1464796"/>
        <a:ext cx="4529839" cy="502131"/>
      </dsp:txXfrm>
    </dsp:sp>
    <dsp:sp modelId="{C4C92340-DEE5-4671-954B-25AC4031F6B3}">
      <dsp:nvSpPr>
        <dsp:cNvPr id="0" name=""/>
        <dsp:cNvSpPr/>
      </dsp:nvSpPr>
      <dsp:spPr>
        <a:xfrm>
          <a:off x="1068883" y="1454390"/>
          <a:ext cx="414840" cy="52294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150633-5152-467D-A400-DF5BB1A6579D}">
      <dsp:nvSpPr>
        <dsp:cNvPr id="0" name=""/>
        <dsp:cNvSpPr/>
      </dsp:nvSpPr>
      <dsp:spPr>
        <a:xfrm rot="10800000">
          <a:off x="1284143" y="2127224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Подготовка «продукта» для поиска 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 rot="10800000">
        <a:off x="1409676" y="2127224"/>
        <a:ext cx="4529839" cy="502131"/>
      </dsp:txXfrm>
    </dsp:sp>
    <dsp:sp modelId="{21B564F5-0BDE-4485-B2BA-0C42679AE80C}">
      <dsp:nvSpPr>
        <dsp:cNvPr id="0" name=""/>
        <dsp:cNvSpPr/>
      </dsp:nvSpPr>
      <dsp:spPr>
        <a:xfrm>
          <a:off x="1061044" y="2135675"/>
          <a:ext cx="446198" cy="48522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955E6B-A42D-492B-8A09-595B2737A534}">
      <dsp:nvSpPr>
        <dsp:cNvPr id="0" name=""/>
        <dsp:cNvSpPr/>
      </dsp:nvSpPr>
      <dsp:spPr>
        <a:xfrm rot="10800000">
          <a:off x="1274665" y="2799017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Разработка маршрута передвижений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 rot="10800000">
        <a:off x="1400198" y="2799017"/>
        <a:ext cx="4529839" cy="502131"/>
      </dsp:txXfrm>
    </dsp:sp>
    <dsp:sp modelId="{84F48AB5-5293-45E4-844C-431F81438EFD}">
      <dsp:nvSpPr>
        <dsp:cNvPr id="0" name=""/>
        <dsp:cNvSpPr/>
      </dsp:nvSpPr>
      <dsp:spPr>
        <a:xfrm>
          <a:off x="1032846" y="2805683"/>
          <a:ext cx="408287" cy="541674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E1ED85-0443-4A57-AD41-73EB3F666086}">
      <dsp:nvSpPr>
        <dsp:cNvPr id="0" name=""/>
        <dsp:cNvSpPr/>
      </dsp:nvSpPr>
      <dsp:spPr>
        <a:xfrm rot="10800000">
          <a:off x="1282537" y="3470809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Разработка заданий 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 rot="10800000">
        <a:off x="1408070" y="3470809"/>
        <a:ext cx="4529839" cy="502131"/>
      </dsp:txXfrm>
    </dsp:sp>
    <dsp:sp modelId="{5F39EA7B-E787-4BC8-BD83-9288B87E5131}">
      <dsp:nvSpPr>
        <dsp:cNvPr id="0" name=""/>
        <dsp:cNvSpPr/>
      </dsp:nvSpPr>
      <dsp:spPr>
        <a:xfrm>
          <a:off x="1031181" y="3488168"/>
          <a:ext cx="439776" cy="475126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1B2ECE-8A78-4C38-B982-F871B70FE48C}">
      <dsp:nvSpPr>
        <dsp:cNvPr id="0" name=""/>
        <dsp:cNvSpPr/>
      </dsp:nvSpPr>
      <dsp:spPr>
        <a:xfrm rot="10800000">
          <a:off x="1301738" y="4136413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Художественное оформление «остановок</a:t>
          </a:r>
          <a:r>
            <a:rPr lang="ru-RU" sz="1600" kern="1200" dirty="0" smtClean="0">
              <a:solidFill>
                <a:srgbClr val="211E1E"/>
              </a:solidFill>
              <a:latin typeface="Times New Roman" pitchFamily="18" charset="0"/>
              <a:cs typeface="Times New Roman" pitchFamily="18" charset="0"/>
            </a:rPr>
            <a:t>» </a:t>
          </a:r>
          <a:endParaRPr lang="ru-RU" sz="1600" kern="1200" dirty="0"/>
        </a:p>
      </dsp:txBody>
      <dsp:txXfrm rot="10800000">
        <a:off x="1427271" y="4136413"/>
        <a:ext cx="4529839" cy="502131"/>
      </dsp:txXfrm>
    </dsp:sp>
    <dsp:sp modelId="{9FD9A001-6C00-44D2-82E6-04043D7818E7}">
      <dsp:nvSpPr>
        <dsp:cNvPr id="0" name=""/>
        <dsp:cNvSpPr/>
      </dsp:nvSpPr>
      <dsp:spPr>
        <a:xfrm>
          <a:off x="1043449" y="4122831"/>
          <a:ext cx="516577" cy="529296"/>
        </a:xfrm>
        <a:prstGeom prst="ellipse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DAB4B5-E204-4C6C-BAB9-121AC46B2238}">
      <dsp:nvSpPr>
        <dsp:cNvPr id="0" name=""/>
        <dsp:cNvSpPr/>
      </dsp:nvSpPr>
      <dsp:spPr>
        <a:xfrm rot="10800000">
          <a:off x="1411376" y="4824487"/>
          <a:ext cx="4655372" cy="502131"/>
        </a:xfrm>
        <a:prstGeom prst="homePlat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2142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Подготовка реквизита для проведения каждого задания</a:t>
          </a:r>
          <a:r>
            <a:rPr lang="ru-RU" sz="1600" kern="1200" dirty="0" smtClean="0">
              <a:solidFill>
                <a:srgbClr val="211E1E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/>
        </a:p>
      </dsp:txBody>
      <dsp:txXfrm rot="10800000">
        <a:off x="1536909" y="4824487"/>
        <a:ext cx="4529839" cy="502131"/>
      </dsp:txXfrm>
    </dsp:sp>
    <dsp:sp modelId="{02B9B09E-4FC1-4E41-96CD-BF956361DC79}">
      <dsp:nvSpPr>
        <dsp:cNvPr id="0" name=""/>
        <dsp:cNvSpPr/>
      </dsp:nvSpPr>
      <dsp:spPr>
        <a:xfrm>
          <a:off x="1123076" y="4786074"/>
          <a:ext cx="482517" cy="554111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23925" y="909638"/>
            <a:ext cx="5984875" cy="448945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Для перемещения страницы щёлкните мышью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83300" y="5686884"/>
            <a:ext cx="6266027" cy="5387363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-RU" sz="22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99149" cy="59823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-RU" sz="15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4433478" y="0"/>
            <a:ext cx="3399149" cy="59823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ru-RU" sz="15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0" y="11374172"/>
            <a:ext cx="3399149" cy="598238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ru-RU" sz="15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4433478" y="11374172"/>
            <a:ext cx="3399149" cy="598238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ACA2C9A4-A5BE-424F-9427-84231D137E14}" type="slidenum">
              <a:rPr lang="ru-RU" sz="1500" b="0" strike="noStrike" spc="-1">
                <a:latin typeface="Times New Roman"/>
              </a:rPr>
              <a:t>‹#›</a:t>
            </a:fld>
            <a:endParaRPr lang="ru-RU" sz="15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5443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 fontScale="88000"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libri"/>
              </a:rPr>
              <a:t>Образец заголовка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519598AB-2055-40F0-9142-7C9747DF3FA9}" type="datetime">
              <a:rPr lang="ru-RU" sz="1200" b="0" strike="noStrike" spc="-1">
                <a:solidFill>
                  <a:srgbClr val="8B8B8B"/>
                </a:solidFill>
                <a:latin typeface="Calibri"/>
              </a:rPr>
              <a:t>09.09.2023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2148459E-D608-452B-92E6-06C091762DA5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18" Type="http://schemas.microsoft.com/office/2007/relationships/hdphoto" Target="../media/hdphoto2.wdp"/><Relationship Id="rId3" Type="http://schemas.openxmlformats.org/officeDocument/2006/relationships/image" Target="../media/image13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39.jpeg"/><Relationship Id="rId2" Type="http://schemas.openxmlformats.org/officeDocument/2006/relationships/image" Target="../media/image1.png"/><Relationship Id="rId16" Type="http://schemas.microsoft.com/office/2007/relationships/hdphoto" Target="../media/hdphoto1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34.png"/><Relationship Id="rId5" Type="http://schemas.openxmlformats.org/officeDocument/2006/relationships/image" Target="../media/image15.png"/><Relationship Id="rId15" Type="http://schemas.openxmlformats.org/officeDocument/2006/relationships/image" Target="../media/image38.jpeg"/><Relationship Id="rId10" Type="http://schemas.openxmlformats.org/officeDocument/2006/relationships/image" Target="../media/image33.png"/><Relationship Id="rId4" Type="http://schemas.openxmlformats.org/officeDocument/2006/relationships/image" Target="../media/image14.png"/><Relationship Id="rId9" Type="http://schemas.openxmlformats.org/officeDocument/2006/relationships/image" Target="../media/image32.png"/><Relationship Id="rId1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4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48" name="Picture 2"/>
          <p:cNvPicPr/>
          <p:nvPr/>
        </p:nvPicPr>
        <p:blipFill>
          <a:blip r:embed="rId3"/>
          <a:stretch/>
        </p:blipFill>
        <p:spPr>
          <a:xfrm>
            <a:off x="0" y="285840"/>
            <a:ext cx="8929440" cy="6548040"/>
          </a:xfrm>
          <a:prstGeom prst="rect">
            <a:avLst/>
          </a:prstGeom>
          <a:ln>
            <a:noFill/>
          </a:ln>
        </p:spPr>
      </p:pic>
      <p:sp>
        <p:nvSpPr>
          <p:cNvPr id="49" name="CustomShape 1"/>
          <p:cNvSpPr/>
          <p:nvPr/>
        </p:nvSpPr>
        <p:spPr>
          <a:xfrm>
            <a:off x="2607021" y="1916832"/>
            <a:ext cx="5857560" cy="95265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800" b="1" spc="-1" dirty="0" smtClean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Влияние</a:t>
            </a:r>
            <a:r>
              <a:rPr lang="ru-RU" sz="2800" b="1" strike="noStrike" spc="-1" dirty="0" smtClean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trike="noStrike" spc="-1" dirty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Квест — </a:t>
            </a:r>
            <a:r>
              <a:rPr lang="ru-RU" sz="2800" b="1" spc="-1" dirty="0" smtClean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игр</a:t>
            </a:r>
            <a:r>
              <a:rPr lang="ru-RU" sz="2800" b="1" strike="noStrike" spc="-1" dirty="0" smtClean="0">
                <a:solidFill>
                  <a:srgbClr val="8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 на развитие  дошкольников</a:t>
            </a:r>
            <a:endParaRPr lang="ru-RU" sz="2800" b="0" strike="noStrike" spc="-1" dirty="0">
              <a:solidFill>
                <a:srgbClr val="80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0" name="Рисунок 7"/>
          <p:cNvPicPr/>
          <p:nvPr/>
        </p:nvPicPr>
        <p:blipFill>
          <a:blip r:embed="rId4"/>
          <a:stretch/>
        </p:blipFill>
        <p:spPr>
          <a:xfrm>
            <a:off x="7000920" y="3643200"/>
            <a:ext cx="1856880" cy="1856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TextShape 2"/>
          <p:cNvSpPr txBox="1"/>
          <p:nvPr/>
        </p:nvSpPr>
        <p:spPr>
          <a:xfrm>
            <a:off x="4323600" y="5186282"/>
            <a:ext cx="4320000" cy="583321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pPr algn="r"/>
            <a:r>
              <a:rPr lang="ru-RU" sz="1600" b="1" strike="noStrike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pPr algn="r"/>
            <a:r>
              <a:rPr lang="ru-RU" sz="1600" b="1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Лапа</a:t>
            </a:r>
            <a:r>
              <a:rPr lang="ru-RU" sz="1600" b="1" strike="noStrike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ева </a:t>
            </a:r>
            <a:r>
              <a:rPr lang="ru-RU" sz="1600" b="1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b="1" strike="noStrike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b="1" strike="noStrike" spc="-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Воспитатель  </a:t>
            </a:r>
            <a:endParaRPr lang="ru-RU" sz="1600" b="1" strike="noStrike" spc="-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72810" y="5986731"/>
            <a:ext cx="133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.о.г.Первомайск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83179" y="836712"/>
            <a:ext cx="57052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ДЕТСКИЙ САД ОБЩЕРАЗВИВАЮЩЕГО ВИДА С ПРИОРИТЕТНЫМ ОСУЩЕСТВЛЕНИЕМ ДЕЯТЕЛЬНОСТИ ПО НАПРАВЛЕНИЮ ФИЗИЧЕСКОГО РАЗВИТИЯ ДЕТЕЙ «БЕРЁЗКА»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53" name="CustomShape 1"/>
          <p:cNvSpPr/>
          <p:nvPr/>
        </p:nvSpPr>
        <p:spPr>
          <a:xfrm>
            <a:off x="428760" y="4000680"/>
            <a:ext cx="828648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54" name="Picture 2"/>
          <p:cNvPicPr/>
          <p:nvPr/>
        </p:nvPicPr>
        <p:blipFill>
          <a:blip r:embed="rId3"/>
          <a:srcRect r="3306"/>
          <a:stretch/>
        </p:blipFill>
        <p:spPr>
          <a:xfrm rot="10800000">
            <a:off x="357840" y="928440"/>
            <a:ext cx="4142880" cy="5643360"/>
          </a:xfrm>
          <a:prstGeom prst="rect">
            <a:avLst/>
          </a:prstGeom>
          <a:ln>
            <a:noFill/>
          </a:ln>
        </p:spPr>
      </p:pic>
      <p:sp>
        <p:nvSpPr>
          <p:cNvPr id="55" name="CustomShape 2"/>
          <p:cNvSpPr/>
          <p:nvPr/>
        </p:nvSpPr>
        <p:spPr>
          <a:xfrm>
            <a:off x="500040" y="428760"/>
            <a:ext cx="3785760" cy="1065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FF9855"/>
                </a:solidFill>
                <a:latin typeface="Calibri"/>
              </a:rPr>
              <a:t> Что такое КВЕСТ?</a:t>
            </a:r>
            <a:endParaRPr lang="ru-RU" sz="36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600" b="0" strike="noStrike" spc="-1" dirty="0">
              <a:latin typeface="Arial"/>
            </a:endParaRPr>
          </a:p>
        </p:txBody>
      </p:sp>
      <p:sp>
        <p:nvSpPr>
          <p:cNvPr id="56" name="CustomShape 3"/>
          <p:cNvSpPr/>
          <p:nvPr/>
        </p:nvSpPr>
        <p:spPr>
          <a:xfrm>
            <a:off x="4714920" y="1643040"/>
            <a:ext cx="3928680" cy="913320"/>
          </a:xfrm>
          <a:prstGeom prst="rect">
            <a:avLst/>
          </a:prstGeom>
          <a:gradFill rotWithShape="0">
            <a:gsLst>
              <a:gs pos="0">
                <a:srgbClr val="779637"/>
              </a:gs>
              <a:gs pos="100000">
                <a:srgbClr val="9BC348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Calibri"/>
              </a:rPr>
              <a:t>Происхождение</a:t>
            </a:r>
            <a:r>
              <a:rPr lang="ru-RU" sz="1800" b="1" strike="noStrike" spc="-1">
                <a:solidFill>
                  <a:srgbClr val="0D0D0D"/>
                </a:solidFill>
                <a:latin typeface="Calibri"/>
              </a:rPr>
              <a:t> названия квест (квестор): от лат. «quaero» – ищу, разыскиваю, веду следствие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57" name="CustomShape 4"/>
          <p:cNvSpPr/>
          <p:nvPr/>
        </p:nvSpPr>
        <p:spPr>
          <a:xfrm>
            <a:off x="5000760" y="571320"/>
            <a:ext cx="3642840" cy="913320"/>
          </a:xfrm>
          <a:prstGeom prst="rect">
            <a:avLst/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Calibri"/>
              </a:rPr>
              <a:t>Квест</a:t>
            </a:r>
            <a:r>
              <a:rPr lang="ru-RU" sz="1800" b="1" strike="noStrike" spc="-1">
                <a:solidFill>
                  <a:srgbClr val="0D0D0D"/>
                </a:solidFill>
                <a:latin typeface="Calibri"/>
              </a:rPr>
              <a:t> - перевод с английского Quest- «поиск, предмет поисков, поиск приключений»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58" name="CustomShape 5"/>
          <p:cNvSpPr/>
          <p:nvPr/>
        </p:nvSpPr>
        <p:spPr>
          <a:xfrm>
            <a:off x="4572000" y="2714760"/>
            <a:ext cx="4071600" cy="1461960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FFFFFF"/>
                </a:solidFill>
                <a:latin typeface="Calibri"/>
              </a:rPr>
              <a:t>Технология</a:t>
            </a:r>
            <a:r>
              <a:rPr lang="ru-RU" sz="1800" b="1" strike="noStrike" spc="-1" dirty="0">
                <a:solidFill>
                  <a:srgbClr val="0D0D0D"/>
                </a:solidFill>
                <a:latin typeface="Calibri"/>
              </a:rPr>
              <a:t> </a:t>
            </a:r>
            <a:r>
              <a:rPr lang="ru-RU" sz="1800" b="1" strike="noStrike" spc="-1" dirty="0" err="1">
                <a:solidFill>
                  <a:srgbClr val="0D0D0D"/>
                </a:solidFill>
                <a:latin typeface="Calibri"/>
              </a:rPr>
              <a:t>квеста</a:t>
            </a:r>
            <a:r>
              <a:rPr lang="ru-RU" sz="1800" b="1" strike="noStrike" spc="-1" dirty="0">
                <a:solidFill>
                  <a:srgbClr val="0D0D0D"/>
                </a:solidFill>
                <a:latin typeface="Calibri"/>
              </a:rPr>
              <a:t> разработана профессором Университета Сан-Диего (США) Доджем Берни в 1995 году как способ организации поисковой деятельности в учебном процессе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59" name="CustomShape 6"/>
          <p:cNvSpPr/>
          <p:nvPr/>
        </p:nvSpPr>
        <p:spPr>
          <a:xfrm>
            <a:off x="4357800" y="4286160"/>
            <a:ext cx="4357440" cy="2010600"/>
          </a:xfrm>
          <a:prstGeom prst="rect">
            <a:avLst/>
          </a:prstGeom>
          <a:gradFill rotWithShape="0">
            <a:gsLst>
              <a:gs pos="0">
                <a:srgbClr val="9C2F2C"/>
              </a:gs>
              <a:gs pos="100000">
                <a:srgbClr val="CE3A36"/>
              </a:gs>
            </a:gsLst>
            <a:path path="circle"/>
          </a:gradFill>
          <a:ln>
            <a:noFill/>
          </a:ln>
          <a:effectLst>
            <a:outerShdw blurRad="4000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FFFFFF"/>
                </a:solidFill>
                <a:latin typeface="Calibri"/>
              </a:rPr>
              <a:t>Идея игры </a:t>
            </a:r>
            <a:r>
              <a:rPr lang="ru-RU" sz="1800" b="1" strike="noStrike" spc="-1">
                <a:solidFill>
                  <a:srgbClr val="0D0D0D"/>
                </a:solidFill>
                <a:latin typeface="Calibri"/>
              </a:rPr>
              <a:t>проста – команды, перемещаясь по точкам, выполняют различные задания, но изюминка такой организации игровой деятельности состоит в том, что, выполнив одно задание, дети получают подсказку к выполнению следующего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60" name="CustomShape 7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1" name="Рисунок 16"/>
          <p:cNvPicPr/>
          <p:nvPr/>
        </p:nvPicPr>
        <p:blipFill>
          <a:blip r:embed="rId4"/>
          <a:stretch/>
        </p:blipFill>
        <p:spPr>
          <a:xfrm flipH="1">
            <a:off x="2929320" y="4857840"/>
            <a:ext cx="1213920" cy="1285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2" name="CustomShape 8"/>
          <p:cNvSpPr/>
          <p:nvPr/>
        </p:nvSpPr>
        <p:spPr>
          <a:xfrm>
            <a:off x="2928960" y="928800"/>
            <a:ext cx="1213920" cy="1142640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ln>
            <a:noFill/>
          </a:ln>
          <a:effectLst>
            <a:softEdge rad="1125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3" name="CustomShape 9"/>
          <p:cNvSpPr/>
          <p:nvPr/>
        </p:nvSpPr>
        <p:spPr>
          <a:xfrm>
            <a:off x="2928960" y="2286000"/>
            <a:ext cx="1285560" cy="1142640"/>
          </a:xfrm>
          <a:prstGeom prst="roundRect">
            <a:avLst>
              <a:gd name="adj" fmla="val 8594"/>
            </a:avLst>
          </a:prstGeom>
          <a:blipFill rotWithShape="0">
            <a:blip r:embed="rId6"/>
            <a:stretch>
              <a:fillRect/>
            </a:stretch>
          </a:blip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4" name="Picture 8"/>
          <p:cNvPicPr/>
          <p:nvPr/>
        </p:nvPicPr>
        <p:blipFill>
          <a:blip r:embed="rId7"/>
          <a:stretch/>
        </p:blipFill>
        <p:spPr>
          <a:xfrm>
            <a:off x="3000240" y="3500280"/>
            <a:ext cx="1071360" cy="1333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66" name="CustomShape 1"/>
          <p:cNvSpPr/>
          <p:nvPr/>
        </p:nvSpPr>
        <p:spPr>
          <a:xfrm>
            <a:off x="428760" y="4000680"/>
            <a:ext cx="828648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67" name="CustomShape 2"/>
          <p:cNvSpPr/>
          <p:nvPr/>
        </p:nvSpPr>
        <p:spPr>
          <a:xfrm>
            <a:off x="3286080" y="357120"/>
            <a:ext cx="22143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FF9855"/>
                </a:solidFill>
                <a:latin typeface="Calibri"/>
              </a:rPr>
              <a:t>НОВИЗНА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68" name="CustomShape 3"/>
          <p:cNvSpPr/>
          <p:nvPr/>
        </p:nvSpPr>
        <p:spPr>
          <a:xfrm>
            <a:off x="1643040" y="857160"/>
            <a:ext cx="7071840" cy="428400"/>
          </a:xfrm>
          <a:prstGeom prst="foldedCorner">
            <a:avLst>
              <a:gd name="adj" fmla="val 34577"/>
            </a:avLst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Способствует развитию активной, деятельностной позиции ребенка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69" name="CustomShape 4"/>
          <p:cNvSpPr/>
          <p:nvPr/>
        </p:nvSpPr>
        <p:spPr>
          <a:xfrm>
            <a:off x="2000160" y="1415214"/>
            <a:ext cx="6643440" cy="285480"/>
          </a:xfrm>
          <a:prstGeom prst="foldedCorner">
            <a:avLst>
              <a:gd name="adj" fmla="val 34577"/>
            </a:avLst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</a:rPr>
              <a:t>Действие в условиях обогащенной образовательной  среды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70" name="CustomShape 5"/>
          <p:cNvSpPr/>
          <p:nvPr/>
        </p:nvSpPr>
        <p:spPr>
          <a:xfrm>
            <a:off x="1785960" y="1786140"/>
            <a:ext cx="6857640" cy="285480"/>
          </a:xfrm>
          <a:prstGeom prst="foldedCorner">
            <a:avLst>
              <a:gd name="adj" fmla="val 34577"/>
            </a:avLst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Calibri"/>
              </a:rPr>
              <a:t>Интегрируется содержание различных образовательных областей</a:t>
            </a:r>
            <a:endParaRPr lang="ru-RU" sz="1800" b="0" strike="noStrike" spc="-1" dirty="0">
              <a:latin typeface="Arial"/>
            </a:endParaRPr>
          </a:p>
        </p:txBody>
      </p:sp>
      <p:pic>
        <p:nvPicPr>
          <p:cNvPr id="71" name="Рисунок 3"/>
          <p:cNvPicPr/>
          <p:nvPr/>
        </p:nvPicPr>
        <p:blipFill>
          <a:blip r:embed="rId3"/>
          <a:stretch/>
        </p:blipFill>
        <p:spPr>
          <a:xfrm>
            <a:off x="357120" y="714240"/>
            <a:ext cx="2071440" cy="1928520"/>
          </a:xfrm>
          <a:prstGeom prst="rect">
            <a:avLst/>
          </a:prstGeom>
          <a:ln w="9360">
            <a:noFill/>
          </a:ln>
        </p:spPr>
      </p:pic>
      <p:sp>
        <p:nvSpPr>
          <p:cNvPr id="72" name="CustomShape 6"/>
          <p:cNvSpPr/>
          <p:nvPr/>
        </p:nvSpPr>
        <p:spPr>
          <a:xfrm>
            <a:off x="1331640" y="2225133"/>
            <a:ext cx="7311960" cy="639672"/>
          </a:xfrm>
          <a:prstGeom prst="foldedCorner">
            <a:avLst>
              <a:gd name="adj" fmla="val 34577"/>
            </a:avLst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000000"/>
                </a:solidFill>
                <a:latin typeface="Calibri"/>
              </a:rPr>
              <a:t>Используются совместные  </a:t>
            </a:r>
            <a:r>
              <a:rPr lang="ru-RU" sz="1800" b="1" strike="noStrike" spc="-1" dirty="0">
                <a:solidFill>
                  <a:srgbClr val="000000"/>
                </a:solidFill>
                <a:latin typeface="Calibri"/>
              </a:rPr>
              <a:t>образовательные квесты   для детей  и взрослых </a:t>
            </a:r>
            <a:endParaRPr lang="ru-RU" sz="1800" b="0" strike="noStrike" spc="-1" dirty="0">
              <a:latin typeface="Arial"/>
            </a:endParaRPr>
          </a:p>
        </p:txBody>
      </p:sp>
      <p:sp>
        <p:nvSpPr>
          <p:cNvPr id="73" name="CustomShape 7"/>
          <p:cNvSpPr/>
          <p:nvPr/>
        </p:nvSpPr>
        <p:spPr>
          <a:xfrm>
            <a:off x="1071360" y="2857320"/>
            <a:ext cx="6284160" cy="54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000" b="1" strike="noStrike" spc="-1" dirty="0">
                <a:solidFill>
                  <a:srgbClr val="FF9855"/>
                </a:solidFill>
                <a:latin typeface="Calibri"/>
              </a:rPr>
              <a:t>ДОСТОИНСТВА КВЕСТОВ  ДЛЯ ДЕТЕЙ</a:t>
            </a:r>
            <a:endParaRPr lang="ru-RU" sz="3000" b="0" strike="noStrike" spc="-1" dirty="0">
              <a:latin typeface="Arial"/>
            </a:endParaRPr>
          </a:p>
        </p:txBody>
      </p:sp>
      <p:graphicFrame>
        <p:nvGraphicFramePr>
          <p:cNvPr id="2" name="Diagram1"/>
          <p:cNvGraphicFramePr/>
          <p:nvPr>
            <p:extLst>
              <p:ext uri="{D42A27DB-BD31-4B8C-83A1-F6EECF244321}">
                <p14:modId xmlns:p14="http://schemas.microsoft.com/office/powerpoint/2010/main" val="94624182"/>
              </p:ext>
            </p:extLst>
          </p:nvPr>
        </p:nvGraphicFramePr>
        <p:xfrm>
          <a:off x="642960" y="3429000"/>
          <a:ext cx="8215200" cy="299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76" name="CustomShape 1"/>
          <p:cNvSpPr/>
          <p:nvPr/>
        </p:nvSpPr>
        <p:spPr>
          <a:xfrm>
            <a:off x="3694320" y="357120"/>
            <a:ext cx="2520360" cy="516960"/>
          </a:xfrm>
          <a:prstGeom prst="rect">
            <a:avLst/>
          </a:prstGeom>
          <a:noFill/>
          <a:ln>
            <a:noFill/>
          </a:ln>
          <a:effectLst>
            <a:outerShdw blurRad="4000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FF9855"/>
                </a:solidFill>
                <a:latin typeface="Calibri"/>
              </a:rPr>
              <a:t>ПРИНЦИПЫ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357120" y="785880"/>
            <a:ext cx="8572320" cy="2010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1. </a:t>
            </a:r>
            <a:r>
              <a:rPr lang="ru-RU" sz="1800" b="1" strike="noStrike" spc="-1">
                <a:solidFill>
                  <a:srgbClr val="FF0000"/>
                </a:solidFill>
                <a:latin typeface="Calibri"/>
              </a:rPr>
              <a:t>Доступность </a:t>
            </a: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- задания не должны быть чересчур сложными для ребёнка.</a:t>
            </a:r>
            <a:r>
              <a:t/>
            </a:r>
            <a:br/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2. </a:t>
            </a:r>
            <a:r>
              <a:rPr lang="ru-RU" sz="1800" b="1" strike="noStrike" spc="-1">
                <a:solidFill>
                  <a:srgbClr val="FF0000"/>
                </a:solidFill>
                <a:latin typeface="Calibri"/>
              </a:rPr>
              <a:t>Системность</a:t>
            </a: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 - задания должны быть логически связаны друг с другом.</a:t>
            </a:r>
            <a:r>
              <a:t/>
            </a:r>
            <a:br/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3. </a:t>
            </a:r>
            <a:r>
              <a:rPr lang="ru-RU" sz="1800" b="1" strike="noStrike" spc="-1">
                <a:solidFill>
                  <a:srgbClr val="FF0000"/>
                </a:solidFill>
                <a:latin typeface="Calibri"/>
              </a:rPr>
              <a:t>Эмоциональная </a:t>
            </a: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окрашенность заданий.</a:t>
            </a:r>
            <a:r>
              <a:t/>
            </a:r>
            <a:br/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4. </a:t>
            </a:r>
            <a:r>
              <a:rPr lang="ru-RU" sz="1800" b="1" strike="noStrike" spc="-1">
                <a:solidFill>
                  <a:srgbClr val="FF0000"/>
                </a:solidFill>
                <a:latin typeface="Calibri"/>
              </a:rPr>
              <a:t>Разумность</a:t>
            </a: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 по времени. Необходимо рассчитать время на выполнение заданий таким образом, чтобы ребёнок не устал и сохранил интерес.</a:t>
            </a:r>
            <a:r>
              <a:t/>
            </a:r>
            <a:br/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5. Использование разных видов детской деятельности во время прохождения квеста.</a:t>
            </a:r>
            <a:r>
              <a:t/>
            </a:r>
            <a:br/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6. Наличие видимого </a:t>
            </a:r>
            <a:r>
              <a:rPr lang="ru-RU" sz="1800" b="1" strike="noStrike" spc="-1">
                <a:solidFill>
                  <a:srgbClr val="FF0000"/>
                </a:solidFill>
                <a:latin typeface="Calibri"/>
              </a:rPr>
              <a:t>конечного результата </a:t>
            </a: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и обратной связи.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78" name="CustomShape 3"/>
          <p:cNvSpPr/>
          <p:nvPr/>
        </p:nvSpPr>
        <p:spPr>
          <a:xfrm>
            <a:off x="428760" y="4000680"/>
            <a:ext cx="828648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79" name="CustomShape 4"/>
          <p:cNvSpPr/>
          <p:nvPr/>
        </p:nvSpPr>
        <p:spPr>
          <a:xfrm>
            <a:off x="428760" y="2930760"/>
            <a:ext cx="8214840" cy="51876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FF9855"/>
                </a:solidFill>
                <a:latin typeface="Calibri"/>
              </a:rPr>
              <a:t>                      ЗАДАЧИ КВЕСТ-ТЕХНОЛОГИИ</a:t>
            </a:r>
            <a:endParaRPr lang="ru-RU" sz="2800" b="0" strike="noStrike" spc="-1">
              <a:latin typeface="Arial"/>
            </a:endParaRPr>
          </a:p>
        </p:txBody>
      </p:sp>
      <p:pic>
        <p:nvPicPr>
          <p:cNvPr id="80" name="Picture 4"/>
          <p:cNvPicPr/>
          <p:nvPr/>
        </p:nvPicPr>
        <p:blipFill>
          <a:blip r:embed="rId3"/>
          <a:stretch/>
        </p:blipFill>
        <p:spPr>
          <a:xfrm rot="16200000">
            <a:off x="232920" y="3696120"/>
            <a:ext cx="2962440" cy="2714400"/>
          </a:xfrm>
          <a:prstGeom prst="rect">
            <a:avLst/>
          </a:prstGeom>
          <a:ln>
            <a:noFill/>
          </a:ln>
        </p:spPr>
      </p:pic>
      <p:sp>
        <p:nvSpPr>
          <p:cNvPr id="81" name="CustomShape 5"/>
          <p:cNvSpPr/>
          <p:nvPr/>
        </p:nvSpPr>
        <p:spPr>
          <a:xfrm>
            <a:off x="714240" y="3929040"/>
            <a:ext cx="2142720" cy="1793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600" b="1" strike="noStrike" spc="-1">
                <a:solidFill>
                  <a:srgbClr val="C00000"/>
                </a:solidFill>
                <a:latin typeface="Calibri"/>
                <a:ea typeface="Times New Roman"/>
              </a:rPr>
              <a:t>Образовательные - </a:t>
            </a:r>
            <a:r>
              <a:rPr lang="ru-RU" sz="1600" b="0" strike="noStrike" spc="-1">
                <a:solidFill>
                  <a:srgbClr val="000000"/>
                </a:solidFill>
                <a:latin typeface="Calibri"/>
                <a:ea typeface="Times New Roman"/>
              </a:rPr>
              <a:t>вовлечение каждого ребенка в активный творческий процесс,  усвоение новых знаний и закрепление имеющихся.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82" name="Picture 4"/>
          <p:cNvPicPr/>
          <p:nvPr/>
        </p:nvPicPr>
        <p:blipFill>
          <a:blip r:embed="rId3"/>
          <a:stretch/>
        </p:blipFill>
        <p:spPr>
          <a:xfrm rot="16200000">
            <a:off x="3071880" y="3643560"/>
            <a:ext cx="2785680" cy="2785680"/>
          </a:xfrm>
          <a:prstGeom prst="rect">
            <a:avLst/>
          </a:prstGeom>
          <a:ln>
            <a:noFill/>
          </a:ln>
        </p:spPr>
      </p:pic>
      <p:pic>
        <p:nvPicPr>
          <p:cNvPr id="83" name="Picture 4"/>
          <p:cNvPicPr/>
          <p:nvPr/>
        </p:nvPicPr>
        <p:blipFill>
          <a:blip r:embed="rId3"/>
          <a:stretch/>
        </p:blipFill>
        <p:spPr>
          <a:xfrm rot="16200000">
            <a:off x="5766480" y="3592080"/>
            <a:ext cx="2962440" cy="2922840"/>
          </a:xfrm>
          <a:prstGeom prst="rect">
            <a:avLst/>
          </a:prstGeom>
          <a:ln>
            <a:noFill/>
          </a:ln>
        </p:spPr>
      </p:pic>
      <p:sp>
        <p:nvSpPr>
          <p:cNvPr id="84" name="CustomShape 6"/>
          <p:cNvSpPr/>
          <p:nvPr/>
        </p:nvSpPr>
        <p:spPr>
          <a:xfrm>
            <a:off x="3214800" y="4143240"/>
            <a:ext cx="2499840" cy="1793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C00000"/>
                </a:solidFill>
                <a:latin typeface="Calibri"/>
                <a:ea typeface="Times New Roman"/>
              </a:rPr>
              <a:t>Развивающие</a:t>
            </a:r>
            <a:r>
              <a:rPr lang="ru-RU" sz="1600" b="0" strike="noStrike" spc="-1">
                <a:solidFill>
                  <a:srgbClr val="C00000"/>
                </a:solidFill>
                <a:latin typeface="Calibri"/>
                <a:ea typeface="Times New Roman"/>
              </a:rPr>
              <a:t> – </a:t>
            </a:r>
            <a:endParaRPr lang="ru-RU" sz="1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600" b="0" strike="noStrike" spc="-1">
                <a:solidFill>
                  <a:srgbClr val="000000"/>
                </a:solidFill>
                <a:latin typeface="Calibri"/>
                <a:ea typeface="Times New Roman"/>
              </a:rPr>
              <a:t>развитие интереса, творческих способностей, воображения дошкольников, поисковой активности, стремления к новизне;</a:t>
            </a:r>
            <a:endParaRPr lang="ru-RU" sz="1600" b="0" strike="noStrike" spc="-1">
              <a:latin typeface="Arial"/>
            </a:endParaRPr>
          </a:p>
        </p:txBody>
      </p:sp>
      <p:sp>
        <p:nvSpPr>
          <p:cNvPr id="85" name="CustomShape 7"/>
          <p:cNvSpPr/>
          <p:nvPr/>
        </p:nvSpPr>
        <p:spPr>
          <a:xfrm>
            <a:off x="5857920" y="3857760"/>
            <a:ext cx="2785680" cy="2280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strike="noStrike" spc="-1">
                <a:solidFill>
                  <a:srgbClr val="C00000"/>
                </a:solidFill>
                <a:latin typeface="Calibri"/>
                <a:ea typeface="Times New Roman"/>
              </a:rPr>
              <a:t>Воспитательные</a:t>
            </a:r>
            <a:r>
              <a:rPr lang="ru-RU" sz="1600" b="0" strike="noStrike" spc="-1">
                <a:solidFill>
                  <a:srgbClr val="C00000"/>
                </a:solidFill>
                <a:latin typeface="Calibri"/>
                <a:ea typeface="Times New Roman"/>
              </a:rPr>
              <a:t> - </a:t>
            </a:r>
            <a:r>
              <a:rPr lang="ru-RU" sz="1600" b="0" strike="noStrike" spc="-1">
                <a:solidFill>
                  <a:srgbClr val="000000"/>
                </a:solidFill>
                <a:latin typeface="Calibri"/>
                <a:ea typeface="Times New Roman"/>
              </a:rPr>
              <a:t>воспитание доброжелательности, взаимопомощи,  толерантности, личной ответственности за выполнение работы, формирование навыков взаимодействия со сверстниками</a:t>
            </a:r>
            <a:r>
              <a:rPr lang="ru-RU" sz="1100" b="0" strike="noStrike" spc="-1">
                <a:solidFill>
                  <a:srgbClr val="676A6C"/>
                </a:solidFill>
                <a:latin typeface="Trebuchet MS"/>
                <a:ea typeface="Times New Roman"/>
              </a:rPr>
              <a:t>.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86" name="Рисунок 14"/>
          <p:cNvPicPr/>
          <p:nvPr/>
        </p:nvPicPr>
        <p:blipFill>
          <a:blip r:embed="rId4"/>
          <a:stretch/>
        </p:blipFill>
        <p:spPr>
          <a:xfrm flipH="1">
            <a:off x="7144200" y="2428920"/>
            <a:ext cx="1213920" cy="129600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88" name="Picture 8"/>
          <p:cNvPicPr/>
          <p:nvPr/>
        </p:nvPicPr>
        <p:blipFill>
          <a:blip r:embed="rId3"/>
          <a:stretch/>
        </p:blipFill>
        <p:spPr>
          <a:xfrm flipH="1">
            <a:off x="6858360" y="3320640"/>
            <a:ext cx="1832760" cy="1536480"/>
          </a:xfrm>
          <a:prstGeom prst="rect">
            <a:avLst/>
          </a:prstGeom>
          <a:ln>
            <a:noFill/>
          </a:ln>
        </p:spPr>
      </p:pic>
      <p:pic>
        <p:nvPicPr>
          <p:cNvPr id="89" name="Picture 2"/>
          <p:cNvPicPr/>
          <p:nvPr/>
        </p:nvPicPr>
        <p:blipFill>
          <a:blip r:embed="rId4"/>
          <a:stretch/>
        </p:blipFill>
        <p:spPr>
          <a:xfrm>
            <a:off x="4286160" y="3357720"/>
            <a:ext cx="2714400" cy="1560600"/>
          </a:xfrm>
          <a:prstGeom prst="rect">
            <a:avLst/>
          </a:prstGeom>
          <a:ln>
            <a:noFill/>
          </a:ln>
        </p:spPr>
      </p:pic>
      <p:sp>
        <p:nvSpPr>
          <p:cNvPr id="90" name="CustomShape 1"/>
          <p:cNvSpPr/>
          <p:nvPr/>
        </p:nvSpPr>
        <p:spPr>
          <a:xfrm>
            <a:off x="2143080" y="357120"/>
            <a:ext cx="400032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FF9855"/>
                </a:solidFill>
                <a:latin typeface="Calibri"/>
              </a:rPr>
              <a:t>ВИДЫ КВЕСТ-ИГР</a:t>
            </a:r>
            <a:endParaRPr lang="ru-RU" sz="3200" b="0" strike="noStrike" spc="-1">
              <a:latin typeface="Arial"/>
            </a:endParaRPr>
          </a:p>
        </p:txBody>
      </p:sp>
      <p:pic>
        <p:nvPicPr>
          <p:cNvPr id="91" name="Picture 2"/>
          <p:cNvPicPr/>
          <p:nvPr/>
        </p:nvPicPr>
        <p:blipFill>
          <a:blip r:embed="rId5"/>
          <a:stretch/>
        </p:blipFill>
        <p:spPr>
          <a:xfrm>
            <a:off x="214200" y="714240"/>
            <a:ext cx="4151880" cy="4428720"/>
          </a:xfrm>
          <a:prstGeom prst="rect">
            <a:avLst/>
          </a:prstGeom>
          <a:ln>
            <a:noFill/>
          </a:ln>
        </p:spPr>
      </p:pic>
      <p:pic>
        <p:nvPicPr>
          <p:cNvPr id="92" name="Picture 2"/>
          <p:cNvPicPr/>
          <p:nvPr/>
        </p:nvPicPr>
        <p:blipFill>
          <a:blip r:embed="rId6"/>
          <a:stretch/>
        </p:blipFill>
        <p:spPr>
          <a:xfrm>
            <a:off x="5715000" y="714240"/>
            <a:ext cx="3214440" cy="2571480"/>
          </a:xfrm>
          <a:prstGeom prst="rect">
            <a:avLst/>
          </a:prstGeom>
          <a:ln>
            <a:noFill/>
          </a:ln>
        </p:spPr>
      </p:pic>
      <p:pic>
        <p:nvPicPr>
          <p:cNvPr id="93" name="Picture 2"/>
          <p:cNvPicPr/>
          <p:nvPr/>
        </p:nvPicPr>
        <p:blipFill>
          <a:blip r:embed="rId7"/>
          <a:stretch/>
        </p:blipFill>
        <p:spPr>
          <a:xfrm>
            <a:off x="214200" y="5000760"/>
            <a:ext cx="3714480" cy="1499760"/>
          </a:xfrm>
          <a:prstGeom prst="rect">
            <a:avLst/>
          </a:prstGeom>
          <a:ln>
            <a:noFill/>
          </a:ln>
        </p:spPr>
      </p:pic>
      <p:pic>
        <p:nvPicPr>
          <p:cNvPr id="94" name="Picture 2"/>
          <p:cNvPicPr/>
          <p:nvPr/>
        </p:nvPicPr>
        <p:blipFill>
          <a:blip r:embed="rId8"/>
          <a:stretch/>
        </p:blipFill>
        <p:spPr>
          <a:xfrm>
            <a:off x="5929200" y="4857840"/>
            <a:ext cx="2928600" cy="1571400"/>
          </a:xfrm>
          <a:prstGeom prst="rect">
            <a:avLst/>
          </a:prstGeom>
          <a:ln>
            <a:noFill/>
          </a:ln>
        </p:spPr>
      </p:pic>
      <p:sp>
        <p:nvSpPr>
          <p:cNvPr id="95" name="CustomShape 2"/>
          <p:cNvSpPr/>
          <p:nvPr/>
        </p:nvSpPr>
        <p:spPr>
          <a:xfrm>
            <a:off x="571320" y="1214280"/>
            <a:ext cx="3571560" cy="3500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   </a:t>
            </a:r>
            <a:r>
              <a:rPr lang="ru-RU" sz="2000" b="1" u="sng" strike="noStrike" spc="-1" dirty="0">
                <a:solidFill>
                  <a:srgbClr val="FFFFFF"/>
                </a:solidFill>
                <a:uFillTx/>
                <a:latin typeface="Calibri"/>
              </a:rPr>
              <a:t>По структуре сюжетов</a:t>
            </a:r>
            <a:endParaRPr lang="ru-RU" sz="20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1.Линейные</a:t>
            </a:r>
            <a:r>
              <a:rPr lang="ru-RU" sz="20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ru-RU" sz="1600" b="1" strike="noStrike" spc="-1" dirty="0">
                <a:solidFill>
                  <a:srgbClr val="000000"/>
                </a:solidFill>
                <a:latin typeface="Calibri"/>
              </a:rPr>
              <a:t>содержание построено по цепочке. Разгадаешь одно задание – получишь следующее, и так до финиша.</a:t>
            </a:r>
            <a:endParaRPr lang="ru-RU" sz="16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2.Штурмовые.</a:t>
            </a:r>
            <a:r>
              <a:rPr lang="ru-RU" sz="1500" b="1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ru-RU" sz="1600" b="1" strike="noStrike" spc="-1" dirty="0">
                <a:solidFill>
                  <a:srgbClr val="000000"/>
                </a:solidFill>
                <a:latin typeface="Calibri"/>
              </a:rPr>
              <a:t>Каждый игрок решает свою цепочку загадок, чтобы в конце собрать их воедино.</a:t>
            </a:r>
            <a:endParaRPr lang="ru-RU" sz="16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3.Кольцевые.</a:t>
            </a:r>
            <a:r>
              <a:rPr lang="ru-RU" sz="1500" b="1" strike="noStrike" spc="-1" dirty="0">
                <a:solidFill>
                  <a:srgbClr val="FF0000"/>
                </a:solidFill>
                <a:latin typeface="Calibri"/>
              </a:rPr>
              <a:t> </a:t>
            </a:r>
            <a:r>
              <a:rPr lang="ru-RU" sz="1600" b="1" strike="noStrike" spc="-1" dirty="0">
                <a:solidFill>
                  <a:srgbClr val="000000"/>
                </a:solidFill>
                <a:latin typeface="Calibri"/>
              </a:rPr>
              <a:t>Отправляется по кольцевой траектории: выполняя  задания , возвращается в пункт А.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5929200" y="1214280"/>
            <a:ext cx="2857320" cy="188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>
                <a:solidFill>
                  <a:srgbClr val="800000"/>
                </a:solidFill>
                <a:uFillTx/>
                <a:latin typeface="Calibri"/>
              </a:rPr>
              <a:t>По форме проведения:</a:t>
            </a:r>
            <a:endParaRPr lang="ru-RU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800000"/>
                </a:solidFill>
                <a:latin typeface="Calibri"/>
              </a:rPr>
              <a:t>1.Соревнования</a:t>
            </a:r>
            <a:endParaRPr lang="ru-RU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800000"/>
                </a:solidFill>
                <a:latin typeface="Calibri"/>
              </a:rPr>
              <a:t>2. Проекты</a:t>
            </a:r>
            <a:endParaRPr lang="ru-RU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800000"/>
                </a:solidFill>
                <a:latin typeface="Calibri"/>
              </a:rPr>
              <a:t>3. Исследования</a:t>
            </a:r>
            <a:endParaRPr lang="ru-RU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800000"/>
                </a:solidFill>
                <a:latin typeface="Calibri"/>
              </a:rPr>
              <a:t>4. Эксперименты.</a:t>
            </a:r>
            <a:endParaRPr lang="ru-RU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>
              <a:latin typeface="Arial"/>
            </a:endParaRPr>
          </a:p>
        </p:txBody>
      </p:sp>
      <p:pic>
        <p:nvPicPr>
          <p:cNvPr id="97" name="Picture 6"/>
          <p:cNvPicPr/>
          <p:nvPr/>
        </p:nvPicPr>
        <p:blipFill>
          <a:blip r:embed="rId9"/>
          <a:stretch/>
        </p:blipFill>
        <p:spPr>
          <a:xfrm>
            <a:off x="3714840" y="4729680"/>
            <a:ext cx="2285640" cy="181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8" name="CustomShape 4"/>
          <p:cNvSpPr/>
          <p:nvPr/>
        </p:nvSpPr>
        <p:spPr>
          <a:xfrm>
            <a:off x="6000840" y="5143680"/>
            <a:ext cx="2785680" cy="100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u="sng" strike="noStrike" spc="-1">
                <a:solidFill>
                  <a:srgbClr val="990000"/>
                </a:solidFill>
                <a:uFillTx/>
                <a:latin typeface="Calibri"/>
              </a:rPr>
              <a:t>По числу участников:</a:t>
            </a:r>
            <a:endParaRPr lang="ru-RU" sz="2000" b="0" strike="noStrike" spc="-1">
              <a:latin typeface="Arial"/>
            </a:endParaRPr>
          </a:p>
          <a:p>
            <a:pPr marL="343080" indent="-342720" algn="ctr">
              <a:lnSpc>
                <a:spcPct val="100000"/>
              </a:lnSpc>
              <a:buClr>
                <a:srgbClr val="990000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990000"/>
                </a:solidFill>
                <a:latin typeface="Calibri"/>
              </a:rPr>
              <a:t>Одиночные</a:t>
            </a:r>
            <a:endParaRPr lang="ru-RU" sz="2000" b="0" strike="noStrike" spc="-1">
              <a:latin typeface="Arial"/>
            </a:endParaRPr>
          </a:p>
          <a:p>
            <a:pPr marL="343080" indent="-342720" algn="ctr">
              <a:lnSpc>
                <a:spcPct val="100000"/>
              </a:lnSpc>
              <a:buClr>
                <a:srgbClr val="990000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990000"/>
                </a:solidFill>
                <a:latin typeface="Calibri"/>
              </a:rPr>
              <a:t>Групповые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99" name="CustomShape 5"/>
          <p:cNvSpPr/>
          <p:nvPr/>
        </p:nvSpPr>
        <p:spPr>
          <a:xfrm>
            <a:off x="571320" y="5286240"/>
            <a:ext cx="2857320" cy="100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>
                <a:solidFill>
                  <a:srgbClr val="006600"/>
                </a:solidFill>
                <a:uFillTx/>
                <a:latin typeface="Calibri"/>
              </a:rPr>
              <a:t>По продолжительности:</a:t>
            </a:r>
            <a:endParaRPr lang="ru-RU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6600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006600"/>
                </a:solidFill>
                <a:latin typeface="Calibri"/>
              </a:rPr>
              <a:t>Кратковременные</a:t>
            </a:r>
            <a:endParaRPr lang="ru-RU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6600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006600"/>
                </a:solidFill>
                <a:latin typeface="Calibri"/>
              </a:rPr>
              <a:t>Долговременные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100" name="CustomShape 6"/>
          <p:cNvSpPr/>
          <p:nvPr/>
        </p:nvSpPr>
        <p:spPr>
          <a:xfrm>
            <a:off x="4572000" y="3643200"/>
            <a:ext cx="2071440" cy="100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>
                <a:solidFill>
                  <a:srgbClr val="000099"/>
                </a:solidFill>
                <a:uFillTx/>
                <a:latin typeface="Calibri"/>
              </a:rPr>
              <a:t>По содержанию:</a:t>
            </a:r>
            <a:endParaRPr lang="ru-RU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99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000099"/>
                </a:solidFill>
                <a:latin typeface="Calibri"/>
              </a:rPr>
              <a:t>Сюжетные</a:t>
            </a:r>
            <a:endParaRPr lang="ru-RU" sz="20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99"/>
              </a:buClr>
              <a:buFont typeface="StarSymbol"/>
              <a:buAutoNum type="arabicPeriod"/>
            </a:pPr>
            <a:r>
              <a:rPr lang="ru-RU" sz="2000" b="1" strike="noStrike" spc="-1">
                <a:solidFill>
                  <a:srgbClr val="000099"/>
                </a:solidFill>
                <a:latin typeface="Calibri"/>
              </a:rPr>
              <a:t>Несюжетные</a:t>
            </a:r>
            <a:endParaRPr lang="ru-RU" sz="2000" b="0" strike="noStrike" spc="-1">
              <a:latin typeface="Arial"/>
            </a:endParaRPr>
          </a:p>
        </p:txBody>
      </p:sp>
      <p:pic>
        <p:nvPicPr>
          <p:cNvPr id="101" name="Рисунок 19"/>
          <p:cNvPicPr/>
          <p:nvPr/>
        </p:nvPicPr>
        <p:blipFill>
          <a:blip r:embed="rId10"/>
          <a:stretch/>
        </p:blipFill>
        <p:spPr>
          <a:xfrm>
            <a:off x="4143240" y="1214280"/>
            <a:ext cx="1785600" cy="19285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126" name="CustomShape 1"/>
          <p:cNvSpPr/>
          <p:nvPr/>
        </p:nvSpPr>
        <p:spPr>
          <a:xfrm>
            <a:off x="1785960" y="500040"/>
            <a:ext cx="6714720" cy="51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FF9855"/>
                </a:solidFill>
                <a:latin typeface="Calibri"/>
              </a:rPr>
              <a:t>АЛГОРИТМ СОЗДАНИЯ «КВЕСТА</a:t>
            </a:r>
            <a:endParaRPr lang="ru-RU" sz="2800" b="0" strike="noStrike" spc="-1" dirty="0">
              <a:latin typeface="Arial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2758207234"/>
              </p:ext>
            </p:extLst>
          </p:nvPr>
        </p:nvGraphicFramePr>
        <p:xfrm>
          <a:off x="2643120" y="1071720"/>
          <a:ext cx="7000560" cy="5357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7" name="Рисунок 7"/>
          <p:cNvPicPr/>
          <p:nvPr/>
        </p:nvPicPr>
        <p:blipFill>
          <a:blip r:embed="rId8"/>
          <a:stretch/>
        </p:blipFill>
        <p:spPr>
          <a:xfrm>
            <a:off x="642960" y="3429000"/>
            <a:ext cx="2571480" cy="2714400"/>
          </a:xfrm>
          <a:prstGeom prst="rect">
            <a:avLst/>
          </a:prstGeom>
          <a:ln w="9360">
            <a:noFill/>
          </a:ln>
        </p:spPr>
      </p:pic>
      <p:pic>
        <p:nvPicPr>
          <p:cNvPr id="128" name="Рисунок 11"/>
          <p:cNvPicPr/>
          <p:nvPr/>
        </p:nvPicPr>
        <p:blipFill>
          <a:blip r:embed="rId9"/>
          <a:stretch/>
        </p:blipFill>
        <p:spPr>
          <a:xfrm>
            <a:off x="642960" y="1143000"/>
            <a:ext cx="2714400" cy="207144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4"/>
          <p:cNvPicPr/>
          <p:nvPr/>
        </p:nvPicPr>
        <p:blipFill>
          <a:blip r:embed="rId2"/>
          <a:stretch/>
        </p:blipFill>
        <p:spPr>
          <a:xfrm>
            <a:off x="0" y="27871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89" name="Picture 2"/>
          <p:cNvPicPr/>
          <p:nvPr/>
        </p:nvPicPr>
        <p:blipFill>
          <a:blip r:embed="rId3"/>
          <a:stretch/>
        </p:blipFill>
        <p:spPr>
          <a:xfrm>
            <a:off x="6524557" y="955424"/>
            <a:ext cx="2320442" cy="1945064"/>
          </a:xfrm>
          <a:prstGeom prst="rect">
            <a:avLst/>
          </a:prstGeom>
          <a:ln>
            <a:noFill/>
          </a:ln>
        </p:spPr>
      </p:pic>
      <p:sp>
        <p:nvSpPr>
          <p:cNvPr id="90" name="CustomShape 1"/>
          <p:cNvSpPr/>
          <p:nvPr/>
        </p:nvSpPr>
        <p:spPr>
          <a:xfrm>
            <a:off x="2143080" y="357120"/>
            <a:ext cx="400032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 smtClean="0">
                <a:solidFill>
                  <a:srgbClr val="FF9855"/>
                </a:solidFill>
                <a:latin typeface="Calibri"/>
              </a:rPr>
              <a:t> </a:t>
            </a:r>
            <a:endParaRPr lang="ru-RU" sz="3200" b="0" strike="noStrike" spc="-1" dirty="0">
              <a:latin typeface="Arial"/>
            </a:endParaRPr>
          </a:p>
        </p:txBody>
      </p:sp>
      <p:pic>
        <p:nvPicPr>
          <p:cNvPr id="91" name="Picture 2"/>
          <p:cNvPicPr/>
          <p:nvPr/>
        </p:nvPicPr>
        <p:blipFill>
          <a:blip r:embed="rId4"/>
          <a:stretch/>
        </p:blipFill>
        <p:spPr>
          <a:xfrm>
            <a:off x="259484" y="932873"/>
            <a:ext cx="2498014" cy="1992072"/>
          </a:xfrm>
          <a:prstGeom prst="rect">
            <a:avLst/>
          </a:prstGeom>
          <a:ln>
            <a:noFill/>
          </a:ln>
        </p:spPr>
      </p:pic>
      <p:pic>
        <p:nvPicPr>
          <p:cNvPr id="92" name="Picture 2"/>
          <p:cNvPicPr/>
          <p:nvPr/>
        </p:nvPicPr>
        <p:blipFill>
          <a:blip r:embed="rId5"/>
          <a:stretch/>
        </p:blipFill>
        <p:spPr>
          <a:xfrm>
            <a:off x="4572000" y="936326"/>
            <a:ext cx="2232248" cy="2083387"/>
          </a:xfrm>
          <a:prstGeom prst="rect">
            <a:avLst/>
          </a:prstGeom>
          <a:ln>
            <a:noFill/>
          </a:ln>
        </p:spPr>
      </p:pic>
      <p:pic>
        <p:nvPicPr>
          <p:cNvPr id="93" name="Picture 2"/>
          <p:cNvPicPr/>
          <p:nvPr/>
        </p:nvPicPr>
        <p:blipFill>
          <a:blip r:embed="rId6"/>
          <a:stretch/>
        </p:blipFill>
        <p:spPr>
          <a:xfrm>
            <a:off x="100264" y="3456692"/>
            <a:ext cx="2961300" cy="2228204"/>
          </a:xfrm>
          <a:prstGeom prst="rect">
            <a:avLst/>
          </a:prstGeom>
          <a:ln>
            <a:noFill/>
          </a:ln>
        </p:spPr>
      </p:pic>
      <p:sp>
        <p:nvSpPr>
          <p:cNvPr id="95" name="CustomShape 2"/>
          <p:cNvSpPr/>
          <p:nvPr/>
        </p:nvSpPr>
        <p:spPr>
          <a:xfrm>
            <a:off x="571320" y="1214280"/>
            <a:ext cx="357156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   </a:t>
            </a:r>
            <a:r>
              <a:rPr lang="ru-RU" sz="2000" b="1" u="sng" strike="noStrike" spc="-1" dirty="0" smtClean="0">
                <a:solidFill>
                  <a:srgbClr val="FFFFFF"/>
                </a:solidFill>
                <a:uFillTx/>
                <a:latin typeface="Calibri"/>
              </a:rPr>
              <a:t> 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5929200" y="1214280"/>
            <a:ext cx="2857320" cy="7064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800000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98" name="CustomShape 4"/>
          <p:cNvSpPr/>
          <p:nvPr/>
        </p:nvSpPr>
        <p:spPr>
          <a:xfrm>
            <a:off x="6000840" y="5143680"/>
            <a:ext cx="278568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 dirty="0" smtClean="0">
                <a:solidFill>
                  <a:srgbClr val="990000"/>
                </a:solidFill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99" name="CustomShape 5"/>
          <p:cNvSpPr/>
          <p:nvPr/>
        </p:nvSpPr>
        <p:spPr>
          <a:xfrm>
            <a:off x="571320" y="5286240"/>
            <a:ext cx="285732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006600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100" name="CustomShape 6"/>
          <p:cNvSpPr/>
          <p:nvPr/>
        </p:nvSpPr>
        <p:spPr>
          <a:xfrm>
            <a:off x="4572000" y="3643200"/>
            <a:ext cx="207144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000099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1170" y="373998"/>
            <a:ext cx="26994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Линейный квест</a:t>
            </a:r>
          </a:p>
          <a:p>
            <a:pPr algn="ctr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«Путешествие по 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сказкам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или проказы Бабы Яги»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77" y="1338382"/>
            <a:ext cx="1828227" cy="121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691" y="1439999"/>
            <a:ext cx="1672865" cy="1115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67438" y="409653"/>
            <a:ext cx="176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Штурмовой квест</a:t>
            </a:r>
          </a:p>
          <a:p>
            <a:pPr algn="ctr"/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«Зарница»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4" r="5232"/>
          <a:stretch/>
        </p:blipFill>
        <p:spPr bwMode="auto">
          <a:xfrm>
            <a:off x="6891282" y="1289737"/>
            <a:ext cx="1625152" cy="127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87265" y="481720"/>
            <a:ext cx="22577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800000"/>
                </a:solidFill>
              </a:rPr>
              <a:t>Кольцевой квест</a:t>
            </a:r>
          </a:p>
          <a:p>
            <a:pPr algn="ctr"/>
            <a:r>
              <a:rPr lang="ru-RU" sz="1400" b="1" dirty="0" smtClean="0">
                <a:solidFill>
                  <a:srgbClr val="800000"/>
                </a:solidFill>
              </a:rPr>
              <a:t>«Как </a:t>
            </a:r>
            <a:r>
              <a:rPr lang="ru-RU" sz="1400" b="1" dirty="0">
                <a:solidFill>
                  <a:srgbClr val="800000"/>
                </a:solidFill>
              </a:rPr>
              <a:t>спасти природу?»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641" y="864120"/>
            <a:ext cx="2216057" cy="2303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115" y="1214280"/>
            <a:ext cx="1418028" cy="158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17641" y="432203"/>
            <a:ext cx="2315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800000"/>
                </a:solidFill>
              </a:rPr>
              <a:t>Штурмовой квест</a:t>
            </a:r>
          </a:p>
          <a:p>
            <a:pPr algn="ctr"/>
            <a:r>
              <a:rPr lang="ru-RU" sz="1400" b="1" dirty="0">
                <a:solidFill>
                  <a:srgbClr val="800000"/>
                </a:solidFill>
              </a:rPr>
              <a:t>«В поисках прав детей»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7637" y="3119980"/>
            <a:ext cx="2120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>
                <a:solidFill>
                  <a:srgbClr val="800000"/>
                </a:solidFill>
              </a:rPr>
              <a:t>квест - игра </a:t>
            </a:r>
            <a:endParaRPr lang="ru-RU" sz="1400" b="1" dirty="0" smtClean="0">
              <a:solidFill>
                <a:srgbClr val="800000"/>
              </a:solidFill>
            </a:endParaRPr>
          </a:p>
          <a:p>
            <a:pPr algn="ctr"/>
            <a:r>
              <a:rPr lang="ru-RU" sz="1400" b="1" dirty="0" smtClean="0">
                <a:solidFill>
                  <a:srgbClr val="800000"/>
                </a:solidFill>
              </a:rPr>
              <a:t>«Поможем </a:t>
            </a:r>
            <a:r>
              <a:rPr lang="ru-RU" sz="1400" b="1" dirty="0" err="1" smtClean="0">
                <a:solidFill>
                  <a:srgbClr val="800000"/>
                </a:solidFill>
              </a:rPr>
              <a:t>Эколятам</a:t>
            </a:r>
            <a:r>
              <a:rPr lang="ru-RU" sz="1400" b="1" dirty="0" smtClean="0">
                <a:solidFill>
                  <a:srgbClr val="800000"/>
                </a:solidFill>
              </a:rPr>
              <a:t>»</a:t>
            </a:r>
            <a:endParaRPr lang="ru-RU" sz="1400" b="1" dirty="0">
              <a:solidFill>
                <a:srgbClr val="80000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" t="18572" r="6801" b="11481"/>
          <a:stretch/>
        </p:blipFill>
        <p:spPr bwMode="auto">
          <a:xfrm>
            <a:off x="497637" y="3850702"/>
            <a:ext cx="2182576" cy="1323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15015" y="3170018"/>
            <a:ext cx="29716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800000"/>
                </a:solidFill>
              </a:rPr>
              <a:t>«Квест-игра </a:t>
            </a:r>
            <a:r>
              <a:rPr lang="ru-RU" sz="1400" b="1" dirty="0">
                <a:solidFill>
                  <a:srgbClr val="800000"/>
                </a:solidFill>
              </a:rPr>
              <a:t>"Друзья </a:t>
            </a:r>
            <a:r>
              <a:rPr lang="ru-RU" sz="1400" b="1" dirty="0" smtClean="0">
                <a:solidFill>
                  <a:srgbClr val="800000"/>
                </a:solidFill>
              </a:rPr>
              <a:t>природы»</a:t>
            </a:r>
            <a:endParaRPr lang="ru-RU" sz="1400" b="1" dirty="0">
              <a:solidFill>
                <a:srgbClr val="8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411" y="3477796"/>
            <a:ext cx="2219325" cy="20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105" y="3571436"/>
            <a:ext cx="2219325" cy="1899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53" y="3477795"/>
            <a:ext cx="2219325" cy="2107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C:\Users\Admin\Desktop\ntG63rslsbw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537" y="3940981"/>
            <a:ext cx="1715071" cy="114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Desktop\FRBhJrrMEX8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44000"/>
                    </a14:imgEffect>
                    <a14:imgEffect>
                      <a14:colorTemperature colorTemp="8750"/>
                    </a14:imgEffect>
                    <a14:imgEffect>
                      <a14:saturation sat="205000"/>
                    </a14:imgEffect>
                    <a14:imgEffect>
                      <a14:brightnessContrast bright="24000" contras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873" y="3976754"/>
            <a:ext cx="1707893" cy="108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Desktop\tufsKwkS4nE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206" y="3915380"/>
            <a:ext cx="1586018" cy="123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4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146" name="Рисунок 29"/>
          <p:cNvPicPr/>
          <p:nvPr/>
        </p:nvPicPr>
        <p:blipFill>
          <a:blip r:embed="rId3"/>
          <a:stretch/>
        </p:blipFill>
        <p:spPr>
          <a:xfrm rot="10800000">
            <a:off x="3357720" y="3500280"/>
            <a:ext cx="3357360" cy="2285640"/>
          </a:xfrm>
          <a:prstGeom prst="rect">
            <a:avLst/>
          </a:prstGeom>
          <a:ln w="9360">
            <a:noFill/>
          </a:ln>
        </p:spPr>
      </p:pic>
      <p:sp>
        <p:nvSpPr>
          <p:cNvPr id="147" name="CustomShape 1"/>
          <p:cNvSpPr/>
          <p:nvPr/>
        </p:nvSpPr>
        <p:spPr>
          <a:xfrm>
            <a:off x="3357720" y="428760"/>
            <a:ext cx="235692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FF9855"/>
                </a:solidFill>
                <a:latin typeface="Calibri"/>
              </a:rPr>
              <a:t>   РЕЗУЛЬТАТ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428760" y="5786280"/>
            <a:ext cx="8286480" cy="700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strike="noStrike" spc="-1">
                <a:solidFill>
                  <a:srgbClr val="FF0000"/>
                </a:solidFill>
                <a:latin typeface="Calibri"/>
              </a:rPr>
              <a:t>Для детей важно признание другими участниками своего вклада в общую победу, а это цементирует их веру в себя.</a:t>
            </a:r>
            <a:endParaRPr lang="ru-RU" sz="2000" b="0" strike="noStrike" spc="-1">
              <a:latin typeface="Arial"/>
            </a:endParaRPr>
          </a:p>
        </p:txBody>
      </p:sp>
      <p:pic>
        <p:nvPicPr>
          <p:cNvPr id="149" name="Рисунок 17"/>
          <p:cNvPicPr/>
          <p:nvPr/>
        </p:nvPicPr>
        <p:blipFill>
          <a:blip r:embed="rId3"/>
          <a:stretch/>
        </p:blipFill>
        <p:spPr>
          <a:xfrm rot="10800000">
            <a:off x="6215400" y="642960"/>
            <a:ext cx="2459520" cy="2285640"/>
          </a:xfrm>
          <a:prstGeom prst="rect">
            <a:avLst/>
          </a:prstGeom>
          <a:ln w="9360">
            <a:noFill/>
          </a:ln>
        </p:spPr>
      </p:pic>
      <p:pic>
        <p:nvPicPr>
          <p:cNvPr id="150" name="Рисунок 18"/>
          <p:cNvPicPr/>
          <p:nvPr/>
        </p:nvPicPr>
        <p:blipFill>
          <a:blip r:embed="rId4"/>
          <a:stretch/>
        </p:blipFill>
        <p:spPr>
          <a:xfrm rot="10800000">
            <a:off x="643320" y="642960"/>
            <a:ext cx="2571480" cy="2428560"/>
          </a:xfrm>
          <a:prstGeom prst="rect">
            <a:avLst/>
          </a:prstGeom>
          <a:ln w="9360">
            <a:noFill/>
          </a:ln>
        </p:spPr>
      </p:pic>
      <p:pic>
        <p:nvPicPr>
          <p:cNvPr id="151" name="Рисунок 19"/>
          <p:cNvPicPr/>
          <p:nvPr/>
        </p:nvPicPr>
        <p:blipFill>
          <a:blip r:embed="rId5"/>
          <a:stretch/>
        </p:blipFill>
        <p:spPr>
          <a:xfrm rot="10800000">
            <a:off x="3429360" y="1071720"/>
            <a:ext cx="2459520" cy="2356920"/>
          </a:xfrm>
          <a:prstGeom prst="rect">
            <a:avLst/>
          </a:prstGeom>
          <a:ln w="9360">
            <a:noFill/>
          </a:ln>
        </p:spPr>
      </p:pic>
      <p:sp>
        <p:nvSpPr>
          <p:cNvPr id="152" name="CustomShape 3"/>
          <p:cNvSpPr/>
          <p:nvPr/>
        </p:nvSpPr>
        <p:spPr>
          <a:xfrm>
            <a:off x="928800" y="785880"/>
            <a:ext cx="178560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Расширение кругозора детей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3" name="CustomShape 4"/>
          <p:cNvSpPr/>
          <p:nvPr/>
        </p:nvSpPr>
        <p:spPr>
          <a:xfrm>
            <a:off x="714240" y="2000160"/>
            <a:ext cx="228564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Выработка командных решений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4" name="CustomShape 5"/>
          <p:cNvSpPr/>
          <p:nvPr/>
        </p:nvSpPr>
        <p:spPr>
          <a:xfrm>
            <a:off x="3429000" y="1143000"/>
            <a:ext cx="221436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Получение новых впечатлений,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эмоций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5" name="CustomShape 6"/>
          <p:cNvSpPr/>
          <p:nvPr/>
        </p:nvSpPr>
        <p:spPr>
          <a:xfrm>
            <a:off x="3714840" y="2500200"/>
            <a:ext cx="199980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Открытие нового,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 удивительного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6" name="CustomShape 7"/>
          <p:cNvSpPr/>
          <p:nvPr/>
        </p:nvSpPr>
        <p:spPr>
          <a:xfrm>
            <a:off x="6357960" y="785880"/>
            <a:ext cx="207144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Преодоление неуверенности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 в себе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57" name="CustomShape 8"/>
          <p:cNvSpPr/>
          <p:nvPr/>
        </p:nvSpPr>
        <p:spPr>
          <a:xfrm>
            <a:off x="6500880" y="1928880"/>
            <a:ext cx="178560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Проявление смекалки и логики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58" name="Рисунок 26"/>
          <p:cNvPicPr/>
          <p:nvPr/>
        </p:nvPicPr>
        <p:blipFill>
          <a:blip r:embed="rId6"/>
          <a:stretch/>
        </p:blipFill>
        <p:spPr>
          <a:xfrm rot="10800000">
            <a:off x="572040" y="3286080"/>
            <a:ext cx="2602440" cy="2285640"/>
          </a:xfrm>
          <a:prstGeom prst="rect">
            <a:avLst/>
          </a:prstGeom>
          <a:ln w="9360">
            <a:noFill/>
          </a:ln>
        </p:spPr>
      </p:pic>
      <p:sp>
        <p:nvSpPr>
          <p:cNvPr id="159" name="CustomShape 9"/>
          <p:cNvSpPr/>
          <p:nvPr/>
        </p:nvSpPr>
        <p:spPr>
          <a:xfrm>
            <a:off x="857160" y="3500280"/>
            <a:ext cx="199980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Поиск верных решений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60" name="CustomShape 10"/>
          <p:cNvSpPr/>
          <p:nvPr/>
        </p:nvSpPr>
        <p:spPr>
          <a:xfrm>
            <a:off x="857160" y="4572000"/>
            <a:ext cx="207144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Взаимопомощь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в выполнении заданий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61" name="CustomShape 11"/>
          <p:cNvSpPr/>
          <p:nvPr/>
        </p:nvSpPr>
        <p:spPr>
          <a:xfrm>
            <a:off x="3571920" y="3500280"/>
            <a:ext cx="242856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Улучшение взаимоотношений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  <a:ea typeface="Calibri"/>
              </a:rPr>
              <a:t>в коллективе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163" name="CustomShape 13"/>
          <p:cNvSpPr/>
          <p:nvPr/>
        </p:nvSpPr>
        <p:spPr>
          <a:xfrm>
            <a:off x="3429000" y="4714920"/>
            <a:ext cx="321444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Calibri"/>
              </a:rPr>
              <a:t>Победа в игре – это способ выработать у себя привычку к успеху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164" name="Рисунок 33"/>
          <p:cNvPicPr/>
          <p:nvPr/>
        </p:nvPicPr>
        <p:blipFill>
          <a:blip r:embed="rId7"/>
          <a:stretch/>
        </p:blipFill>
        <p:spPr>
          <a:xfrm>
            <a:off x="6786720" y="3000240"/>
            <a:ext cx="1928520" cy="273348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4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90" name="CustomShape 1"/>
          <p:cNvSpPr/>
          <p:nvPr/>
        </p:nvSpPr>
        <p:spPr>
          <a:xfrm>
            <a:off x="2143080" y="357120"/>
            <a:ext cx="4000320" cy="58332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 smtClean="0">
                <a:solidFill>
                  <a:srgbClr val="FF9855"/>
                </a:solidFill>
                <a:latin typeface="Calibri"/>
              </a:rPr>
              <a:t>    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571320" y="1214280"/>
            <a:ext cx="3571560" cy="7064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Calibri"/>
              </a:rPr>
              <a:t>   </a:t>
            </a:r>
            <a:r>
              <a:rPr lang="ru-RU" sz="2000" b="1" u="sng" strike="noStrike" spc="-1" dirty="0">
                <a:solidFill>
                  <a:srgbClr val="FFFFFF"/>
                </a:solidFill>
                <a:uFillTx/>
                <a:latin typeface="Calibri"/>
              </a:rPr>
              <a:t>По структуре сюжетов</a:t>
            </a:r>
            <a:endParaRPr lang="ru-RU" sz="20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</a:pPr>
            <a:r>
              <a:rPr lang="ru-RU" sz="2000" b="1" strike="noStrike" spc="-1" dirty="0" smtClean="0">
                <a:solidFill>
                  <a:srgbClr val="FF0000"/>
                </a:solidFill>
                <a:latin typeface="Calibri"/>
              </a:rPr>
              <a:t> </a:t>
            </a:r>
            <a:r>
              <a:rPr lang="ru-RU" sz="1600" b="1" strike="noStrike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ru-RU" sz="1600" b="0" strike="noStrike" spc="-1" dirty="0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5929200" y="1214280"/>
            <a:ext cx="2857320" cy="7064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800000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98" name="CustomShape 4"/>
          <p:cNvSpPr/>
          <p:nvPr/>
        </p:nvSpPr>
        <p:spPr>
          <a:xfrm>
            <a:off x="6000840" y="5143680"/>
            <a:ext cx="278568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990000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99" name="CustomShape 5"/>
          <p:cNvSpPr/>
          <p:nvPr/>
        </p:nvSpPr>
        <p:spPr>
          <a:xfrm>
            <a:off x="571320" y="5286240"/>
            <a:ext cx="285732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006600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100" name="CustomShape 6"/>
          <p:cNvSpPr/>
          <p:nvPr/>
        </p:nvSpPr>
        <p:spPr>
          <a:xfrm>
            <a:off x="4572000" y="3643200"/>
            <a:ext cx="2071440" cy="3986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b="1" u="sng" strike="noStrike" spc="-1" dirty="0" smtClean="0">
                <a:solidFill>
                  <a:srgbClr val="000099"/>
                </a:solidFill>
                <a:uFillTx/>
                <a:latin typeface="Calibri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pic>
        <p:nvPicPr>
          <p:cNvPr id="101" name="Рисунок 19"/>
          <p:cNvPicPr/>
          <p:nvPr/>
        </p:nvPicPr>
        <p:blipFill>
          <a:blip r:embed="rId3"/>
          <a:stretch/>
        </p:blipFill>
        <p:spPr>
          <a:xfrm>
            <a:off x="3763260" y="1214280"/>
            <a:ext cx="1785600" cy="1928520"/>
          </a:xfrm>
          <a:prstGeom prst="rect">
            <a:avLst/>
          </a:prstGeom>
          <a:ln w="9360"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00" y="544479"/>
            <a:ext cx="3240360" cy="304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252" y="494821"/>
            <a:ext cx="2950504" cy="314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246427"/>
            <a:ext cx="2592288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590499"/>
            <a:ext cx="5943600" cy="7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244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2625</TotalTime>
  <Words>524</Words>
  <Application>Microsoft Office PowerPoint</Application>
  <PresentationFormat>Экран (4:3)</PresentationFormat>
  <Paragraphs>105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User</dc:creator>
  <dc:description/>
  <cp:lastModifiedBy>RePack by Diakov</cp:lastModifiedBy>
  <cp:revision>34</cp:revision>
  <cp:lastPrinted>2020-02-22T16:39:06Z</cp:lastPrinted>
  <dcterms:created xsi:type="dcterms:W3CDTF">2018-02-09T16:15:35Z</dcterms:created>
  <dcterms:modified xsi:type="dcterms:W3CDTF">2023-09-09T12:55:20Z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9</vt:i4>
  </property>
</Properties>
</file>