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3" r:id="rId8"/>
    <p:sldId id="265" r:id="rId9"/>
    <p:sldId id="264" r:id="rId1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039B4-C6C9-4014-983E-700A81EF04D8}" type="datetimeFigureOut">
              <a:rPr lang="ru-RU"/>
              <a:pPr>
                <a:defRPr/>
              </a:pPr>
              <a:t>31.03.2017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D528A-13F1-4C46-80B6-D667B8A30B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B773A-858B-4ACA-997D-B254E9562280}" type="datetimeFigureOut">
              <a:rPr lang="ru-RU"/>
              <a:pPr>
                <a:defRPr/>
              </a:pPr>
              <a:t>31.03.2017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1C146-BA75-4B7B-86BB-71441EB82E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9DAFD-1D76-42C4-857E-A7DE42CCB818}" type="datetimeFigureOut">
              <a:rPr lang="ru-RU"/>
              <a:pPr>
                <a:defRPr/>
              </a:pPr>
              <a:t>31.03.2017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0668C-9557-4892-BC2C-42735A645F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D4239-3145-4FE3-9BF4-6D02C9016048}" type="datetimeFigureOut">
              <a:rPr lang="ru-RU"/>
              <a:pPr>
                <a:defRPr/>
              </a:pPr>
              <a:t>31.03.2017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385EA-A441-4493-BEC5-677137EACE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360F8-2D34-45AE-9C30-B2BC02A8A8F0}" type="datetimeFigureOut">
              <a:rPr lang="ru-RU"/>
              <a:pPr>
                <a:defRPr/>
              </a:pPr>
              <a:t>31.03.2017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B466D-0730-4723-A816-856EBD3CB1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A5BF8-CEFF-4498-9E5B-0659B1BEA140}" type="datetimeFigureOut">
              <a:rPr lang="ru-RU"/>
              <a:pPr>
                <a:defRPr/>
              </a:pPr>
              <a:t>31.03.2017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411B1-DBE8-4504-9E58-03DE57CD9B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2A29-64BE-47EC-A752-C8237B6688A4}" type="datetimeFigureOut">
              <a:rPr lang="ru-RU"/>
              <a:pPr>
                <a:defRPr/>
              </a:pPr>
              <a:t>31.03.2017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7791E-071A-435A-9D78-115F50E04F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AE6D3-526A-4EA5-9047-E4221578B1B7}" type="datetimeFigureOut">
              <a:rPr lang="ru-RU"/>
              <a:pPr>
                <a:defRPr/>
              </a:pPr>
              <a:t>31.03.2017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A9D2F-F98D-4F0F-8F02-8D6D8CF8A8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9C37D-6148-4073-A707-89C011CF4259}" type="datetimeFigureOut">
              <a:rPr lang="ru-RU"/>
              <a:pPr>
                <a:defRPr/>
              </a:pPr>
              <a:t>31.03.2017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F4AC6-615E-4D93-8FB4-7688C78EC8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F9F7F-5352-40D1-BD8E-9BA614EAEF03}" type="datetimeFigureOut">
              <a:rPr lang="ru-RU"/>
              <a:pPr>
                <a:defRPr/>
              </a:pPr>
              <a:t>31.03.2017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B9D75-5F4A-4397-B546-220AD97F79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8855-9A38-465B-8435-939E589A421F}" type="datetimeFigureOut">
              <a:rPr lang="ru-RU"/>
              <a:pPr>
                <a:defRPr/>
              </a:pPr>
              <a:t>31.03.2017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72D64-D744-4C39-9201-9AD5484F53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A9B792C-5FB1-435C-9C95-B405F1DDDF59}" type="datetimeFigureOut">
              <a:rPr lang="ru-RU"/>
              <a:pPr>
                <a:defRPr/>
              </a:pPr>
              <a:t>31.03.2017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1530D3-511C-4B54-ADD1-26E4A84C04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357290" y="3887801"/>
            <a:ext cx="7358063" cy="1470025"/>
          </a:xfrm>
        </p:spPr>
        <p:txBody>
          <a:bodyPr/>
          <a:lstStyle/>
          <a:p>
            <a:r>
              <a:rPr lang="ru-RU" b="1" i="1" dirty="0" smtClean="0"/>
              <a:t> </a:t>
            </a:r>
            <a:r>
              <a:rPr lang="ru-RU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Сюжетно-ролевая игра как средство коммуникативных способностей дошкольника</a:t>
            </a:r>
            <a:endParaRPr lang="ru-RU" sz="36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00694" y="285728"/>
            <a:ext cx="3400397" cy="1214446"/>
          </a:xfrm>
        </p:spPr>
        <p:txBody>
          <a:bodyPr rtlCol="0">
            <a:norm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Выполнила: воспитатель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МБДОУ «Детский сад № 321»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Магомедова Э. З.</a:t>
            </a: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428625" y="2285992"/>
            <a:ext cx="8229600" cy="1143008"/>
          </a:xfrm>
        </p:spPr>
        <p:txBody>
          <a:bodyPr/>
          <a:lstStyle/>
          <a:p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Формирование </a:t>
            </a:r>
            <a:r>
              <a:rPr lang="ru-RU" sz="2800" b="1" dirty="0" err="1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коммуникативности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– </a:t>
            </a:r>
            <a:b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важное условие нормального </a:t>
            </a:r>
            <a:b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психологического развития ребенка</a:t>
            </a:r>
            <a:b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2800" b="1" dirty="0" smtClean="0">
              <a:solidFill>
                <a:srgbClr val="0070C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4" name="Picture 4" descr="G:\АТТЕСТАЦИЯ\ИГРЫ ДЕТЕЙ В ГРУППЕ\ДЕТИ 2010-11\DSC_40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71736" y="3390952"/>
            <a:ext cx="4383404" cy="32161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142844" y="571480"/>
            <a:ext cx="7000924" cy="2143140"/>
          </a:xfrm>
        </p:spPr>
        <p:txBody>
          <a:bodyPr/>
          <a:lstStyle/>
          <a:p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Коммуникативные способности - это способность к общению, которую необходимо развивать с раннего возраста.</a:t>
            </a:r>
            <a:r>
              <a:rPr lang="ru-RU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ru-RU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ru-RU" b="1" dirty="0" smtClean="0"/>
          </a:p>
        </p:txBody>
      </p:sp>
      <p:pic>
        <p:nvPicPr>
          <p:cNvPr id="4" name="Picture 2" descr="C:\Users\Ксения\Desktop\КРУЖОК ТЕСТО\00215161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4414" y="1928802"/>
            <a:ext cx="4743450" cy="47625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71612"/>
            <a:ext cx="8229600" cy="1071570"/>
          </a:xfrm>
        </p:spPr>
        <p:txBody>
          <a:bodyPr/>
          <a:lstStyle/>
          <a:p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Коммуникативные способности</a:t>
            </a:r>
          </a:p>
        </p:txBody>
      </p:sp>
      <p:sp>
        <p:nvSpPr>
          <p:cNvPr id="3" name="Блок-схема: перфолента 2"/>
          <p:cNvSpPr/>
          <p:nvPr/>
        </p:nvSpPr>
        <p:spPr>
          <a:xfrm>
            <a:off x="714348" y="2571744"/>
            <a:ext cx="7259579" cy="1308728"/>
          </a:xfrm>
          <a:prstGeom prst="flowChartPunchedTape">
            <a:avLst/>
          </a:prstGeom>
          <a:solidFill>
            <a:schemeClr val="bg1"/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ЖЕЛАНИЕ</a:t>
            </a:r>
            <a:r>
              <a:rPr lang="ru-RU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ВСТУПАТЬ В КОНТАКТ</a:t>
            </a:r>
          </a:p>
        </p:txBody>
      </p:sp>
      <p:sp>
        <p:nvSpPr>
          <p:cNvPr id="4" name="Блок-схема: перфолента 3"/>
          <p:cNvSpPr/>
          <p:nvPr/>
        </p:nvSpPr>
        <p:spPr>
          <a:xfrm>
            <a:off x="500034" y="4000504"/>
            <a:ext cx="7259579" cy="1308728"/>
          </a:xfrm>
          <a:prstGeom prst="flowChartPunchedTape">
            <a:avLst/>
          </a:prstGeom>
          <a:solidFill>
            <a:schemeClr val="bg1"/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УМЕНИЕ ОРГАНИЗОВАТЬ ОБЩЕНИЕ</a:t>
            </a:r>
          </a:p>
        </p:txBody>
      </p:sp>
      <p:sp>
        <p:nvSpPr>
          <p:cNvPr id="5" name="Блок-схема: перфолента 4"/>
          <p:cNvSpPr/>
          <p:nvPr/>
        </p:nvSpPr>
        <p:spPr>
          <a:xfrm>
            <a:off x="571472" y="5286388"/>
            <a:ext cx="7259579" cy="1308728"/>
          </a:xfrm>
          <a:prstGeom prst="flowChartPunchedTape">
            <a:avLst/>
          </a:prstGeom>
          <a:solidFill>
            <a:schemeClr val="bg1"/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ЗНАНИЕ НОРМ И ПРАВИЛ В ОБЩЕНИИ СО СВЕРСТНИКАМИ И ВЗРОСЛЫМИ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428625" y="2571744"/>
            <a:ext cx="8229600" cy="1857388"/>
          </a:xfrm>
        </p:spPr>
        <p:txBody>
          <a:bodyPr/>
          <a:lstStyle/>
          <a:p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Сюжетно 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– ролевая игра есть деятельность, </a:t>
            </a:r>
            <a:b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в которой дети сами моделируют общественную жизнь взрослых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b="1" i="1" dirty="0" smtClean="0"/>
              <a:t> </a:t>
            </a: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2357431"/>
            <a:ext cx="5429288" cy="1214445"/>
          </a:xfrm>
        </p:spPr>
        <p:txBody>
          <a:bodyPr/>
          <a:lstStyle/>
          <a:p>
            <a:pPr marL="252000" indent="0">
              <a:buFont typeface="Arial" charset="0"/>
              <a:buNone/>
              <a:defRPr/>
            </a:pPr>
            <a:r>
              <a:rPr lang="ru-RU" sz="2400" u="sng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85852" y="2000241"/>
            <a:ext cx="67151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Игра – ведущий вид деятельности детей в дошкольном возрасте</a:t>
            </a:r>
          </a:p>
        </p:txBody>
      </p:sp>
      <p:pic>
        <p:nvPicPr>
          <p:cNvPr id="5" name="Содержимое 3" descr="0_4c56c_8ed57fe9_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694" y="3714752"/>
            <a:ext cx="3096048" cy="294124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Влияние игры на развитие ребенка</a:t>
            </a:r>
            <a:r>
              <a:rPr lang="ru-RU" sz="3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ru-RU" sz="3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endParaRPr lang="ru-RU" sz="3200" dirty="0"/>
          </a:p>
        </p:txBody>
      </p:sp>
      <p:sp>
        <p:nvSpPr>
          <p:cNvPr id="3" name="Выноска-облако 2"/>
          <p:cNvSpPr/>
          <p:nvPr/>
        </p:nvSpPr>
        <p:spPr>
          <a:xfrm>
            <a:off x="142844" y="2071678"/>
            <a:ext cx="4249644" cy="2160810"/>
          </a:xfrm>
          <a:prstGeom prst="cloud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стимулирует развитие познавательной сферы </a:t>
            </a:r>
          </a:p>
        </p:txBody>
      </p:sp>
      <p:sp>
        <p:nvSpPr>
          <p:cNvPr id="7" name="Выноска-облако 6"/>
          <p:cNvSpPr/>
          <p:nvPr/>
        </p:nvSpPr>
        <p:spPr>
          <a:xfrm>
            <a:off x="214282" y="4357694"/>
            <a:ext cx="4670979" cy="1988102"/>
          </a:xfrm>
          <a:prstGeom prst="cloudCallout">
            <a:avLst/>
          </a:prstGeom>
          <a:solidFill>
            <a:schemeClr val="bg2">
              <a:lumMod val="50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</a:t>
            </a: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ознает смысл человеческой деятельности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Выноска-облако 7"/>
          <p:cNvSpPr/>
          <p:nvPr/>
        </p:nvSpPr>
        <p:spPr>
          <a:xfrm>
            <a:off x="4500562" y="4214818"/>
            <a:ext cx="4624494" cy="2310526"/>
          </a:xfrm>
          <a:prstGeom prst="cloudCallout">
            <a:avLst/>
          </a:prstGeom>
          <a:solidFill>
            <a:schemeClr val="accent4">
              <a:lumMod val="75000"/>
            </a:schemeClr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учатся </a:t>
            </a:r>
            <a:r>
              <a:rPr lang="ru-RU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общению друг с другом, умению подчинять свои интересы интересам других</a:t>
            </a:r>
          </a:p>
        </p:txBody>
      </p:sp>
      <p:sp>
        <p:nvSpPr>
          <p:cNvPr id="9" name="Выноска-облако 8"/>
          <p:cNvSpPr/>
          <p:nvPr/>
        </p:nvSpPr>
        <p:spPr>
          <a:xfrm>
            <a:off x="4164214" y="1928802"/>
            <a:ext cx="4979786" cy="2100036"/>
          </a:xfrm>
          <a:prstGeom prst="cloudCallou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способствует становлению произвольной памяти, вниманию и мышлению </a:t>
            </a: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ребенка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43050"/>
            <a:ext cx="8229600" cy="1571636"/>
          </a:xfrm>
        </p:spPr>
        <p:txBody>
          <a:bodyPr/>
          <a:lstStyle/>
          <a:p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Сюжетно-ролевая игра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650510" y="1492607"/>
            <a:ext cx="3238004" cy="453902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5079635" y="1421169"/>
            <a:ext cx="3238004" cy="453902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079105" y="3349996"/>
            <a:ext cx="3238004" cy="453902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5255487" y="3278557"/>
            <a:ext cx="3238004" cy="453902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 rot="21394695">
            <a:off x="857225" y="3075057"/>
            <a:ext cx="30003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Дети учатся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языку общения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rot="21447654">
            <a:off x="5786446" y="3228945"/>
            <a:ext cx="21431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Взаимопомощи</a:t>
            </a:r>
          </a:p>
        </p:txBody>
      </p:sp>
      <p:sp>
        <p:nvSpPr>
          <p:cNvPr id="9" name="Прямоугольник 8"/>
          <p:cNvSpPr/>
          <p:nvPr/>
        </p:nvSpPr>
        <p:spPr>
          <a:xfrm rot="21356879">
            <a:off x="1571604" y="5199561"/>
            <a:ext cx="385714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Взаимопониманию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1367521">
            <a:off x="5715008" y="5025908"/>
            <a:ext cx="27146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Подчинять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свои действия действию других игроков 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254742" y="1928802"/>
            <a:ext cx="8310298" cy="1427199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СТРУКТУРА СЮЖЕТНО-РОЛЕВОЙ ИГРЫ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Улыбающееся лицо 2"/>
          <p:cNvSpPr/>
          <p:nvPr/>
        </p:nvSpPr>
        <p:spPr>
          <a:xfrm>
            <a:off x="3571868" y="2500306"/>
            <a:ext cx="1823350" cy="1785949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Капля 3"/>
          <p:cNvSpPr/>
          <p:nvPr/>
        </p:nvSpPr>
        <p:spPr>
          <a:xfrm>
            <a:off x="1500166" y="3714752"/>
            <a:ext cx="1943154" cy="1785926"/>
          </a:xfrm>
          <a:prstGeom prst="teardrop">
            <a:avLst>
              <a:gd name="adj" fmla="val 10819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содержание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Капля 4"/>
          <p:cNvSpPr/>
          <p:nvPr/>
        </p:nvSpPr>
        <p:spPr>
          <a:xfrm rot="19200277">
            <a:off x="3664930" y="4742919"/>
            <a:ext cx="1671262" cy="1786990"/>
          </a:xfrm>
          <a:prstGeom prst="teardrop">
            <a:avLst>
              <a:gd name="adj" fmla="val 10819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Капля 5"/>
          <p:cNvSpPr/>
          <p:nvPr/>
        </p:nvSpPr>
        <p:spPr>
          <a:xfrm rot="15895671">
            <a:off x="5478210" y="3665798"/>
            <a:ext cx="1902357" cy="1714512"/>
          </a:xfrm>
          <a:prstGeom prst="teardrop">
            <a:avLst>
              <a:gd name="adj" fmla="val 10819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857884" y="4214818"/>
            <a:ext cx="1071570" cy="64294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chemeClr val="bg1"/>
                  </a:solidFill>
                </a:ln>
                <a:latin typeface="Times New Roman" pitchFamily="18" charset="0"/>
                <a:cs typeface="Times New Roman" pitchFamily="18" charset="0"/>
              </a:rPr>
              <a:t>роль</a:t>
            </a:r>
            <a:endParaRPr lang="ru-RU" dirty="0">
              <a:ln>
                <a:solidFill>
                  <a:schemeClr val="bg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29058" y="5429264"/>
            <a:ext cx="1143008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сюжет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643042" y="4429132"/>
            <a:ext cx="1643074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содержание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643042" y="1928802"/>
            <a:ext cx="5500726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южетно-ролевая игра является для дошкольников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ловина рамки 2"/>
          <p:cNvSpPr/>
          <p:nvPr/>
        </p:nvSpPr>
        <p:spPr>
          <a:xfrm>
            <a:off x="571472" y="4143380"/>
            <a:ext cx="7643865" cy="928693"/>
          </a:xfrm>
          <a:prstGeom prst="halfFrame">
            <a:avLst>
              <a:gd name="adj1" fmla="val 15419"/>
              <a:gd name="adj2" fmla="val 333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Половина рамки 3"/>
          <p:cNvSpPr/>
          <p:nvPr/>
        </p:nvSpPr>
        <p:spPr>
          <a:xfrm>
            <a:off x="571472" y="2928934"/>
            <a:ext cx="7286676" cy="1000131"/>
          </a:xfrm>
          <a:prstGeom prst="halfFrame">
            <a:avLst>
              <a:gd name="adj1" fmla="val 15419"/>
              <a:gd name="adj2" fmla="val 333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оловина рамки 4"/>
          <p:cNvSpPr/>
          <p:nvPr/>
        </p:nvSpPr>
        <p:spPr>
          <a:xfrm>
            <a:off x="571473" y="5357827"/>
            <a:ext cx="7572427" cy="1000131"/>
          </a:xfrm>
          <a:prstGeom prst="halfFrame">
            <a:avLst>
              <a:gd name="adj1" fmla="val 15419"/>
              <a:gd name="adj2" fmla="val 333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00166" y="3214686"/>
            <a:ext cx="535783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школой развития реальных взаимоотношений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22015" y="4429132"/>
            <a:ext cx="409996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формирования навыков общения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85852" y="5715016"/>
            <a:ext cx="650085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коммуникативных умений со сверстниками и взрослыми.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Шаблон 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2</Template>
  <TotalTime>57</TotalTime>
  <Words>141</Words>
  <Application>Microsoft Office PowerPoint</Application>
  <PresentationFormat>Экран (4:3)</PresentationFormat>
  <Paragraphs>34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Шаблон 2</vt:lpstr>
      <vt:lpstr> Сюжетно-ролевая игра как средство коммуникативных способностей дошкольника</vt:lpstr>
      <vt:lpstr>Формирование коммуникативности –  важное условие нормального  психологического развития ребенка </vt:lpstr>
      <vt:lpstr>Коммуникативные способности - это способность к общению, которую необходимо развивать с раннего возраста. </vt:lpstr>
      <vt:lpstr>Коммуникативные способности</vt:lpstr>
      <vt:lpstr>  Сюжетно – ролевая игра есть деятельность,  в которой дети сами моделируют общественную жизнь взрослых  </vt:lpstr>
      <vt:lpstr>Влияние игры на развитие ребенка </vt:lpstr>
      <vt:lpstr>Сюжетно-ролевая игра</vt:lpstr>
      <vt:lpstr>СТРУКТУРА СЮЖЕТНО-РОЛЕВОЙ ИГРЫ </vt:lpstr>
      <vt:lpstr>Слайд 9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</dc:title>
  <dc:creator>HOME</dc:creator>
  <cp:lastModifiedBy>HOME</cp:lastModifiedBy>
  <cp:revision>7</cp:revision>
  <dcterms:created xsi:type="dcterms:W3CDTF">2017-03-31T16:41:12Z</dcterms:created>
  <dcterms:modified xsi:type="dcterms:W3CDTF">2017-03-31T17:38:37Z</dcterms:modified>
</cp:coreProperties>
</file>