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73" r:id="rId5"/>
    <p:sldId id="292" r:id="rId6"/>
    <p:sldId id="293" r:id="rId7"/>
    <p:sldId id="291" r:id="rId8"/>
    <p:sldId id="295" r:id="rId9"/>
    <p:sldId id="294" r:id="rId10"/>
    <p:sldId id="259" r:id="rId11"/>
    <p:sldId id="260" r:id="rId12"/>
    <p:sldId id="296" r:id="rId13"/>
    <p:sldId id="276" r:id="rId14"/>
    <p:sldId id="262" r:id="rId15"/>
    <p:sldId id="263" r:id="rId16"/>
    <p:sldId id="267" r:id="rId17"/>
    <p:sldId id="268" r:id="rId18"/>
    <p:sldId id="261" r:id="rId19"/>
    <p:sldId id="265" r:id="rId20"/>
    <p:sldId id="271" r:id="rId21"/>
    <p:sldId id="274" r:id="rId22"/>
    <p:sldId id="275" r:id="rId23"/>
    <p:sldId id="297" r:id="rId24"/>
    <p:sldId id="290" r:id="rId25"/>
    <p:sldId id="269" r:id="rId26"/>
    <p:sldId id="270" r:id="rId27"/>
    <p:sldId id="277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76" d="100"/>
          <a:sy n="76" d="100"/>
        </p:scale>
        <p:origin x="-120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135AB-568E-4145-A691-39343915A354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18013-1FCB-4FCF-ADA7-DE152DFD7BE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1148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18013-1FCB-4FCF-ADA7-DE152DFD7BE3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655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C3306-FCE2-4CC8-96F0-06F5FAFDCCD6}" type="datetimeFigureOut">
              <a:rPr lang="ru-RU" smtClean="0"/>
              <a:t>10.10.2018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6C23C-A8DD-400C-9CA6-F14742FC8C8A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374441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Ручной труд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специальной (коррекционной)</a:t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школе </a:t>
            </a:r>
            <a:r>
              <a:rPr lang="en-U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VIII</a:t>
            </a:r>
            <a:r>
              <a:rPr 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вида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</a:t>
            </a:r>
            <a:endParaRPr lang="ru-RU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8" descr="C:\Users\user\Desktop\фон для презентаций\69490770_0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25144"/>
            <a:ext cx="2376487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1880" y="6021288"/>
            <a:ext cx="4354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ГБОУ «Климовская школа-интернат»</a:t>
            </a:r>
          </a:p>
          <a:p>
            <a:r>
              <a:rPr lang="ru-RU" dirty="0" smtClean="0"/>
              <a:t>Ворожеева В.Н.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1104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226084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Ручной труд</a:t>
            </a:r>
          </a:p>
          <a:p>
            <a:pPr marL="0" indent="0" algn="ctr">
              <a:buNone/>
            </a:pPr>
            <a:r>
              <a:rPr lang="ru-RU" sz="2400" b="1" dirty="0" smtClean="0"/>
              <a:t>Основная </a:t>
            </a:r>
            <a:r>
              <a:rPr lang="ru-RU" sz="2400" b="1" dirty="0"/>
              <a:t>цель изучения данного предмета </a:t>
            </a:r>
            <a:r>
              <a:rPr lang="ru-RU" sz="2400" dirty="0"/>
              <a:t>заключается во всестороннем развитии личности </a:t>
            </a:r>
            <a:r>
              <a:rPr lang="ru-RU" sz="2400" dirty="0" smtClean="0"/>
              <a:t>обучающегося </a:t>
            </a:r>
            <a:r>
              <a:rPr lang="ru-RU" sz="2400" dirty="0"/>
              <a:t>младшего возраста с </a:t>
            </a:r>
            <a:r>
              <a:rPr lang="ru-RU" sz="2400" dirty="0" smtClean="0"/>
              <a:t>интеллектуальными нарушениями </a:t>
            </a:r>
            <a:r>
              <a:rPr lang="ru-RU" sz="2400" dirty="0"/>
              <a:t>в процессе формирования трудовой культуры и подготовки его к последующему профильному обучению в старших классах. Его изучение способствует развитию созидательных возможностей личности, творческих способностей, формированию мотивации успеха и достижений на основе предметно-преобразующей деятельности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5" r="6281"/>
          <a:stretch/>
        </p:blipFill>
        <p:spPr>
          <a:xfrm>
            <a:off x="271547" y="2564905"/>
            <a:ext cx="2634492" cy="42930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7" y="2564715"/>
            <a:ext cx="3816424" cy="21467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682736"/>
            <a:ext cx="4248472" cy="238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483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6408712" cy="92211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изучения предмета: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80728"/>
            <a:ext cx="8352928" cy="302433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формирование представлений о материальной культуре как продукте творческой предметно-преобразующей деятельности человека. 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формирование представлений о гармоничном единстве природного и рукотворного мира и о месте в нём человека.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расширение культурного кругозора, обогащение знаний о культурно-исторических традициях в мире вещей. 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расширение знаний о материалах и их свойствах, технологиях использования.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формирование практических умений и навыков использования различных материалов в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предметнопреобразующей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деятельности. </a:t>
            </a:r>
          </a:p>
          <a:p>
            <a:pPr marL="0" indent="0" algn="just">
              <a:buNone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― формирование интереса к разнообразным видам труда</a:t>
            </a:r>
          </a:p>
          <a:p>
            <a:pPr marL="0" indent="0" algn="just">
              <a:buNone/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www.bookin.org.ru/book/5548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4338000"/>
            <a:ext cx="1888073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kalipso.catalog.ppub.ru/images/big/50332d36-d7a7-11e0-acba-0010188906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320" y="4338000"/>
            <a:ext cx="1969654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ppub.ru/images/big/dead48f1-e87b-11dd-9715-0019b9f502d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648" y="4338000"/>
            <a:ext cx="2013631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catalog.prosv.ru/images/big/5ade5807-2f01-11de-a5db-0019b9f502d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477" y="4338000"/>
            <a:ext cx="2013632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7190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Коррекция интеллектуальных и физических недостатков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7"/>
            <a:ext cx="8363272" cy="331236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2800" dirty="0" smtClean="0"/>
          </a:p>
          <a:p>
            <a:r>
              <a:rPr lang="ru-RU" sz="6400" b="1" dirty="0" smtClean="0"/>
              <a:t> коррекция </a:t>
            </a:r>
            <a:r>
              <a:rPr lang="ru-RU" sz="6400" b="1" dirty="0"/>
              <a:t>познавательной деятельности учащихся путем систематического и целенаправленного воспитания и совершенствования у них правильного восприятия формы, строения, величины, цвета предметов, их положения в пространстве, умения находить в трудовом объекте существенные признаки, устанавливать сходство и различие между предметами; </a:t>
            </a:r>
          </a:p>
          <a:p>
            <a:r>
              <a:rPr lang="ru-RU" sz="6400" b="1" dirty="0"/>
              <a:t>― развитие аналитико-синтетической деятельности, деятельности сравнения, обобщения; совершенствование умения ориентироваться в задании, планировании работы, последовательном изготовлении изделия; </a:t>
            </a:r>
          </a:p>
          <a:p>
            <a:r>
              <a:rPr lang="ru-RU" sz="6400" b="1" dirty="0"/>
              <a:t>― </a:t>
            </a:r>
            <a:r>
              <a:rPr lang="ru-RU" sz="6400" b="1" dirty="0" smtClean="0"/>
              <a:t>коррекция  </a:t>
            </a:r>
            <a:r>
              <a:rPr lang="ru-RU" sz="6400" b="1" dirty="0"/>
              <a:t>познавательной деятельности учащихся путем систематического и целенаправленного воспитания и совершенствования у них правильного восприятия формы, строения, величины, цвета предметов, их положения в пространстве, умения находить в трудовом объекте существенные признаки, устанавливать сходство и различие между предметами; </a:t>
            </a:r>
          </a:p>
          <a:p>
            <a:r>
              <a:rPr lang="ru-RU" sz="6400" b="1" dirty="0"/>
              <a:t>― развитие аналитико-синтетической деятельности, деятельности сравнения, обобщения; совершенствование умения ориентироваться в задании, планировании работы, последовательном изготовлении изделия; </a:t>
            </a:r>
          </a:p>
          <a:p>
            <a:r>
              <a:rPr lang="ru-RU" sz="6400" b="1" dirty="0"/>
              <a:t>― </a:t>
            </a:r>
            <a:r>
              <a:rPr lang="ru-RU" sz="6400" b="1" dirty="0" smtClean="0"/>
              <a:t>коррекция </a:t>
            </a:r>
            <a:r>
              <a:rPr lang="ru-RU" sz="6400" b="1" dirty="0"/>
              <a:t>ручной моторики; улучшение зрительно-двигательной координации </a:t>
            </a:r>
            <a:r>
              <a:rPr lang="ru-RU" sz="6400" b="1" dirty="0" smtClean="0"/>
              <a:t>путем использования </a:t>
            </a:r>
            <a:r>
              <a:rPr lang="ru-RU" sz="6400" b="1" dirty="0"/>
              <a:t> </a:t>
            </a:r>
            <a:r>
              <a:rPr lang="ru-RU" sz="6400" b="1" dirty="0" smtClean="0"/>
              <a:t>вариативных </a:t>
            </a:r>
            <a:r>
              <a:rPr lang="ru-RU" sz="6400" b="1" dirty="0"/>
              <a:t>и многократно повторяющихся действий с применением разнообразного трудового </a:t>
            </a:r>
            <a:r>
              <a:rPr lang="ru-RU" sz="6400" b="1" dirty="0" smtClean="0"/>
              <a:t>материала</a:t>
            </a:r>
            <a:r>
              <a:rPr lang="ru-RU" sz="6400" b="1" dirty="0"/>
              <a:t>.</a:t>
            </a:r>
            <a:r>
              <a:rPr lang="ru-RU" sz="6400" b="1" dirty="0" smtClean="0"/>
              <a:t>  </a:t>
            </a:r>
            <a:endParaRPr lang="ru-RU" sz="6400" b="1" dirty="0"/>
          </a:p>
          <a:p>
            <a:pPr marL="0" indent="0">
              <a:buNone/>
            </a:pPr>
            <a:endParaRPr lang="ru-RU" sz="6400" b="1" dirty="0"/>
          </a:p>
          <a:p>
            <a:pPr marL="0" indent="0">
              <a:buNone/>
            </a:pP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4024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Личностные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освоения учебного предмета «Ручной труд»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363272" cy="381642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2800" dirty="0" smtClean="0"/>
          </a:p>
          <a:p>
            <a:pPr lvl="0" fontAlgn="base"/>
            <a:r>
              <a:rPr lang="ru-RU" sz="6000" dirty="0"/>
              <a:t>осознание себя как гражданина России; формирование чувства гордости за свою Родину;  </a:t>
            </a:r>
          </a:p>
          <a:p>
            <a:pPr lvl="0" fontAlgn="base"/>
            <a:r>
              <a:rPr lang="ru-RU" sz="6000" dirty="0"/>
              <a:t>воспитание уважительного отношения к иному мнению, истории и культуре других народов;  </a:t>
            </a:r>
          </a:p>
          <a:p>
            <a:pPr lvl="0" fontAlgn="base"/>
            <a:r>
              <a:rPr lang="ru-RU" sz="6000" dirty="0" err="1"/>
              <a:t>сформированность</a:t>
            </a:r>
            <a:r>
              <a:rPr lang="ru-RU" sz="6000" dirty="0"/>
              <a:t> адекватных представлений о собственных возможностях, о насущно необходимом жизнеобеспечении;  </a:t>
            </a:r>
          </a:p>
          <a:p>
            <a:pPr lvl="0" fontAlgn="base"/>
            <a:r>
              <a:rPr lang="ru-RU" sz="6000" dirty="0"/>
              <a:t>овладение начальными навыками адаптации в динамично изменяющемся и развивающемся мире;  </a:t>
            </a:r>
          </a:p>
          <a:p>
            <a:pPr lvl="0" fontAlgn="base"/>
            <a:r>
              <a:rPr lang="ru-RU" sz="6000" dirty="0"/>
              <a:t>овладение социально-бытовыми навыками, используемыми в повседневной жизни;  </a:t>
            </a:r>
          </a:p>
          <a:p>
            <a:pPr lvl="0" fontAlgn="base"/>
            <a:r>
              <a:rPr lang="ru-RU" sz="6000" dirty="0"/>
              <a:t>владение навыками коммуникации и принятыми нормами социального взаимодействия;  </a:t>
            </a:r>
          </a:p>
          <a:p>
            <a:pPr lvl="0" fontAlgn="base"/>
            <a:r>
              <a:rPr lang="ru-RU" sz="6000" dirty="0"/>
              <a:t>способность к осмыслению социального окружения, своего места в нем, принятие соответствующих возрасту ценностей и социальных ролей;  </a:t>
            </a:r>
          </a:p>
          <a:p>
            <a:pPr lvl="0" fontAlgn="base"/>
            <a:r>
              <a:rPr lang="ru-RU" sz="6000" dirty="0"/>
              <a:t>принятие и освоение социальной роли обучающегося, проявление социально значимых мотивов учебной деятельности;  </a:t>
            </a:r>
          </a:p>
          <a:p>
            <a:pPr lvl="0" fontAlgn="base"/>
            <a:r>
              <a:rPr lang="ru-RU" sz="6000" dirty="0" err="1"/>
              <a:t>сформированность</a:t>
            </a:r>
            <a:r>
              <a:rPr lang="ru-RU" sz="6000" dirty="0"/>
              <a:t> навыков сотрудничества с взрослыми и сверстниками в разных социальных ситуациях;  - воспитание эстетических потребностей, ценностей и чувств;  </a:t>
            </a:r>
          </a:p>
          <a:p>
            <a:pPr lvl="0" fontAlgn="base"/>
            <a:r>
              <a:rPr lang="ru-RU" sz="6000" dirty="0"/>
              <a:t>развитие этических чувств, проявление доброжелательности, эмоционально-нравственной отзывчивости и взаимопомощи, проявление сопереживания к чувствам других людей;  </a:t>
            </a:r>
          </a:p>
          <a:p>
            <a:pPr lvl="0" fontAlgn="base"/>
            <a:r>
              <a:rPr lang="ru-RU" sz="6000" dirty="0" err="1"/>
              <a:t>сформированность</a:t>
            </a:r>
            <a:r>
              <a:rPr lang="ru-RU" sz="6000" dirty="0"/>
              <a:t> установки на безопасный, здоровый образ жизни, наличие мотивации к творческому труду, работе на результат, бережному отношению к материальным и духовным ценностям;     - проявление готовности к самостоятельной жизни.</a:t>
            </a:r>
            <a:r>
              <a:rPr lang="ru-RU" sz="6000" i="1" dirty="0"/>
              <a:t> </a:t>
            </a:r>
            <a:endParaRPr lang="ru-RU" sz="6000" dirty="0"/>
          </a:p>
          <a:p>
            <a:pPr marL="0" indent="0">
              <a:buNone/>
            </a:pPr>
            <a:endParaRPr lang="ru-RU" sz="5600" dirty="0"/>
          </a:p>
          <a:p>
            <a:pPr marL="0" indent="0">
              <a:buNone/>
            </a:pPr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36189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Предметные результаты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6"/>
            <a:ext cx="8363272" cy="38164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dirty="0" smtClean="0"/>
          </a:p>
          <a:p>
            <a:pPr marL="0" indent="0">
              <a:buNone/>
            </a:pPr>
            <a:endParaRPr lang="ru-RU" sz="5600" dirty="0"/>
          </a:p>
          <a:p>
            <a:pPr marL="0" indent="0">
              <a:buNone/>
            </a:pPr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26800"/>
              </p:ext>
            </p:extLst>
          </p:nvPr>
        </p:nvGraphicFramePr>
        <p:xfrm>
          <a:off x="539552" y="1844824"/>
          <a:ext cx="8604448" cy="54541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01763"/>
                <a:gridCol w="4302685"/>
              </a:tblGrid>
              <a:tr h="2412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Минимальный уровень: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97" marR="411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Достаточный уровень:  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97" marR="41197" marT="0" marB="0"/>
                </a:tc>
              </a:tr>
              <a:tr h="51280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правил организации рабочего места и умение самостоятельно его организовать в зависимости от характера - выполняемой работы, (рационально располагать инструменты, материалы и приспособления на рабочем столе, сохранять порядок на рабочем месте);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видов трудовых работ;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названий и некоторых свойств поделочных материалов, используемых на уроках ручного труда; знание и соблюдение правил их хранения, санитарно-гигиенических требований при работе с ними;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названий инструментов, необходимых на уроках ручного труда, их устройства, правил техники безопасной работы с колющими и режущими инструментами;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приемов работы (разметки деталей, выделения детали из заготовки, формообразования, соединения деталей, отделки изделия), используемые на уроках ручного труда;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-анализ объекта, подлежащего изготовлению, выделение и называние его признаков и свойств; определение способов соединения деталей;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-пользование доступными технологическими (инструкционными) картами;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-составление стандартного плана работы по пунктам;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-владение некоторыми технологическими приемами ручной обработки материалов;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-использование в работе доступных материалов (глиной и пластилином; природными материалами;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-бумагой и картоном; нитками и тканью; проволокой и металлом;  -древесиной; конструировать из </a:t>
                      </a:r>
                      <a:r>
                        <a:rPr lang="ru-RU" sz="1000" dirty="0" err="1">
                          <a:effectLst/>
                        </a:rPr>
                        <a:t>металлоконструктора</a:t>
                      </a:r>
                      <a:r>
                        <a:rPr lang="ru-RU" sz="1000" dirty="0">
                          <a:effectLst/>
                        </a:rPr>
                        <a:t>); -выполнение несложного ремонта одежды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97" marR="4119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правил рациональной организации труда, включающих упорядоченность действий и самодисциплину;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об исторической, культурной  и эстетической ценности вещей;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видов художественных ремесел;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-нахождение необходимой информации в материалах учебника, рабочей тетради;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-знание и использование правил безопасной работы с режущими и колющими инструментами, соблюдение </a:t>
                      </a:r>
                      <a:r>
                        <a:rPr lang="ru-RU" sz="1000" dirty="0" err="1">
                          <a:effectLst/>
                        </a:rPr>
                        <a:t>санитарногигиенических</a:t>
                      </a:r>
                      <a:r>
                        <a:rPr lang="ru-RU" sz="1000" dirty="0">
                          <a:effectLst/>
                        </a:rPr>
                        <a:t> требований при выполнении трудовых работ;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-осознанный подбор материалов по их физическим, декоративно-художественным и конструктивным свойствам;   -отбор оптимальных и доступных технологических приемов ручной обработки в зависимости от свойств материалов и поставленных целей; экономное расходование материалов;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-использование в работе с разнообразной наглядности: составление плана работы над изделием с опорой на </a:t>
                      </a:r>
                      <a:r>
                        <a:rPr lang="ru-RU" sz="1000" dirty="0" err="1">
                          <a:effectLst/>
                        </a:rPr>
                        <a:t>предметнооперационные</a:t>
                      </a:r>
                      <a:r>
                        <a:rPr lang="ru-RU" sz="1000" dirty="0">
                          <a:effectLst/>
                        </a:rPr>
                        <a:t> и графические планы, распознавание простейших технических рисунков, схем, чертежей, их чтение и выполнение действий в соответствии с ними в процессе изготовления изделия;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-осуществление текущего самоконтроля выполняемых практических действий и корректировка хода практической работы;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-оценка своих изделий (красиво, некрасиво, аккуратно, похоже на образец); 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-установление причинно-следственных связей между выполняемыми действиями и их результатами; -выполнение общественных поручений по уборке класса/мастерской после уроков трудового обучения.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197" marR="41197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789238" y="1293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80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Второй год реализуется </a:t>
            </a:r>
            <a: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программа </a:t>
            </a: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формирования </a:t>
            </a:r>
            <a:r>
              <a:rPr lang="ru-RU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базовых учебных действий (БУД) обучающихся с </a:t>
            </a:r>
            <a:r>
              <a:rPr lang="ru-RU" sz="27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интеллектуальными нарушениями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7"/>
            <a:ext cx="8363272" cy="33123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Основная цель реализации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программы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 состоит в формировании школьника с умственной отсталостью как субъекта учебной деятельности, которая обеспечивает одно из направлений его подготовки к самостоятельной жизни в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обществе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овладения доступными видами профильного труда.</a:t>
            </a: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5301208"/>
            <a:ext cx="2395759" cy="1347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504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Состав базовых учебных действий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4000" dirty="0"/>
              <a:t>1. </a:t>
            </a:r>
            <a:r>
              <a:rPr lang="ru-RU" sz="4000" b="1" i="1" dirty="0"/>
              <a:t>Личностные учебные действия</a:t>
            </a:r>
            <a:r>
              <a:rPr lang="ru-RU" sz="4000" dirty="0"/>
              <a:t> обеспечивают готовность ребенка к принятию новой роли ученика, понимание им на доступном уровне ролевых функций и включение в процесс обучения на основе интереса к его содержанию и организации.</a:t>
            </a:r>
          </a:p>
          <a:p>
            <a:pPr marL="0" indent="0">
              <a:buNone/>
            </a:pPr>
            <a:r>
              <a:rPr lang="ru-RU" sz="4000" dirty="0"/>
              <a:t>2. </a:t>
            </a:r>
            <a:r>
              <a:rPr lang="ru-RU" sz="4000" b="1" i="1" dirty="0"/>
              <a:t>Коммуникативные учебные действия</a:t>
            </a:r>
            <a:r>
              <a:rPr lang="ru-RU" sz="4000" dirty="0"/>
              <a:t> обеспечивают способность вступать в коммуникацию со взрослыми и сверстниками в процессе обучения.</a:t>
            </a:r>
          </a:p>
          <a:p>
            <a:pPr marL="0" indent="0">
              <a:buNone/>
            </a:pPr>
            <a:r>
              <a:rPr lang="ru-RU" sz="4000" dirty="0"/>
              <a:t>3. </a:t>
            </a:r>
            <a:r>
              <a:rPr lang="ru-RU" sz="4000" b="1" i="1" dirty="0"/>
              <a:t>Регулятивные учебные действия</a:t>
            </a:r>
            <a:r>
              <a:rPr lang="ru-RU" sz="4000" dirty="0"/>
              <a:t> обеспечивают успешную работу на любом уроке и любом этапе обучения. Благодаря им создаются условия для формирования и реализации начальных логических операций.</a:t>
            </a:r>
          </a:p>
          <a:p>
            <a:pPr marL="0" indent="0">
              <a:buNone/>
            </a:pPr>
            <a:r>
              <a:rPr lang="ru-RU" sz="4000" dirty="0"/>
              <a:t>4. </a:t>
            </a:r>
            <a:r>
              <a:rPr lang="ru-RU" sz="4000" b="1" i="1" dirty="0"/>
              <a:t>Познавательные учебные действия</a:t>
            </a:r>
            <a:r>
              <a:rPr lang="ru-RU" sz="4000" dirty="0"/>
              <a:t> представлены комплексом начальных логических операций, которые необходимы для усвоения и использования знаний и умений в различных условиях, составляют основу для дальнейшего формирования логического мышления школьников.</a:t>
            </a:r>
          </a:p>
          <a:p>
            <a:pPr marL="0" indent="0">
              <a:buNone/>
            </a:pPr>
            <a:r>
              <a:rPr lang="ru-RU" sz="4000" dirty="0"/>
              <a:t>Умение использовать все группы действий в различных образовательных ситуациях является показателем их </a:t>
            </a:r>
            <a:r>
              <a:rPr lang="ru-RU" sz="4000" dirty="0" err="1"/>
              <a:t>сформированности</a:t>
            </a:r>
            <a:r>
              <a:rPr lang="ru-RU" sz="4000" dirty="0"/>
              <a:t>. С учетом возрастных особенностей обучающихся с умственной отсталостью базовые учебные действия</a:t>
            </a:r>
          </a:p>
          <a:p>
            <a:pPr marL="0" indent="0">
              <a:buNone/>
            </a:pPr>
            <a:r>
              <a:rPr lang="ru-RU" sz="4000" dirty="0"/>
              <a:t>рассматриваются на различных этапах обучения.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233104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Общие трудовые умения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7"/>
            <a:ext cx="8363272" cy="331236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ставить задачу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отбирать необходимые материалы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отбирать средства для её реализации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планировать ход работы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контролировать действия</a:t>
            </a:r>
          </a:p>
          <a:p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оценивать результаты</a:t>
            </a: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15616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Программой предусмотрены несколько видов 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труда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2817"/>
            <a:ext cx="8363272" cy="3312368"/>
          </a:xfrm>
        </p:spPr>
        <p:txBody>
          <a:bodyPr>
            <a:normAutofit/>
          </a:bodyPr>
          <a:lstStyle/>
          <a:p>
            <a:pPr lvl="0"/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глиной и пластилином</a:t>
            </a:r>
          </a:p>
          <a:p>
            <a:pPr lvl="0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природными материалами</a:t>
            </a:r>
          </a:p>
          <a:p>
            <a:pPr lvl="0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бумагой и картоном</a:t>
            </a:r>
          </a:p>
          <a:p>
            <a:pPr lvl="0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текстильными материалами</a:t>
            </a:r>
          </a:p>
          <a:p>
            <a:pPr lvl="0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проволокой и </a:t>
            </a:r>
            <a:r>
              <a:rPr lang="ru-RU" sz="28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металлоконструктором</a:t>
            </a:r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11213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 пластилином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user\Desktop\Круглый стол Т.М\фото пластилин\SAM_24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148" y="1857544"/>
            <a:ext cx="2112021" cy="158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Круглый стол Т.М\фото пластилин\SAM_2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468" y="3441560"/>
            <a:ext cx="1920000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Desktop\Круглый стол Т.М\фото пластилин\SAM_243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0" t="8119" r="14940" b="22274"/>
          <a:stretch/>
        </p:blipFill>
        <p:spPr bwMode="auto">
          <a:xfrm>
            <a:off x="251524" y="1814464"/>
            <a:ext cx="1837944" cy="135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1729678"/>
            <a:ext cx="4442508" cy="313932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/>
              <a:t>При работе с глиной и пластилином программа предлагает лепку предметов различных геометрических форм по образцу - мячей, овощей и фруктов, кубиков, брусков, автобуса, грузовика, посуды, стилизованных фигур птиц и животных - утенка, цыпленка, кошки, белки, деталей макетов и свободных композиций по сюжетам сказок «Репка», «Колобок», «Маша и медведь»  и др. 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146" y="4017855"/>
            <a:ext cx="2364854" cy="1576569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4" y="4725144"/>
            <a:ext cx="2767856" cy="17385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730857"/>
            <a:ext cx="3312368" cy="186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891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 пластилином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1729678"/>
            <a:ext cx="4442508" cy="313932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/>
              <a:t>При работе с глиной и пластилином программа предлагает лепку предметов различных геометрических форм по образцу - мячей, овощей и фруктов, кубиков, брусков, автобуса, грузовика, посуды, стилизованных фигур птиц и животных - утенка, цыпленка, кошки, белки, деталей макетов и свободных композиций по сюжетам сказок «Репка», «Колобок», «Маша и медведь»  и др.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31" b="4760"/>
          <a:stretch/>
        </p:blipFill>
        <p:spPr>
          <a:xfrm>
            <a:off x="343738" y="1307966"/>
            <a:ext cx="8332718" cy="5115313"/>
          </a:xfrm>
        </p:spPr>
      </p:pic>
    </p:spTree>
    <p:extLst>
      <p:ext uri="{BB962C8B-B14F-4D97-AF65-F5344CB8AC3E}">
        <p14:creationId xmlns:p14="http://schemas.microsoft.com/office/powerpoint/2010/main" val="1880821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пластилином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1729678"/>
            <a:ext cx="4442508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8"/>
            <a:ext cx="3793829" cy="505844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808" y="2099010"/>
            <a:ext cx="5193192" cy="406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7584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природным материалом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user\Desktop\Круглый стол Т.М\фото бумага\SAM_31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49" t="19338" r="12644" b="22225"/>
          <a:stretch/>
        </p:blipFill>
        <p:spPr bwMode="auto">
          <a:xfrm>
            <a:off x="6836865" y="875980"/>
            <a:ext cx="1507204" cy="1809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93276" y="1700808"/>
            <a:ext cx="5382344" cy="258532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/>
              <a:t>Обучающиеся </a:t>
            </a:r>
            <a:r>
              <a:rPr lang="ru-RU" dirty="0"/>
              <a:t>овладевают техническими сведениями о свойствах природных материалов, правилах сбора и хранения природного материала, об инструментах, применяемых при работе и т.д. Работая с природными материалами, </a:t>
            </a:r>
            <a:r>
              <a:rPr lang="ru-RU" dirty="0" smtClean="0"/>
              <a:t>обучающиеся </a:t>
            </a:r>
            <a:r>
              <a:rPr lang="ru-RU" dirty="0"/>
              <a:t>учатся приемам соединения отдельных деталей с помощью пластилина, клея, палочек, соблюдения пропорций изделия и др.</a:t>
            </a:r>
          </a:p>
        </p:txBody>
      </p:sp>
      <p:pic>
        <p:nvPicPr>
          <p:cNvPr id="6" name="Picture 2" descr="C:\Users\user\Desktop\Круглый стол Т.М\фото бумага\SAM_31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1" t="19338" r="47374" b="22004"/>
          <a:stretch/>
        </p:blipFill>
        <p:spPr bwMode="auto">
          <a:xfrm>
            <a:off x="539552" y="4597951"/>
            <a:ext cx="1935668" cy="1816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6" t="6576" r="46163" b="9314"/>
          <a:stretch/>
        </p:blipFill>
        <p:spPr>
          <a:xfrm>
            <a:off x="6036934" y="2708920"/>
            <a:ext cx="2999562" cy="39876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89"/>
          <a:stretch/>
        </p:blipFill>
        <p:spPr>
          <a:xfrm>
            <a:off x="2793771" y="4572449"/>
            <a:ext cx="2813152" cy="171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450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04" y="116632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бумагой и картоном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6" descr="C:\Users\user\Desktop\Круглый стол Т.М\фото бумага\SAM_39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0" t="16036" r="17113" b="12023"/>
          <a:stretch/>
        </p:blipFill>
        <p:spPr bwMode="auto">
          <a:xfrm>
            <a:off x="6300192" y="1453017"/>
            <a:ext cx="2211209" cy="154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0992" y="1124744"/>
            <a:ext cx="5544616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/>
              <a:t>На данном этапе деятельность учащихся тесно связана с содержанием предмета «Окружающий мир» Программа предусматривает использование математических знаний: это работа с именованными числами, и выполнение вычислений, расчётов при работе с геометрическими фигурами. Данный вид работы является одним из трудных видов деятельности для учащихся коррекционной школы </a:t>
            </a:r>
            <a:r>
              <a:rPr lang="en-US" dirty="0"/>
              <a:t>VIII</a:t>
            </a:r>
            <a:r>
              <a:rPr lang="ru-RU" dirty="0"/>
              <a:t> вида. </a:t>
            </a:r>
          </a:p>
        </p:txBody>
      </p:sp>
      <p:pic>
        <p:nvPicPr>
          <p:cNvPr id="5124" name="Picture 4" descr="C:\Users\user\Desktop\Круглый стол Т.М\фото бумага\SAM_39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9" b="93125" l="0" r="94219">
                        <a14:foregroundMark x1="46797" y1="50938" x2="37383" y2="69688"/>
                        <a14:foregroundMark x1="44023" y1="79115" x2="61953" y2="72969"/>
                        <a14:foregroundMark x1="4023" y1="19635" x2="18086" y2="19010"/>
                        <a14:foregroundMark x1="37695" y1="27448" x2="52227" y2="20625"/>
                        <a14:foregroundMark x1="73828" y1="34010" x2="82969" y2="20833"/>
                        <a14:backgroundMark x1="4023" y1="76875" x2="6484" y2="43073"/>
                        <a14:backgroundMark x1="23789" y1="38177" x2="26094" y2="10781"/>
                        <a14:backgroundMark x1="37225" y1="12454" x2="88187" y2="135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686" b="6378"/>
          <a:stretch/>
        </p:blipFill>
        <p:spPr bwMode="auto">
          <a:xfrm rot="21254367">
            <a:off x="5278826" y="3709257"/>
            <a:ext cx="2821565" cy="212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1" t="7978" r="4360" b="10655"/>
          <a:stretch/>
        </p:blipFill>
        <p:spPr>
          <a:xfrm>
            <a:off x="4607496" y="3741804"/>
            <a:ext cx="4536504" cy="311619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44129"/>
            <a:ext cx="3888432" cy="291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0220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04" y="116632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бумагой и картоном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0992" y="1124744"/>
            <a:ext cx="554461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08720"/>
            <a:ext cx="8549512" cy="6579990"/>
          </a:xfrm>
        </p:spPr>
      </p:pic>
      <p:sp>
        <p:nvSpPr>
          <p:cNvPr id="12" name="TextBox 11"/>
          <p:cNvSpPr txBox="1"/>
          <p:nvPr/>
        </p:nvSpPr>
        <p:spPr>
          <a:xfrm>
            <a:off x="899592" y="1309410"/>
            <a:ext cx="3757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Коллективная работа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1707436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8104" y="116632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с бумагой и картоном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0992" y="1124744"/>
            <a:ext cx="5544616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" t="15845" r="3291" b="-183"/>
          <a:stretch/>
        </p:blipFill>
        <p:spPr>
          <a:xfrm>
            <a:off x="0" y="1816274"/>
            <a:ext cx="8417490" cy="418447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184576"/>
          </a:xfrm>
        </p:spPr>
        <p:txBody>
          <a:bodyPr/>
          <a:lstStyle/>
          <a:p>
            <a:r>
              <a:rPr lang="ru-RU" dirty="0" smtClean="0"/>
              <a:t>Коллективная работа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81236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Оригами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80" name="Picture 8" descr="C:\Users\user\Desktop\Круглый стол Т.М\фото бумага\SAM_39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43408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ser\Desktop\Круглый стол Т.М\фото бумага\SAM_39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58"/>
          <a:stretch/>
        </p:blipFill>
        <p:spPr bwMode="auto">
          <a:xfrm>
            <a:off x="179512" y="4797152"/>
            <a:ext cx="3398506" cy="190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user\Desktop\Круглый стол Т.М\фото бумага\SAM_39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576" y="311192"/>
            <a:ext cx="2308872" cy="173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71600" y="1916832"/>
            <a:ext cx="4572000" cy="264072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Особое место на данном этапе занимает техника «Оригами». Однако, изготовление поделок из бумаги техникой «Оригами» вызывают определенные трудности у учеников. Поэтому я выбирала изделия, не требующие многоэтапного выполнения. Такие предметы  как ёлочка, бабочка, голубь, утка.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8" name="Picture 4" descr="C:\Users\user\Desktop\Круглый стол Т.М\фото бумага\SAM_392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375" y1="28698" x2="2891" y2="95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653136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Users\user\Desktop\Круглый стол Т.М\фото бумага\SAM_392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948" l="0" r="99844">
                        <a14:foregroundMark x1="6641" y1="4427" x2="25703" y2="6615"/>
                        <a14:foregroundMark x1="3867" y1="17344" x2="3047" y2="90729"/>
                        <a14:foregroundMark x1="79648" y1="62344" x2="79961" y2="66042"/>
                        <a14:foregroundMark x1="73867" y1="53490" x2="73867" y2="57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704" y="2428888"/>
            <a:ext cx="2520280" cy="189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1282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944" y="116632"/>
            <a:ext cx="6802336" cy="1143000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текстильными материалами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28" y="1373105"/>
            <a:ext cx="6786352" cy="328003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При работе с текстильными материалами на уроках </a:t>
            </a:r>
            <a:r>
              <a:rPr lang="ru-RU" dirty="0" smtClean="0"/>
              <a:t>ручного труда ребята </a:t>
            </a:r>
            <a:r>
              <a:rPr lang="ru-RU" dirty="0"/>
              <a:t>изготавливают такие поделки, как игольница, кисточки из цветных ниток к шапочке, а также занимаются вышиванием по проколам геометрических фигур, контуров овощей и фруктов, вышиванием по рисунку, изготовлением стилизованных  фигур (мальчика, девочки) из связанных пучков нитей. </a:t>
            </a:r>
          </a:p>
        </p:txBody>
      </p:sp>
      <p:pic>
        <p:nvPicPr>
          <p:cNvPr id="7170" name="Picture 2" descr="C:\Users\user\Desktop\Круглый стол Т.М\фото ткань\SAM_24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013176"/>
            <a:ext cx="2266759" cy="170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9616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7584" y="404664"/>
            <a:ext cx="6781800" cy="1600200"/>
          </a:xfrm>
        </p:spPr>
        <p:txBody>
          <a:bodyPr/>
          <a:lstStyle/>
          <a:p>
            <a:pPr eaLnBrk="1" hangingPunct="1">
              <a:defRPr/>
            </a:pPr>
            <a:r>
              <a:rPr lang="ru-RU" sz="1900" dirty="0" smtClean="0">
                <a:solidFill>
                  <a:srgbClr val="FF0000"/>
                </a:solidFill>
              </a:rPr>
              <a:t>Таблица взаимосвязи выполнения практических работ на уроках ручного труда в начальном звене и профессионально-трудовыми</a:t>
            </a:r>
            <a:br>
              <a:rPr lang="ru-RU" sz="1900" dirty="0" smtClean="0">
                <a:solidFill>
                  <a:srgbClr val="FF0000"/>
                </a:solidFill>
              </a:rPr>
            </a:br>
            <a:r>
              <a:rPr lang="ru-RU" sz="1900" dirty="0" smtClean="0">
                <a:solidFill>
                  <a:srgbClr val="FF0000"/>
                </a:solidFill>
              </a:rPr>
              <a:t>профилями в старшей школе.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685800"/>
            <a:ext cx="7543800" cy="3886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>
              <a:effectLst/>
            </a:endParaRPr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21508" name="Rectangle 9"/>
          <p:cNvSpPr>
            <a:spLocks noChangeArrowheads="1"/>
          </p:cNvSpPr>
          <p:nvPr/>
        </p:nvSpPr>
        <p:spPr bwMode="auto">
          <a:xfrm>
            <a:off x="971550" y="2205038"/>
            <a:ext cx="2520950" cy="719137"/>
          </a:xfrm>
          <a:prstGeom prst="rect">
            <a:avLst/>
          </a:prstGeom>
          <a:solidFill>
            <a:srgbClr val="00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Работа с бумагой и </a:t>
            </a:r>
          </a:p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картоном</a:t>
            </a:r>
          </a:p>
        </p:txBody>
      </p:sp>
      <p:sp>
        <p:nvSpPr>
          <p:cNvPr id="21509" name="Rectangle 10"/>
          <p:cNvSpPr>
            <a:spLocks noChangeArrowheads="1"/>
          </p:cNvSpPr>
          <p:nvPr/>
        </p:nvSpPr>
        <p:spPr bwMode="auto">
          <a:xfrm>
            <a:off x="971550" y="2924175"/>
            <a:ext cx="2520950" cy="6492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Уборка помещений</a:t>
            </a:r>
          </a:p>
        </p:txBody>
      </p:sp>
      <p:sp>
        <p:nvSpPr>
          <p:cNvPr id="21510" name="Rectangle 11"/>
          <p:cNvSpPr>
            <a:spLocks noChangeArrowheads="1"/>
          </p:cNvSpPr>
          <p:nvPr/>
        </p:nvSpPr>
        <p:spPr bwMode="auto">
          <a:xfrm>
            <a:off x="971550" y="3573463"/>
            <a:ext cx="2520950" cy="719137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Работа с тканью</a:t>
            </a:r>
          </a:p>
        </p:txBody>
      </p:sp>
      <p:sp>
        <p:nvSpPr>
          <p:cNvPr id="21511" name="Rectangle 12"/>
          <p:cNvSpPr>
            <a:spLocks noChangeArrowheads="1"/>
          </p:cNvSpPr>
          <p:nvPr/>
        </p:nvSpPr>
        <p:spPr bwMode="auto">
          <a:xfrm>
            <a:off x="971550" y="4292600"/>
            <a:ext cx="2520950" cy="720725"/>
          </a:xfrm>
          <a:prstGeom prst="rect">
            <a:avLst/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Работа с проволокой</a:t>
            </a:r>
          </a:p>
        </p:txBody>
      </p:sp>
      <p:sp>
        <p:nvSpPr>
          <p:cNvPr id="21512" name="Rectangle 13"/>
          <p:cNvSpPr>
            <a:spLocks noChangeArrowheads="1"/>
          </p:cNvSpPr>
          <p:nvPr/>
        </p:nvSpPr>
        <p:spPr bwMode="auto">
          <a:xfrm>
            <a:off x="971550" y="5013325"/>
            <a:ext cx="2520950" cy="769938"/>
          </a:xfrm>
          <a:prstGeom prst="rect">
            <a:avLst/>
          </a:prstGeom>
          <a:solidFill>
            <a:srgbClr val="33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Работа с пластичными </a:t>
            </a:r>
          </a:p>
          <a:p>
            <a:pPr algn="ctr"/>
            <a:r>
              <a:rPr lang="ru-RU" dirty="0">
                <a:solidFill>
                  <a:srgbClr val="000000"/>
                </a:solidFill>
                <a:latin typeface="Arial" charset="0"/>
              </a:rPr>
              <a:t>материалами</a:t>
            </a:r>
          </a:p>
        </p:txBody>
      </p:sp>
      <p:sp>
        <p:nvSpPr>
          <p:cNvPr id="21513" name="Rectangle 14"/>
          <p:cNvSpPr>
            <a:spLocks noChangeArrowheads="1"/>
          </p:cNvSpPr>
          <p:nvPr/>
        </p:nvSpPr>
        <p:spPr bwMode="auto">
          <a:xfrm>
            <a:off x="5651500" y="2205038"/>
            <a:ext cx="2449513" cy="719137"/>
          </a:xfrm>
          <a:prstGeom prst="rect">
            <a:avLst/>
          </a:prstGeom>
          <a:solidFill>
            <a:srgbClr val="FFC000"/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008000"/>
                </a:solidFill>
                <a:latin typeface="Arial" charset="0"/>
              </a:rPr>
              <a:t>Картонажно-пере-</a:t>
            </a:r>
          </a:p>
          <a:p>
            <a:pPr algn="ctr"/>
            <a:r>
              <a:rPr lang="ru-RU" dirty="0" err="1">
                <a:solidFill>
                  <a:srgbClr val="008000"/>
                </a:solidFill>
                <a:latin typeface="Arial" charset="0"/>
              </a:rPr>
              <a:t>плётное</a:t>
            </a:r>
            <a:r>
              <a:rPr lang="ru-RU" dirty="0">
                <a:solidFill>
                  <a:srgbClr val="008000"/>
                </a:solidFill>
                <a:latin typeface="Arial" charset="0"/>
              </a:rPr>
              <a:t> дело</a:t>
            </a:r>
          </a:p>
        </p:txBody>
      </p:sp>
      <p:sp>
        <p:nvSpPr>
          <p:cNvPr id="21514" name="Rectangle 15"/>
          <p:cNvSpPr>
            <a:spLocks noChangeArrowheads="1"/>
          </p:cNvSpPr>
          <p:nvPr/>
        </p:nvSpPr>
        <p:spPr bwMode="auto">
          <a:xfrm>
            <a:off x="5651500" y="2924175"/>
            <a:ext cx="2449513" cy="649288"/>
          </a:xfrm>
          <a:prstGeom prst="rect">
            <a:avLst/>
          </a:prstGeom>
          <a:solidFill>
            <a:srgbClr val="58A85C"/>
          </a:solidFill>
          <a:ln w="31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FF9900"/>
                </a:solidFill>
                <a:latin typeface="Arial" charset="0"/>
              </a:rPr>
              <a:t>Обслуживающий труд</a:t>
            </a:r>
          </a:p>
        </p:txBody>
      </p:sp>
      <p:sp>
        <p:nvSpPr>
          <p:cNvPr id="21515" name="Rectangle 16"/>
          <p:cNvSpPr>
            <a:spLocks noChangeArrowheads="1"/>
          </p:cNvSpPr>
          <p:nvPr/>
        </p:nvSpPr>
        <p:spPr bwMode="auto">
          <a:xfrm>
            <a:off x="5651500" y="3573463"/>
            <a:ext cx="2449513" cy="7191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FF0000"/>
                </a:solidFill>
                <a:latin typeface="Arial" charset="0"/>
              </a:rPr>
              <a:t>Швейное дело</a:t>
            </a:r>
          </a:p>
        </p:txBody>
      </p:sp>
      <p:sp>
        <p:nvSpPr>
          <p:cNvPr id="21516" name="Rectangle 17"/>
          <p:cNvSpPr>
            <a:spLocks noChangeArrowheads="1"/>
          </p:cNvSpPr>
          <p:nvPr/>
        </p:nvSpPr>
        <p:spPr bwMode="auto">
          <a:xfrm>
            <a:off x="5651500" y="4292600"/>
            <a:ext cx="2449513" cy="720725"/>
          </a:xfrm>
          <a:prstGeom prst="rect">
            <a:avLst/>
          </a:prstGeom>
          <a:solidFill>
            <a:schemeClr val="accent2"/>
          </a:solidFill>
          <a:ln w="15875">
            <a:solidFill>
              <a:srgbClr val="99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FF66FF"/>
                </a:solidFill>
                <a:latin typeface="Arial" charset="0"/>
              </a:rPr>
              <a:t>Слесарное дело</a:t>
            </a:r>
          </a:p>
        </p:txBody>
      </p:sp>
      <p:sp>
        <p:nvSpPr>
          <p:cNvPr id="21517" name="Rectangle 18"/>
          <p:cNvSpPr>
            <a:spLocks noChangeArrowheads="1"/>
          </p:cNvSpPr>
          <p:nvPr/>
        </p:nvSpPr>
        <p:spPr bwMode="auto">
          <a:xfrm>
            <a:off x="5651500" y="5013325"/>
            <a:ext cx="2449513" cy="7207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58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dirty="0">
                <a:solidFill>
                  <a:srgbClr val="3333CC"/>
                </a:solidFill>
                <a:latin typeface="Arial" charset="0"/>
              </a:rPr>
              <a:t>Штукатурно-малярное</a:t>
            </a:r>
          </a:p>
          <a:p>
            <a:pPr algn="ctr"/>
            <a:r>
              <a:rPr lang="ru-RU" dirty="0">
                <a:solidFill>
                  <a:srgbClr val="3333CC"/>
                </a:solidFill>
                <a:latin typeface="Arial" charset="0"/>
              </a:rPr>
              <a:t>дело</a:t>
            </a:r>
          </a:p>
        </p:txBody>
      </p:sp>
      <p:sp>
        <p:nvSpPr>
          <p:cNvPr id="21518" name="AutoShape 19"/>
          <p:cNvSpPr>
            <a:spLocks noChangeArrowheads="1"/>
          </p:cNvSpPr>
          <p:nvPr/>
        </p:nvSpPr>
        <p:spPr bwMode="auto">
          <a:xfrm>
            <a:off x="3851275" y="2276475"/>
            <a:ext cx="1552575" cy="576263"/>
          </a:xfrm>
          <a:prstGeom prst="rightArrow">
            <a:avLst>
              <a:gd name="adj1" fmla="val 50000"/>
              <a:gd name="adj2" fmla="val 67355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19" name="AutoShape 20"/>
          <p:cNvSpPr>
            <a:spLocks noChangeArrowheads="1"/>
          </p:cNvSpPr>
          <p:nvPr/>
        </p:nvSpPr>
        <p:spPr bwMode="auto">
          <a:xfrm>
            <a:off x="3851275" y="2997200"/>
            <a:ext cx="1552575" cy="485775"/>
          </a:xfrm>
          <a:prstGeom prst="rightArrow">
            <a:avLst>
              <a:gd name="adj1" fmla="val 50000"/>
              <a:gd name="adj2" fmla="val 7990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20" name="AutoShape 21"/>
          <p:cNvSpPr>
            <a:spLocks noChangeArrowheads="1"/>
          </p:cNvSpPr>
          <p:nvPr/>
        </p:nvSpPr>
        <p:spPr bwMode="auto">
          <a:xfrm>
            <a:off x="3851275" y="3716338"/>
            <a:ext cx="1554163" cy="485775"/>
          </a:xfrm>
          <a:prstGeom prst="rightArrow">
            <a:avLst>
              <a:gd name="adj1" fmla="val 50000"/>
              <a:gd name="adj2" fmla="val 7998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21" name="AutoShape 22"/>
          <p:cNvSpPr>
            <a:spLocks noChangeArrowheads="1"/>
          </p:cNvSpPr>
          <p:nvPr/>
        </p:nvSpPr>
        <p:spPr bwMode="auto">
          <a:xfrm>
            <a:off x="3849687" y="4437063"/>
            <a:ext cx="1554163" cy="485775"/>
          </a:xfrm>
          <a:prstGeom prst="rightArrow">
            <a:avLst>
              <a:gd name="adj1" fmla="val 50000"/>
              <a:gd name="adj2" fmla="val 79984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1522" name="AutoShape 23"/>
          <p:cNvSpPr>
            <a:spLocks noChangeArrowheads="1"/>
          </p:cNvSpPr>
          <p:nvPr/>
        </p:nvSpPr>
        <p:spPr bwMode="auto">
          <a:xfrm>
            <a:off x="3851275" y="5084763"/>
            <a:ext cx="1552575" cy="485775"/>
          </a:xfrm>
          <a:prstGeom prst="rightArrow">
            <a:avLst>
              <a:gd name="adj1" fmla="val 50000"/>
              <a:gd name="adj2" fmla="val 79902"/>
            </a:avLst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761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Знакомство с профессиями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4330824" cy="175679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Ребята знакомятся с профессиями: швея, овощевод, маляр, повар , уборщик и т.д.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12776"/>
            <a:ext cx="3289548" cy="23026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284984"/>
            <a:ext cx="5186051" cy="38915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861048"/>
            <a:ext cx="4187957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137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Трудовые дела в классе: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5482952" cy="262088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Готовим рабочее место.</a:t>
            </a:r>
          </a:p>
          <a:p>
            <a:pPr marL="0" indent="0" algn="just">
              <a:buNone/>
            </a:pPr>
            <a:r>
              <a:rPr lang="ru-RU" dirty="0" smtClean="0"/>
              <a:t>Вытираем доску.</a:t>
            </a:r>
          </a:p>
          <a:p>
            <a:pPr marL="0" indent="0" algn="just">
              <a:buNone/>
            </a:pPr>
            <a:r>
              <a:rPr lang="ru-RU" dirty="0" smtClean="0"/>
              <a:t>Раздаем тетради.</a:t>
            </a:r>
          </a:p>
          <a:p>
            <a:pPr marL="0" indent="0" algn="just">
              <a:buNone/>
            </a:pPr>
            <a:r>
              <a:rPr lang="ru-RU" dirty="0" smtClean="0"/>
              <a:t>Вытираем пыль.</a:t>
            </a:r>
          </a:p>
          <a:p>
            <a:pPr marL="0" indent="0" algn="just">
              <a:buNone/>
            </a:pPr>
            <a:r>
              <a:rPr lang="ru-RU" dirty="0" smtClean="0"/>
              <a:t>Дежурим в столовой.</a:t>
            </a:r>
          </a:p>
          <a:p>
            <a:pPr marL="0" indent="0" algn="just">
              <a:buNone/>
            </a:pPr>
            <a:r>
              <a:rPr lang="ru-RU" dirty="0" smtClean="0"/>
              <a:t>Поливаем цветы.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3" r="3935"/>
          <a:stretch/>
        </p:blipFill>
        <p:spPr>
          <a:xfrm>
            <a:off x="5796136" y="1468518"/>
            <a:ext cx="3832630" cy="176072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229241"/>
            <a:ext cx="2215257" cy="39414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5"/>
          <a:stretch/>
        </p:blipFill>
        <p:spPr>
          <a:xfrm>
            <a:off x="611560" y="3856799"/>
            <a:ext cx="4536504" cy="300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641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Трудовые дела в классе: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5138918" cy="28906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340768"/>
            <a:ext cx="3168352" cy="52529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26" y="4135600"/>
            <a:ext cx="1514025" cy="26938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642182"/>
            <a:ext cx="2987824" cy="1680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8593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Литература: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729678"/>
            <a:ext cx="8352928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err="1"/>
              <a:t>Жидкина</a:t>
            </a:r>
            <a:r>
              <a:rPr lang="ru-RU" sz="2000" dirty="0"/>
              <a:t> Т.С. «Методика преподавания ручного труда в младших классах коррекционной школы VIII вида»</a:t>
            </a:r>
          </a:p>
          <a:p>
            <a:r>
              <a:rPr lang="ru-RU" sz="2000" dirty="0" err="1" smtClean="0"/>
              <a:t>Пинский</a:t>
            </a:r>
            <a:r>
              <a:rPr lang="ru-RU" sz="2000" dirty="0" smtClean="0"/>
              <a:t> </a:t>
            </a:r>
            <a:r>
              <a:rPr lang="ru-RU" sz="2000" dirty="0"/>
              <a:t>В.Н. «Психологические требования деятельности учащихся вспомогательной школы»</a:t>
            </a:r>
          </a:p>
          <a:p>
            <a:r>
              <a:rPr lang="ru-RU" sz="2000" dirty="0"/>
              <a:t>Кузнецова Л.А., Симукова Я.С. «Ручной труд в 4 классе»</a:t>
            </a:r>
          </a:p>
          <a:p>
            <a:r>
              <a:rPr lang="ru-RU" sz="2000" dirty="0"/>
              <a:t>Мирский </a:t>
            </a:r>
            <a:r>
              <a:rPr lang="ru-RU" sz="2000" dirty="0" smtClean="0"/>
              <a:t>С.Л., </a:t>
            </a:r>
            <a:r>
              <a:rPr lang="ru-RU" sz="2000" dirty="0" err="1" smtClean="0"/>
              <a:t>Павловап</a:t>
            </a:r>
            <a:r>
              <a:rPr lang="ru-RU" sz="2000" dirty="0" smtClean="0"/>
              <a:t> Н.П.,</a:t>
            </a:r>
            <a:endParaRPr lang="ru-RU" sz="2000" dirty="0"/>
          </a:p>
          <a:p>
            <a:r>
              <a:rPr lang="ru-RU" sz="2000" dirty="0" err="1"/>
              <a:t>Маллер</a:t>
            </a:r>
            <a:r>
              <a:rPr lang="ru-RU" sz="2000" dirty="0"/>
              <a:t> А.Р., </a:t>
            </a:r>
            <a:r>
              <a:rPr lang="ru-RU" sz="2000" dirty="0" err="1"/>
              <a:t>Цикото</a:t>
            </a:r>
            <a:r>
              <a:rPr lang="ru-RU" sz="2000" dirty="0"/>
              <a:t> Г.В. «Воспитание и обучение детей с тяжелой интеллектуальной недостаточностью»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034680" cy="457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54191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47305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40752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4170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ro">
  <a:themeElements>
    <a:clrScheme name="Другая 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AC08F"/>
      </a:folHlink>
    </a:clrScheme>
    <a:fontScheme name="Другая 1">
      <a:majorFont>
        <a:latin typeface="Century Schoolbook"/>
        <a:ea typeface=""/>
        <a:cs typeface=""/>
      </a:majorFont>
      <a:minorFont>
        <a:latin typeface="Century Schoolboo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909</TotalTime>
  <Words>1467</Words>
  <Application>Microsoft Office PowerPoint</Application>
  <PresentationFormat>Экран (4:3)</PresentationFormat>
  <Paragraphs>133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pero</vt:lpstr>
      <vt:lpstr>  Ручной труд в специальной (коррекционной)  школе VIII вида .</vt:lpstr>
      <vt:lpstr>Презентация PowerPoint</vt:lpstr>
      <vt:lpstr>Задачи изучения предмета: </vt:lpstr>
      <vt:lpstr> Коррекция интеллектуальных и физических недостатков </vt:lpstr>
      <vt:lpstr> Личностные  результаты освоения учебного предмета «Ручной труд» </vt:lpstr>
      <vt:lpstr> Предметные результаты</vt:lpstr>
      <vt:lpstr>  Второй год реализуется программа формирования базовых учебных действий (БУД) обучающихся с интеллектуальными нарушениями  </vt:lpstr>
      <vt:lpstr>Состав базовых учебных действий</vt:lpstr>
      <vt:lpstr>Общие трудовые умения </vt:lpstr>
      <vt:lpstr>Программой предусмотрены несколько видов труда</vt:lpstr>
      <vt:lpstr>Работа с  пластилином</vt:lpstr>
      <vt:lpstr>Работа с  пластилином</vt:lpstr>
      <vt:lpstr>Работа с пластилином</vt:lpstr>
      <vt:lpstr>Работа с природным материалом</vt:lpstr>
      <vt:lpstr>Работа с бумагой и картоном</vt:lpstr>
      <vt:lpstr>Работа с бумагой и картоном</vt:lpstr>
      <vt:lpstr>Работа с бумагой и картоном</vt:lpstr>
      <vt:lpstr>Оригами</vt:lpstr>
      <vt:lpstr>Работа с текстильными материалами</vt:lpstr>
      <vt:lpstr>Таблица взаимосвязи выполнения практических работ на уроках ручного труда в начальном звене и профессионально-трудовыми профилями в старшей школе.</vt:lpstr>
      <vt:lpstr>Знакомство с профессиями</vt:lpstr>
      <vt:lpstr>Трудовые дела в классе:</vt:lpstr>
      <vt:lpstr>Трудовые дела в классе:</vt:lpstr>
      <vt:lpstr>Литература: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на тему:    «Первоначальная – практическая деятельность на уроках ручного труда,   для приобретения личного опыта, как основы обучения и познания учащихся начальных классов коррекционных школ VIII вида»</dc:title>
  <dc:creator>user</dc:creator>
  <cp:lastModifiedBy>ворожеев кирилл</cp:lastModifiedBy>
  <cp:revision>57</cp:revision>
  <dcterms:created xsi:type="dcterms:W3CDTF">2015-12-08T19:00:39Z</dcterms:created>
  <dcterms:modified xsi:type="dcterms:W3CDTF">2018-10-10T12:40:13Z</dcterms:modified>
</cp:coreProperties>
</file>