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8" r:id="rId4"/>
    <p:sldId id="269" r:id="rId5"/>
    <p:sldId id="275" r:id="rId6"/>
    <p:sldId id="265" r:id="rId7"/>
    <p:sldId id="266" r:id="rId8"/>
    <p:sldId id="270" r:id="rId9"/>
    <p:sldId id="259" r:id="rId10"/>
    <p:sldId id="257" r:id="rId11"/>
    <p:sldId id="272" r:id="rId12"/>
    <p:sldId id="271" r:id="rId13"/>
    <p:sldId id="273" r:id="rId14"/>
    <p:sldId id="274" r:id="rId15"/>
    <p:sldId id="261" r:id="rId16"/>
    <p:sldId id="260" r:id="rId17"/>
    <p:sldId id="263" r:id="rId18"/>
    <p:sldId id="262" r:id="rId19"/>
    <p:sldId id="264" r:id="rId20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6132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254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7461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595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447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960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5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149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512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8110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747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F7EF2-392B-47E6-8607-0749182C041E}" type="datetimeFigureOut">
              <a:rPr lang="ru-RU" smtClean="0"/>
              <a:t>19.04.2016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C2099-AB36-4AB4-86C0-DF6251ED17A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6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labirint.ru/series/30231/" TargetMode="Externa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36095" y="4581128"/>
            <a:ext cx="3357863" cy="1752600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Подготовила: 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Большакова Татьяна Вадимовна,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Воспитатель 2-младшей группы МБДОУ «Центр развития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 ребенка – Детский сад №149», 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юридический адрес ДОУ: г. Иваново,</a:t>
            </a:r>
          </a:p>
          <a:p>
            <a:pPr algn="l"/>
            <a:r>
              <a:rPr lang="ru-RU" sz="1600" b="1" dirty="0" smtClean="0">
                <a:solidFill>
                  <a:schemeClr val="tx1"/>
                </a:solidFill>
              </a:rPr>
              <a:t> ул. Юношеская, д.8</a:t>
            </a:r>
            <a:endParaRPr lang="ru-RU" sz="16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1595" y="450538"/>
            <a:ext cx="80817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Проект: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«Поваренок»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Picture 2" descr="Маленькие повара: мальчик и девочка в белых колпаках, фартуках с овощами, кастрюлями, посудой - фотосток | Little cook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535"/>
          <a:stretch/>
        </p:blipFill>
        <p:spPr bwMode="auto">
          <a:xfrm>
            <a:off x="2699792" y="2204864"/>
            <a:ext cx="3729726" cy="237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Маленькие повара: мальчик и девочка в белых колпаках, фартуках с овощами, кастрюлями, посудой - фотосток | Little cook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65" r="50000" b="51303"/>
          <a:stretch/>
        </p:blipFill>
        <p:spPr bwMode="auto">
          <a:xfrm>
            <a:off x="179512" y="2420888"/>
            <a:ext cx="2381250" cy="151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Маленькие повара: мальчик и девочка в белых колпаках, фартуках с овощами, кастрюлями, посудой - фотосток | Little cook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2465" b="51303"/>
          <a:stretch/>
        </p:blipFill>
        <p:spPr bwMode="auto">
          <a:xfrm>
            <a:off x="6594267" y="2436908"/>
            <a:ext cx="2381250" cy="151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896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980728"/>
            <a:ext cx="66967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Актуальность темы проекта: </a:t>
            </a:r>
          </a:p>
          <a:p>
            <a:pPr algn="just"/>
            <a:r>
              <a:rPr lang="ru-RU" dirty="0" smtClean="0"/>
              <a:t>Развитие </a:t>
            </a:r>
            <a:r>
              <a:rPr lang="ru-RU" dirty="0"/>
              <a:t>личности детей дошкольного возраста </a:t>
            </a:r>
            <a:r>
              <a:rPr lang="ru-RU" dirty="0" smtClean="0"/>
              <a:t>происходит в </a:t>
            </a:r>
            <a:r>
              <a:rPr lang="ru-RU" dirty="0"/>
              <a:t>различных видах </a:t>
            </a:r>
            <a:r>
              <a:rPr lang="ru-RU" dirty="0" smtClean="0"/>
              <a:t> </a:t>
            </a:r>
            <a:r>
              <a:rPr lang="ru-RU" dirty="0" smtClean="0"/>
              <a:t>деятельности, в том числе трудовой деятельности, </a:t>
            </a:r>
            <a:r>
              <a:rPr lang="ru-RU" dirty="0"/>
              <a:t>с учетом их возрастных, индивидуальных психологических и физиологических </a:t>
            </a:r>
            <a:r>
              <a:rPr lang="ru-RU" dirty="0" smtClean="0"/>
              <a:t>особенностей. А также воспитание в детях уважения к людям разных профессий, формирование положительного отношения к труду.</a:t>
            </a:r>
          </a:p>
          <a:p>
            <a:pPr algn="just"/>
            <a:r>
              <a:rPr lang="ru-RU" dirty="0" smtClean="0"/>
              <a:t>Проект </a:t>
            </a:r>
            <a:r>
              <a:rPr lang="ru-RU" dirty="0" smtClean="0"/>
              <a:t>нацелен на формирование представлений детей о профессии </a:t>
            </a:r>
            <a:r>
              <a:rPr lang="ru-RU" dirty="0" smtClean="0"/>
              <a:t>повара. </a:t>
            </a:r>
            <a:r>
              <a:rPr lang="ru-RU" dirty="0"/>
              <a:t>Дети ежедневно </a:t>
            </a:r>
            <a:r>
              <a:rPr lang="ru-RU" dirty="0" smtClean="0"/>
              <a:t>видят, </a:t>
            </a:r>
            <a:r>
              <a:rPr lang="ru-RU" dirty="0"/>
              <a:t>как мама или бабушка </a:t>
            </a:r>
            <a:r>
              <a:rPr lang="ru-RU" dirty="0" smtClean="0"/>
              <a:t>готовят </a:t>
            </a:r>
            <a:r>
              <a:rPr lang="ru-RU" dirty="0"/>
              <a:t>дома пищу, какую еду готовит повар в детском саду, как накрывает на стол помощник воспитателя. </a:t>
            </a:r>
            <a:r>
              <a:rPr lang="ru-RU" dirty="0" smtClean="0"/>
              <a:t>Поэтому такое направление трудовой деятельности, на мой взгляд, является наиболее понятным для малышей 3-4 лет. </a:t>
            </a:r>
            <a:r>
              <a:rPr lang="ru-RU" dirty="0" smtClean="0"/>
              <a:t>В рамках содержания данного проекта появляется возможность и самим </a:t>
            </a:r>
            <a:r>
              <a:rPr lang="ru-RU" dirty="0"/>
              <a:t>детям почувствовать себя настоящими </a:t>
            </a:r>
            <a:r>
              <a:rPr lang="ru-RU" dirty="0" smtClean="0"/>
              <a:t>поварятами, попробовав </a:t>
            </a:r>
            <a:r>
              <a:rPr lang="ru-RU" dirty="0" smtClean="0"/>
              <a:t>на практике </a:t>
            </a:r>
            <a:r>
              <a:rPr lang="ru-RU" dirty="0" smtClean="0"/>
              <a:t>(совместно с мамой </a:t>
            </a:r>
            <a:r>
              <a:rPr lang="ru-RU" smtClean="0"/>
              <a:t>или бабушкой) приготовление несложного блюда.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71062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47434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3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71600" y="302359"/>
            <a:ext cx="7632848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Цель: </a:t>
            </a:r>
          </a:p>
          <a:p>
            <a:pPr algn="just"/>
            <a:r>
              <a:rPr lang="ru-RU" sz="1400" dirty="0" smtClean="0"/>
              <a:t>Создание условий для развития каждого ребенка, его позитивной социализации, инициативы и творческих способностей на основе сотрудничества со взрослыми (родителями и педагогами) и сверстниками в соответствующих возрасту видах деятельности в рамках содержания проекта.</a:t>
            </a:r>
            <a:endParaRPr lang="ru-RU" sz="1400" dirty="0"/>
          </a:p>
          <a:p>
            <a:endParaRPr lang="ru-RU" sz="1400" b="1" dirty="0" smtClean="0">
              <a:solidFill>
                <a:srgbClr val="002060"/>
              </a:solidFill>
            </a:endParaRPr>
          </a:p>
          <a:p>
            <a:r>
              <a:rPr lang="ru-RU" sz="1400" b="1" dirty="0" smtClean="0">
                <a:solidFill>
                  <a:srgbClr val="002060"/>
                </a:solidFill>
              </a:rPr>
              <a:t>Задачи:</a:t>
            </a:r>
          </a:p>
          <a:p>
            <a:pPr marL="342900" indent="-342900">
              <a:buAutoNum type="arabicPeriod"/>
            </a:pPr>
            <a:r>
              <a:rPr lang="ru-RU" sz="1400" dirty="0" smtClean="0"/>
              <a:t>социально-коммуникативное развитие: обеспечение эмоционального благополучия детей; формирование </a:t>
            </a:r>
            <a:r>
              <a:rPr lang="ru-RU" sz="1400" dirty="0"/>
              <a:t>уважительного отношения и чувства принадлежности к своей </a:t>
            </a:r>
            <a:r>
              <a:rPr lang="ru-RU" sz="1400" dirty="0" smtClean="0"/>
              <a:t>семье; формирование позитивных установок к труду; поддержка инициативы и самостоятельности детей в специфических для них видах деятельности.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/>
              <a:t>Познавательное развитие: </a:t>
            </a:r>
            <a:r>
              <a:rPr lang="ru-RU" sz="1400" dirty="0"/>
              <a:t>развитие </a:t>
            </a:r>
            <a:r>
              <a:rPr lang="ru-RU" sz="1400" dirty="0" smtClean="0"/>
              <a:t>любознательности </a:t>
            </a:r>
            <a:r>
              <a:rPr lang="ru-RU" sz="1400" dirty="0"/>
              <a:t>и познавательной </a:t>
            </a:r>
            <a:r>
              <a:rPr lang="ru-RU" sz="1400" dirty="0" smtClean="0"/>
              <a:t>мотивации у детей; </a:t>
            </a:r>
            <a:r>
              <a:rPr lang="ru-RU" sz="1400" dirty="0"/>
              <a:t>формирование познавательных </a:t>
            </a:r>
            <a:r>
              <a:rPr lang="ru-RU" sz="1400" dirty="0" smtClean="0"/>
              <a:t>действий; </a:t>
            </a:r>
            <a:r>
              <a:rPr lang="ru-RU" sz="1400" dirty="0"/>
              <a:t>развитие воображения и творческой активности; формирование первичных представлений о </a:t>
            </a:r>
            <a:r>
              <a:rPr lang="ru-RU" sz="1400" dirty="0" smtClean="0"/>
              <a:t>труде, о профессии повар, о предметах-помощниках, о продуктах.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/>
              <a:t>Речевое развитие: обогащение </a:t>
            </a:r>
            <a:r>
              <a:rPr lang="ru-RU" sz="1400" dirty="0"/>
              <a:t>активного </a:t>
            </a:r>
            <a:r>
              <a:rPr lang="ru-RU" sz="1400" dirty="0" smtClean="0"/>
              <a:t>словаря детей; </a:t>
            </a:r>
            <a:r>
              <a:rPr lang="ru-RU" sz="1400" dirty="0"/>
              <a:t>развитие </a:t>
            </a:r>
            <a:r>
              <a:rPr lang="ru-RU" sz="1400" dirty="0" smtClean="0"/>
              <a:t>диалогической речи; знакомство </a:t>
            </a:r>
            <a:r>
              <a:rPr lang="ru-RU" sz="1400" dirty="0"/>
              <a:t>с </a:t>
            </a:r>
            <a:r>
              <a:rPr lang="ru-RU" sz="1400" dirty="0" smtClean="0"/>
              <a:t>детской </a:t>
            </a:r>
            <a:r>
              <a:rPr lang="ru-RU" sz="1400" dirty="0"/>
              <a:t>литературой, понимание на слух текстов различных жанров детской </a:t>
            </a:r>
            <a:r>
              <a:rPr lang="ru-RU" sz="1400" dirty="0" smtClean="0"/>
              <a:t>литературы.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/>
              <a:t>Художественно-эстетическое развитие: реализация художественной </a:t>
            </a:r>
            <a:r>
              <a:rPr lang="ru-RU" sz="1400" dirty="0"/>
              <a:t>творческой деятельности </a:t>
            </a:r>
            <a:r>
              <a:rPr lang="ru-RU" sz="1400" dirty="0" smtClean="0"/>
              <a:t>детей; развитие способностей и творческого потенциала каждого ребенка.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/>
              <a:t>Физическое развитие:  </a:t>
            </a:r>
            <a:r>
              <a:rPr lang="ru-RU" sz="1400" dirty="0"/>
              <a:t> </a:t>
            </a:r>
            <a:r>
              <a:rPr lang="ru-RU" sz="1400" dirty="0" smtClean="0"/>
              <a:t>развитие крупной </a:t>
            </a:r>
            <a:r>
              <a:rPr lang="ru-RU" sz="1400" dirty="0"/>
              <a:t>и мелкой моторики обеих </a:t>
            </a:r>
            <a:r>
              <a:rPr lang="ru-RU" sz="1400" dirty="0" smtClean="0"/>
              <a:t>рук;  </a:t>
            </a:r>
            <a:r>
              <a:rPr lang="ru-RU" sz="1400" dirty="0"/>
              <a:t>овладение </a:t>
            </a:r>
            <a:r>
              <a:rPr lang="ru-RU" sz="1400" dirty="0" smtClean="0"/>
              <a:t>элементарными </a:t>
            </a:r>
            <a:r>
              <a:rPr lang="ru-RU" sz="1400" dirty="0"/>
              <a:t>нормами и </a:t>
            </a:r>
            <a:r>
              <a:rPr lang="ru-RU" sz="1400" dirty="0" smtClean="0"/>
              <a:t>правилами здорового образа жизни в питании.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/>
              <a:t>Создание условий для участия родителей в образовательной деятельности в рамках проекта;</a:t>
            </a:r>
            <a:r>
              <a:rPr lang="ru-RU" sz="1400" dirty="0">
                <a:cs typeface="Times New Roman" pitchFamily="18" charset="0"/>
              </a:rPr>
              <a:t> </a:t>
            </a:r>
            <a:r>
              <a:rPr lang="ru-RU" sz="1400" dirty="0" smtClean="0">
                <a:cs typeface="Times New Roman" pitchFamily="18" charset="0"/>
              </a:rPr>
              <a:t>повышение компетентности </a:t>
            </a:r>
            <a:r>
              <a:rPr lang="ru-RU" sz="1400" dirty="0">
                <a:cs typeface="Times New Roman" pitchFamily="18" charset="0"/>
              </a:rPr>
              <a:t>родителей в воспитании их </a:t>
            </a:r>
            <a:r>
              <a:rPr lang="ru-RU" sz="1400" dirty="0" smtClean="0">
                <a:cs typeface="Times New Roman" pitchFamily="18" charset="0"/>
              </a:rPr>
              <a:t>детей,</a:t>
            </a:r>
            <a:r>
              <a:rPr lang="ru-RU" sz="1400" dirty="0" smtClean="0"/>
              <a:t> расширение пространства </a:t>
            </a:r>
            <a:r>
              <a:rPr lang="ru-RU" sz="1400" dirty="0"/>
              <a:t>и </a:t>
            </a:r>
            <a:r>
              <a:rPr lang="ru-RU" sz="1400" dirty="0" smtClean="0"/>
              <a:t>времени  </a:t>
            </a:r>
            <a:r>
              <a:rPr lang="ru-RU" sz="1400" dirty="0"/>
              <a:t>взаимодействия детей с близкими взрослыми.  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>
                <a:cs typeface="Times New Roman" pitchFamily="18" charset="0"/>
              </a:rPr>
              <a:t>Привлечение </a:t>
            </a:r>
            <a:r>
              <a:rPr lang="ru-RU" sz="1400" dirty="0">
                <a:cs typeface="Times New Roman" pitchFamily="18" charset="0"/>
              </a:rPr>
              <a:t>родителей к совершенствованию развивающей предметно-пространственной среды ДОУ и семьи в рамках содержания проекта</a:t>
            </a:r>
            <a:r>
              <a:rPr lang="ru-RU" sz="1400" dirty="0" smtClean="0">
                <a:cs typeface="Times New Roman" pitchFamily="18" charset="0"/>
              </a:rPr>
              <a:t>.</a:t>
            </a:r>
          </a:p>
          <a:p>
            <a:pPr marL="342900" indent="-342900">
              <a:buFontTx/>
              <a:buAutoNum type="arabicPeriod"/>
            </a:pPr>
            <a:r>
              <a:rPr lang="ru-RU" sz="1400" dirty="0" smtClean="0">
                <a:cs typeface="Times New Roman" pitchFamily="18" charset="0"/>
              </a:rPr>
              <a:t>Повышение самообразования педагогов</a:t>
            </a:r>
            <a:r>
              <a:rPr lang="ru-RU" sz="1400" dirty="0" smtClean="0"/>
              <a:t> </a:t>
            </a:r>
            <a:r>
              <a:rPr lang="ru-RU" sz="1400" dirty="0"/>
              <a:t>в работе с семьей в соответствии с требованиями Федерального государственного образовательного стандарта дошкольного </a:t>
            </a:r>
            <a:r>
              <a:rPr lang="ru-RU" sz="1400" dirty="0" smtClean="0"/>
              <a:t>образования, развитие собственной профессиональной компетенции. </a:t>
            </a:r>
            <a:endParaRPr lang="ru-RU" sz="1400" dirty="0"/>
          </a:p>
          <a:p>
            <a:endParaRPr lang="ru-RU" sz="1400" dirty="0" smtClean="0"/>
          </a:p>
          <a:p>
            <a:r>
              <a:rPr lang="ru-RU" sz="1400" dirty="0" smtClean="0"/>
              <a:t>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31912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980728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Участники проекта:</a:t>
            </a:r>
          </a:p>
          <a:p>
            <a:pPr marL="342900" indent="-342900">
              <a:buAutoNum type="arabicPeriod"/>
            </a:pPr>
            <a:r>
              <a:rPr lang="ru-RU" dirty="0" smtClean="0"/>
              <a:t>Воспитатели второй младшей группы</a:t>
            </a:r>
          </a:p>
          <a:p>
            <a:pPr marL="342900" indent="-342900">
              <a:buAutoNum type="arabicPeriod"/>
            </a:pPr>
            <a:r>
              <a:rPr lang="ru-RU" dirty="0" smtClean="0"/>
              <a:t>Музыкальный руководитель ДОУ</a:t>
            </a:r>
          </a:p>
          <a:p>
            <a:pPr marL="342900" indent="-342900">
              <a:buAutoNum type="arabicPeriod"/>
            </a:pPr>
            <a:r>
              <a:rPr lang="ru-RU" dirty="0" smtClean="0"/>
              <a:t>Воспитанники второй младшей группы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Семьи воспитанников второй младшей группы</a:t>
            </a:r>
          </a:p>
          <a:p>
            <a:pPr marL="342900" indent="-342900">
              <a:buFontTx/>
              <a:buAutoNum type="arabicPeriod"/>
            </a:pPr>
            <a:r>
              <a:rPr lang="ru-RU" dirty="0" smtClean="0"/>
              <a:t>Социальное </a:t>
            </a:r>
            <a:r>
              <a:rPr lang="ru-RU" dirty="0"/>
              <a:t>окружение (Повар ДОУ, работники </a:t>
            </a:r>
            <a:r>
              <a:rPr lang="ru-RU" dirty="0" smtClean="0"/>
              <a:t>кухни </a:t>
            </a:r>
            <a:r>
              <a:rPr lang="ru-RU" dirty="0"/>
              <a:t>и учреждений общественного питания города)</a:t>
            </a:r>
          </a:p>
          <a:p>
            <a:pPr marL="342900" indent="-342900">
              <a:buAutoNum type="arabicPeriod"/>
            </a:pPr>
            <a:endParaRPr lang="ru-R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779912" y="4365104"/>
            <a:ext cx="51125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Сроки реализации проекта: </a:t>
            </a:r>
          </a:p>
          <a:p>
            <a:r>
              <a:rPr lang="ru-RU" dirty="0" smtClean="0"/>
              <a:t>3 недели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442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35736" y="332656"/>
            <a:ext cx="864096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 проекта:</a:t>
            </a:r>
          </a:p>
          <a:p>
            <a:pPr algn="just">
              <a:buFontTx/>
              <a:buChar char="•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родители  вовлечены  в образовательную деятельность группы и имеют потребность развивать ребенка в повседневной жизни;  </a:t>
            </a:r>
          </a:p>
          <a:p>
            <a:pPr algn="just">
              <a:buFontTx/>
              <a:buChar char="•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повысилась педагогическая   компетентность родителей за счет актуализации и развития их образовательных потребностей и  стимулирования образовательных инициатив;</a:t>
            </a:r>
          </a:p>
          <a:p>
            <a:pPr algn="just">
              <a:buFontTx/>
              <a:buChar char="•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создан благоприятный  эмоциональный фон сотрудничества детей с близкими взрослыми;  </a:t>
            </a:r>
          </a:p>
          <a:p>
            <a:pPr algn="just">
              <a:buFontTx/>
              <a:buChar char="•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насыщена развивающая предметно-пространственная  среда группы по теме проекта.</a:t>
            </a:r>
          </a:p>
          <a:p>
            <a:pPr algn="just">
              <a:buFontTx/>
              <a:buChar char="•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Созданы условия для развития сюжетно-ролевой игры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детей;</a:t>
            </a:r>
          </a:p>
          <a:p>
            <a:pPr algn="just">
              <a:buFontTx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Повысилась профессиональная компетентность педагогов;</a:t>
            </a:r>
          </a:p>
          <a:p>
            <a:pPr algn="just">
              <a:buFontTx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Сформировано первичное представление о труде взрослых и профессии повар у воспитанников группы, а также уважительное отношение воспитанников к труду взрослых;</a:t>
            </a:r>
          </a:p>
          <a:p>
            <a:pPr algn="just">
              <a:buFontTx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Обогащен активный словарь воспитанников;</a:t>
            </a:r>
          </a:p>
          <a:p>
            <a:pPr algn="just">
              <a:buFontTx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Развиты познавательная мотивация, любознательность, воображение воспитанников;</a:t>
            </a:r>
          </a:p>
          <a:p>
            <a:pPr algn="just">
              <a:buFontTx/>
              <a:buChar char="•"/>
            </a:pP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Расширен творческий потенциал дошкольников</a:t>
            </a:r>
          </a:p>
          <a:p>
            <a:pPr algn="just">
              <a:buFontTx/>
              <a:buChar char="•"/>
            </a:pP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•"/>
            </a:pP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96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8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059832" y="145177"/>
            <a:ext cx="314125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ea typeface="Times New Roman" pitchFamily="18" charset="0"/>
                <a:cs typeface="Times New Roman" pitchFamily="18" charset="0"/>
              </a:rPr>
              <a:t>План мероприятий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784157"/>
              </p:ext>
            </p:extLst>
          </p:nvPr>
        </p:nvGraphicFramePr>
        <p:xfrm>
          <a:off x="251520" y="692697"/>
          <a:ext cx="8496943" cy="6006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196"/>
                <a:gridCol w="2763580"/>
                <a:gridCol w="1699389"/>
                <a:gridCol w="1166531"/>
                <a:gridCol w="2232247"/>
              </a:tblGrid>
              <a:tr h="548302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Мероприятие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Участники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Сроки проведения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Предполагаемый результат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1.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Подготовительный этап:</a:t>
                      </a:r>
                    </a:p>
                    <a:p>
                      <a:r>
                        <a:rPr lang="ru-RU" sz="1000" dirty="0" smtClean="0"/>
                        <a:t>Проведение родительского собрания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Педагоги группы; представители</a:t>
                      </a:r>
                      <a:r>
                        <a:rPr lang="ru-RU" sz="1000" baseline="0" dirty="0" smtClean="0"/>
                        <a:t> семей воспитанников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19</a:t>
                      </a:r>
                      <a:r>
                        <a:rPr lang="ru-RU" sz="1000" baseline="0" dirty="0" smtClean="0"/>
                        <a:t> февраля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/>
                        <a:t>Планирование и содержание мероприятий</a:t>
                      </a:r>
                      <a:r>
                        <a:rPr lang="ru-RU" sz="1000" baseline="0" dirty="0" smtClean="0"/>
                        <a:t> проекта</a:t>
                      </a:r>
                      <a:endParaRPr lang="ru-RU" sz="1000" dirty="0" smtClean="0"/>
                    </a:p>
                    <a:p>
                      <a:endParaRPr lang="ru-RU" sz="1000" dirty="0"/>
                    </a:p>
                  </a:txBody>
                  <a:tcPr/>
                </a:tc>
              </a:tr>
              <a:tr h="23774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2.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Организационный этап: </a:t>
                      </a:r>
                    </a:p>
                    <a:p>
                      <a:r>
                        <a:rPr lang="ru-RU" sz="1000" dirty="0" smtClean="0"/>
                        <a:t>Расширение Предметно-пространственной развивающей среды группы; подготовка необходимых для реализации</a:t>
                      </a:r>
                      <a:r>
                        <a:rPr lang="ru-RU" sz="1000" baseline="0" dirty="0" smtClean="0"/>
                        <a:t> проекта атрибутов</a:t>
                      </a:r>
                      <a:endParaRPr lang="ru-RU" sz="1000" dirty="0" smtClean="0"/>
                    </a:p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Педагоги; представители семей воспитанников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февраль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</a:pPr>
                      <a:r>
                        <a:rPr lang="ru-RU" alt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расширение развивающей предметно-пространственной среды в группе (приобретение кукольной посуды, муляжей овощей и фруктов, муляжей выпечки, дидактических игр).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alt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Изготовление родителями поварских колпаков и фартуков для детей.</a:t>
                      </a:r>
                    </a:p>
                    <a:p>
                      <a:pPr marL="0" indent="0" algn="just">
                        <a:buFontTx/>
                        <a:buNone/>
                      </a:pPr>
                      <a:r>
                        <a:rPr lang="ru-RU" alt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Подготовка родителями необходимых для реализации проекта атрибутов (покупка продуктов питания (сыр, хлеб, зелень), одноразовых перчаток, салфеток). </a:t>
                      </a:r>
                    </a:p>
                    <a:p>
                      <a:endParaRPr lang="ru-RU" sz="1000" dirty="0"/>
                    </a:p>
                  </a:txBody>
                  <a:tcPr/>
                </a:tc>
              </a:tr>
              <a:tr h="217932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3.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Практический этап:</a:t>
                      </a:r>
                    </a:p>
                    <a:p>
                      <a:r>
                        <a:rPr lang="ru-RU" sz="1000" dirty="0" smtClean="0"/>
                        <a:t>Чтение художественной литературы; представление профессии повар и предметах-помощниках детям через беседы,</a:t>
                      </a:r>
                      <a:r>
                        <a:rPr lang="ru-RU" sz="1000" baseline="0" dirty="0" smtClean="0"/>
                        <a:t> дидактические и подвижные игры; Коллективные творческие работы «Торт для папы» и «Третий лишний»; совместное мероприятие воспитанников, педагогов и семей воспитанников «Мы готовим бутерброд».</a:t>
                      </a:r>
                      <a:endParaRPr lang="ru-RU" sz="1000" dirty="0" smtClean="0"/>
                    </a:p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Педагоги;</a:t>
                      </a:r>
                      <a:r>
                        <a:rPr lang="ru-RU" sz="1000" baseline="0" dirty="0" smtClean="0"/>
                        <a:t> воспитанники; семьи воспитанников; музыкальный работник;  повар кухни ДОУ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Февраль-март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Обогащение развивающей предметно-пространственной среды </a:t>
                      </a:r>
                      <a:r>
                        <a:rPr lang="ru-RU" sz="11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в группе по теме </a:t>
                      </a: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проекта для организации непрерывной образовательной и </a:t>
                      </a:r>
                      <a:r>
                        <a:rPr lang="ru-RU" sz="1100" dirty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самостоятельной деятельности детей</a:t>
                      </a: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algn="just"/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Прослушивание сказок рассматривание иллюстраций к сказкам.</a:t>
                      </a:r>
                    </a:p>
                    <a:p>
                      <a:pPr algn="just"/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Беседы о профессии повар и предметах-помощниках, о продуктах питания.</a:t>
                      </a:r>
                      <a:r>
                        <a:rPr lang="ru-RU" sz="1100" baseline="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2969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6389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870242"/>
              </p:ext>
            </p:extLst>
          </p:nvPr>
        </p:nvGraphicFramePr>
        <p:xfrm>
          <a:off x="457200" y="692696"/>
          <a:ext cx="8496943" cy="3166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5196"/>
                <a:gridCol w="2763580"/>
                <a:gridCol w="1699389"/>
                <a:gridCol w="1166531"/>
                <a:gridCol w="2232247"/>
              </a:tblGrid>
              <a:tr h="576064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Мероприятие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Участники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Сроки проведения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Предполагаемый результат</a:t>
                      </a:r>
                      <a:endParaRPr lang="ru-RU" sz="1400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0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Дидактические и подвижные игры по теме проекта.</a:t>
                      </a:r>
                    </a:p>
                    <a:p>
                      <a:pPr algn="just"/>
                      <a:r>
                        <a:rPr lang="ru-RU" sz="10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Выполнение коллективных творческих работ с использованием техники </a:t>
                      </a:r>
                      <a:r>
                        <a:rPr lang="ru-RU" sz="1000" baseline="0" dirty="0" err="1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пластилинографии</a:t>
                      </a:r>
                      <a:r>
                        <a:rPr lang="ru-RU" sz="10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и рисования.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algn="just"/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Опыт участия родителей в качестве субъекта образования  непосредственно в образовательной деятельности. Изготовление вместе с детьми</a:t>
                      </a:r>
                      <a:r>
                        <a:rPr lang="ru-RU" sz="10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фигурных бутербродов.</a:t>
                      </a:r>
                      <a:endParaRPr lang="ru-RU" sz="1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4.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Итоговый этап: обобщение; трансляция опыта работникам ДОУ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Старший</a:t>
                      </a:r>
                      <a:r>
                        <a:rPr lang="ru-RU" sz="1000" baseline="0" dirty="0" smtClean="0"/>
                        <a:t> воспитатель; п</a:t>
                      </a:r>
                      <a:r>
                        <a:rPr lang="ru-RU" sz="1000" dirty="0" smtClean="0"/>
                        <a:t>едагоги ДОУ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/>
                        <a:t>март</a:t>
                      </a:r>
                      <a:endParaRPr lang="ru-RU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Самооценка, рефлексия, создание банка данных по работе с родителями в пяти образовательных областях по теме проекта.</a:t>
                      </a:r>
                      <a:endParaRPr lang="ru-RU" sz="1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574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620688"/>
            <a:ext cx="7776864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Подготовительный этап:</a:t>
            </a:r>
          </a:p>
          <a:p>
            <a:r>
              <a:rPr lang="ru-RU" dirty="0" smtClean="0"/>
              <a:t>Проведение родительского собрания с целью выявления заинтересованности и образовательных потребностей родителей в образовательной деятельности детей ( с помощью анкетирования, общения, диспутов); планирование содержания и форм работы.</a:t>
            </a:r>
          </a:p>
          <a:p>
            <a:endParaRPr lang="ru-RU" dirty="0" smtClean="0"/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>
              <a:solidFill>
                <a:srgbClr val="0070C0"/>
              </a:solidFill>
            </a:endParaRP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>
              <a:solidFill>
                <a:srgbClr val="0070C0"/>
              </a:solidFill>
            </a:endParaRPr>
          </a:p>
          <a:p>
            <a:pPr algn="just"/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pPr marL="342900" indent="-342900">
              <a:buAutoNum type="arabicPeriod"/>
            </a:pPr>
            <a:endParaRPr lang="ru-RU" sz="2400" dirty="0"/>
          </a:p>
        </p:txBody>
      </p:sp>
      <p:pic>
        <p:nvPicPr>
          <p:cNvPr id="1026" name="Picture 2" descr="C:\Users\joker\Pictures\img0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41099">
            <a:off x="1671754" y="2518943"/>
            <a:ext cx="2652993" cy="349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oker\Pictures\img0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5063">
            <a:off x="4441112" y="2573088"/>
            <a:ext cx="2437647" cy="346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94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260648"/>
            <a:ext cx="734481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70C0"/>
                </a:solidFill>
              </a:rPr>
              <a:t>Организационный этап:</a:t>
            </a:r>
          </a:p>
          <a:p>
            <a:pPr marL="285750" indent="-285750" algn="just">
              <a:buFontTx/>
              <a:buChar char="-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расширение развивающей предметно-пространственной среды в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группе (приобретение кукольной посуды, муляжей овощей и фруктов, дидактических игр).</a:t>
            </a:r>
            <a:endParaRPr lang="ru-RU" altLang="ru-RU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 algn="just">
              <a:buFontTx/>
              <a:buChar char="-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Изготовление родителями поварских колпаков и фартуков для детей</a:t>
            </a:r>
          </a:p>
          <a:p>
            <a:pPr marL="285750" indent="-285750" algn="just">
              <a:buFontTx/>
              <a:buChar char="-"/>
            </a:pPr>
            <a:r>
              <a:rPr lang="ru-RU" altLang="ru-RU" dirty="0">
                <a:latin typeface="Times New Roman" pitchFamily="18" charset="0"/>
                <a:cs typeface="Times New Roman" pitchFamily="18" charset="0"/>
              </a:rPr>
              <a:t>Подготовка родителями необходимых для реализации проекта атрибутов ( покупка продуктов питания (сыр, хлеб, зелень), одноразовых перчаток, салфеток). </a:t>
            </a:r>
          </a:p>
        </p:txBody>
      </p:sp>
      <p:pic>
        <p:nvPicPr>
          <p:cNvPr id="4" name="Picture 20" descr="L:\фото для слайдов мы готовим бутерброд\Share2016-02-09-c64d4c39927b6f4f3d6b90f6ac268bebdd73e6f321b861d3be34c37341d1b5aa-Pictur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0" r="19372"/>
          <a:stretch/>
        </p:blipFill>
        <p:spPr bwMode="auto">
          <a:xfrm rot="224084">
            <a:off x="6117069" y="2937938"/>
            <a:ext cx="1524805" cy="327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6" descr="L:\фото для слайдов мы готовим бутерброд\WP_20160302_01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7" t="17147"/>
          <a:stretch/>
        </p:blipFill>
        <p:spPr bwMode="auto">
          <a:xfrm rot="21271306">
            <a:off x="1226252" y="2966598"/>
            <a:ext cx="1975195" cy="310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s019.radikal.ru/i600/1204/29/9e854cd41ff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87565">
            <a:off x="3807701" y="4797152"/>
            <a:ext cx="1528597" cy="130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s019.radikal.ru/i615/1205/9d/36f544d68e3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069615">
            <a:off x="5006783" y="3838380"/>
            <a:ext cx="797614" cy="629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://dgdesign.ru/uploads/posts/2015-03/thumbs/1426165290_kusok-dyrchatogo-syra-na-prozrachnom-fone-4532522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631" y="3723437"/>
            <a:ext cx="1033202" cy="85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://clipartmania.ru/uploads/gallery/comthumb/433/bread-1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516" y="2659442"/>
            <a:ext cx="1303400" cy="86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http://img-fotki.yandex.ru/get/5637/66124276.13a/0_900a3_f1ec07f3_S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36623"/>
            <a:ext cx="842915" cy="775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94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15616" y="620688"/>
            <a:ext cx="7632848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Практический </a:t>
            </a:r>
            <a:r>
              <a:rPr lang="ru-RU" sz="2400" b="1" dirty="0">
                <a:solidFill>
                  <a:srgbClr val="0070C0"/>
                </a:solidFill>
              </a:rPr>
              <a:t>этап</a:t>
            </a:r>
            <a:r>
              <a:rPr lang="ru-RU" sz="2400" b="1" dirty="0" smtClean="0">
                <a:solidFill>
                  <a:srgbClr val="0070C0"/>
                </a:solidFill>
              </a:rPr>
              <a:t>:</a:t>
            </a:r>
          </a:p>
          <a:p>
            <a:r>
              <a:rPr lang="ru-RU" sz="2000" dirty="0" smtClean="0"/>
              <a:t>1</a:t>
            </a:r>
            <a:r>
              <a:rPr lang="ru-RU" sz="2000" dirty="0"/>
              <a:t>. Чтение художественной литературы</a:t>
            </a:r>
          </a:p>
          <a:p>
            <a:pPr lvl="0"/>
            <a:endParaRPr lang="ru-RU" sz="2000" dirty="0"/>
          </a:p>
          <a:p>
            <a:pPr lvl="0"/>
            <a:r>
              <a:rPr lang="ru-RU" dirty="0"/>
              <a:t>1.1. Чтение и обсуждение с детьми  украинской народной сказки «Колосок»</a:t>
            </a:r>
          </a:p>
          <a:p>
            <a:pPr lvl="0"/>
            <a:r>
              <a:rPr lang="ru-RU" dirty="0"/>
              <a:t>1.2. Чтение и обсуждение с детьми сказки К. Чуковского «</a:t>
            </a:r>
            <a:r>
              <a:rPr lang="ru-RU" dirty="0" err="1"/>
              <a:t>Федорино</a:t>
            </a:r>
            <a:r>
              <a:rPr lang="ru-RU" dirty="0"/>
              <a:t> горе»</a:t>
            </a:r>
          </a:p>
          <a:p>
            <a:endParaRPr lang="ru-RU" sz="2400" b="1" dirty="0" smtClean="0">
              <a:solidFill>
                <a:srgbClr val="0070C0"/>
              </a:solidFill>
            </a:endParaRPr>
          </a:p>
          <a:p>
            <a:endParaRPr lang="ru-RU" sz="2400" b="1" dirty="0">
              <a:solidFill>
                <a:srgbClr val="0070C0"/>
              </a:solidFill>
            </a:endParaRPr>
          </a:p>
        </p:txBody>
      </p:sp>
      <p:pic>
        <p:nvPicPr>
          <p:cNvPr id="4" name="Picture 6" descr="http://edusar.soiro.ru/file.php/486/dot31/Kolosok/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4175">
            <a:off x="637333" y="2984798"/>
            <a:ext cx="3572618" cy="187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mp3-oblako.ru/img.php?aHR0cHM6Ly9pLnl0aW1nLmNvbS92aS9GOGR1SDI1ZXZnYy9tYXhyZXNkZWZhdWx0LmpwZw==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6808">
            <a:off x="4981367" y="3035172"/>
            <a:ext cx="3304028" cy="1858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81134" y="5877272"/>
            <a:ext cx="86113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Ресурсы:  К. Чуковский «</a:t>
            </a:r>
            <a:r>
              <a:rPr lang="ru-RU" sz="1200" dirty="0" err="1"/>
              <a:t>Федорино</a:t>
            </a:r>
            <a:r>
              <a:rPr lang="ru-RU" sz="1200" dirty="0"/>
              <a:t> горе</a:t>
            </a:r>
            <a:r>
              <a:rPr lang="ru-RU" sz="1200" dirty="0" smtClean="0"/>
              <a:t>», </a:t>
            </a:r>
            <a:r>
              <a:rPr lang="ru-RU" sz="1200" dirty="0"/>
              <a:t>Издательство: </a:t>
            </a:r>
            <a:r>
              <a:rPr lang="ru-RU" sz="1200" dirty="0" err="1" smtClean="0"/>
              <a:t>Проф</a:t>
            </a:r>
            <a:r>
              <a:rPr lang="ru-RU" sz="1200" dirty="0" smtClean="0"/>
              <a:t>-пресс, </a:t>
            </a:r>
            <a:r>
              <a:rPr lang="ru-RU" sz="1200" dirty="0"/>
              <a:t>2014 </a:t>
            </a:r>
            <a:r>
              <a:rPr lang="ru-RU" sz="1200" dirty="0" err="1" smtClean="0"/>
              <a:t>г.,Серия</a:t>
            </a:r>
            <a:r>
              <a:rPr lang="ru-RU" sz="1200" dirty="0" smtClean="0"/>
              <a:t>: Стихи для малышей;</a:t>
            </a:r>
            <a:r>
              <a:rPr lang="ru-RU" sz="1200" dirty="0" smtClean="0">
                <a:hlinkClick r:id="rId5"/>
              </a:rPr>
              <a:t> </a:t>
            </a:r>
            <a:endParaRPr lang="ru-RU" sz="1200" dirty="0" smtClean="0"/>
          </a:p>
          <a:p>
            <a:r>
              <a:rPr lang="ru-RU" sz="1200" dirty="0" smtClean="0"/>
              <a:t>                   украинская нар. Сказка «Колосок», </a:t>
            </a:r>
            <a:r>
              <a:rPr lang="ru-RU" sz="1200" dirty="0"/>
              <a:t>Издательство</a:t>
            </a:r>
            <a:r>
              <a:rPr lang="ru-RU" sz="1200" dirty="0" smtClean="0"/>
              <a:t>: Алтей, </a:t>
            </a:r>
            <a:r>
              <a:rPr lang="ru-RU" sz="1200" dirty="0"/>
              <a:t>2013 г</a:t>
            </a:r>
            <a:r>
              <a:rPr lang="ru-RU" sz="1200" dirty="0" smtClean="0"/>
              <a:t>., Серия</a:t>
            </a:r>
            <a:r>
              <a:rPr lang="ru-RU" sz="1200" dirty="0"/>
              <a:t>: </a:t>
            </a:r>
            <a:r>
              <a:rPr lang="ru-RU" sz="1200" dirty="0" smtClean="0"/>
              <a:t>Сказки.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826565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47667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dirty="0" smtClean="0"/>
              <a:t>2. Кто такой повар? Представление о профессии.</a:t>
            </a:r>
          </a:p>
          <a:p>
            <a:endParaRPr lang="ru-RU" dirty="0"/>
          </a:p>
          <a:p>
            <a:r>
              <a:rPr lang="ru-RU" dirty="0" smtClean="0"/>
              <a:t>2.1. Беседа о труде взрослых, о профессии повар</a:t>
            </a:r>
          </a:p>
          <a:p>
            <a:r>
              <a:rPr lang="ru-RU" dirty="0" smtClean="0"/>
              <a:t>2.2. Экскурсия на кухню ДОУ</a:t>
            </a:r>
          </a:p>
          <a:p>
            <a:r>
              <a:rPr lang="ru-RU" dirty="0" smtClean="0"/>
              <a:t>2.3. Дидактическая игра «Профессии»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b="1" dirty="0" smtClean="0">
                <a:solidFill>
                  <a:srgbClr val="0070C0"/>
                </a:solidFill>
              </a:rPr>
              <a:t> </a:t>
            </a:r>
            <a:r>
              <a:rPr lang="ru-RU" dirty="0" smtClean="0"/>
              <a:t>3. Представления о предметах-помощниках, о еде</a:t>
            </a:r>
          </a:p>
          <a:p>
            <a:endParaRPr lang="ru-RU" dirty="0"/>
          </a:p>
          <a:p>
            <a:r>
              <a:rPr lang="ru-RU" dirty="0" smtClean="0"/>
              <a:t>3.1. Беседа о посуде, о ее назначении</a:t>
            </a:r>
          </a:p>
          <a:p>
            <a:r>
              <a:rPr lang="ru-RU" dirty="0" smtClean="0"/>
              <a:t>3.2. Беседа о еде, об овощах и фруктах</a:t>
            </a:r>
          </a:p>
          <a:p>
            <a:r>
              <a:rPr lang="ru-RU" dirty="0" smtClean="0"/>
              <a:t>3.3. Игра с мячом «Съедобное – несъедобное»</a:t>
            </a:r>
          </a:p>
          <a:p>
            <a:r>
              <a:rPr lang="ru-RU" dirty="0" smtClean="0"/>
              <a:t>3.4. Дидактические игры «Третий лишний», «У кого что?», «Овощи-фрукты», «Собери картинку»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85674" y="5890506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Ресурсы: </a:t>
            </a:r>
            <a:r>
              <a:rPr lang="ru-RU" sz="1400" dirty="0" err="1" smtClean="0"/>
              <a:t>интернет-ресурс</a:t>
            </a:r>
            <a:r>
              <a:rPr lang="ru-RU" sz="1400" dirty="0" smtClean="0"/>
              <a:t>, наглядное пособие в картинках, дидактические игры.</a:t>
            </a:r>
            <a:endParaRPr lang="ru-RU" sz="1400" dirty="0"/>
          </a:p>
        </p:txBody>
      </p:sp>
      <p:pic>
        <p:nvPicPr>
          <p:cNvPr id="5" name="Picture 28" descr="L:\фото для слайдов мы готовим бутерброд\WP_20160302_0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3" t="4781" r="16796"/>
          <a:stretch/>
        </p:blipFill>
        <p:spPr bwMode="auto">
          <a:xfrm rot="21161042">
            <a:off x="559658" y="5101964"/>
            <a:ext cx="2039084" cy="157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 descr="L:\фото для слайдов мы готовим бутерброд\WP_20160302_0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7670">
            <a:off x="5517580" y="935850"/>
            <a:ext cx="3232029" cy="181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53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637" y="340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332656"/>
            <a:ext cx="82089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/>
              <a:t>Коллективная творческая работа «Торт для папы</a:t>
            </a:r>
            <a:r>
              <a:rPr lang="ru-RU" dirty="0" smtClean="0"/>
              <a:t>»</a:t>
            </a:r>
          </a:p>
          <a:p>
            <a:endParaRPr lang="ru-RU" dirty="0"/>
          </a:p>
          <a:p>
            <a:r>
              <a:rPr lang="ru-RU" dirty="0" smtClean="0"/>
              <a:t>4.1</a:t>
            </a:r>
            <a:r>
              <a:rPr lang="ru-RU" dirty="0"/>
              <a:t>. Закрепление знаний о цвете</a:t>
            </a:r>
          </a:p>
          <a:p>
            <a:r>
              <a:rPr lang="ru-RU" dirty="0" smtClean="0"/>
              <a:t>4.2</a:t>
            </a:r>
            <a:r>
              <a:rPr lang="ru-RU" dirty="0"/>
              <a:t>. Изготовление плаката «Торт для папы» детьми под руководством воспитателя в технике </a:t>
            </a:r>
            <a:r>
              <a:rPr lang="ru-RU" dirty="0" err="1"/>
              <a:t>пластилинография</a:t>
            </a:r>
            <a:r>
              <a:rPr lang="ru-RU" dirty="0"/>
              <a:t>  </a:t>
            </a:r>
          </a:p>
        </p:txBody>
      </p:sp>
      <p:pic>
        <p:nvPicPr>
          <p:cNvPr id="8" name="Picture 21" descr="L:\фото для слайдов мы готовим бутерброд\WP_20160208_0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08789">
            <a:off x="546695" y="2200725"/>
            <a:ext cx="4583357" cy="25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3" descr="L:\фото для слайдов мы готовим бутерброд\WP_20160224_0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98117">
            <a:off x="5493843" y="4186612"/>
            <a:ext cx="3037751" cy="171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фото для слайдов мы готовим бутерброд\WP_20160302_01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051" y="1809985"/>
            <a:ext cx="3039601" cy="1711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75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990020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188640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5</a:t>
            </a:r>
            <a:r>
              <a:rPr lang="ru-RU" dirty="0" smtClean="0"/>
              <a:t>. </a:t>
            </a:r>
            <a:r>
              <a:rPr lang="ru-RU" dirty="0"/>
              <a:t>Коллективная творческая работа «Третий лишний»</a:t>
            </a:r>
          </a:p>
          <a:p>
            <a:endParaRPr lang="ru-RU" dirty="0"/>
          </a:p>
          <a:p>
            <a:r>
              <a:rPr lang="ru-RU" dirty="0" smtClean="0"/>
              <a:t>5.1</a:t>
            </a:r>
            <a:r>
              <a:rPr lang="ru-RU" dirty="0"/>
              <a:t>. Подготовка элементов для создания игры воспитателем из картона</a:t>
            </a:r>
          </a:p>
          <a:p>
            <a:r>
              <a:rPr lang="ru-RU" dirty="0" smtClean="0"/>
              <a:t>5.2</a:t>
            </a:r>
            <a:r>
              <a:rPr lang="ru-RU" dirty="0"/>
              <a:t>. Раскрашивание элементов работы группой детей</a:t>
            </a:r>
          </a:p>
          <a:p>
            <a:r>
              <a:rPr lang="ru-RU" dirty="0" smtClean="0"/>
              <a:t>5.3</a:t>
            </a:r>
            <a:r>
              <a:rPr lang="ru-RU" dirty="0"/>
              <a:t>. Составление и соединение детьми элементов работы между собой</a:t>
            </a:r>
          </a:p>
          <a:p>
            <a:r>
              <a:rPr lang="ru-RU" dirty="0" smtClean="0"/>
              <a:t>5.4</a:t>
            </a:r>
            <a:r>
              <a:rPr lang="ru-RU" dirty="0"/>
              <a:t>. Самостоятельная деятельность </a:t>
            </a:r>
            <a:r>
              <a:rPr lang="ru-RU" dirty="0" smtClean="0"/>
              <a:t>детей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9" name="Picture 25" descr="L:\фото для слайдов мы готовим бутерброд\WP_20160302_00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6" t="14374" b="11518"/>
          <a:stretch/>
        </p:blipFill>
        <p:spPr bwMode="auto">
          <a:xfrm>
            <a:off x="765913" y="2420888"/>
            <a:ext cx="7180126" cy="3166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81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01696" y="404664"/>
            <a:ext cx="813690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7. Итоговое мероприятие «Мы готовим бутерброд»</a:t>
            </a:r>
          </a:p>
          <a:p>
            <a:endParaRPr lang="ru-RU" dirty="0"/>
          </a:p>
          <a:p>
            <a:r>
              <a:rPr lang="ru-RU" dirty="0"/>
              <a:t>7.1. Исполнение детьми песен «Веселые поварята», «Мы варили суп»</a:t>
            </a:r>
          </a:p>
          <a:p>
            <a:r>
              <a:rPr lang="ru-RU" dirty="0"/>
              <a:t>7.2. Беседа о поваре, стихи и загадки о поваре</a:t>
            </a:r>
          </a:p>
          <a:p>
            <a:r>
              <a:rPr lang="ru-RU" dirty="0"/>
              <a:t>7.3. Игра «Четвертый лишний» с использованием ИКТ</a:t>
            </a:r>
          </a:p>
          <a:p>
            <a:r>
              <a:rPr lang="ru-RU" dirty="0"/>
              <a:t>7.4. Рассказ повара ДОУ Галины Ивановны о ее профессии, подвижная игра с Галиной Ивановной «Овощи-фрукты»</a:t>
            </a:r>
          </a:p>
          <a:p>
            <a:r>
              <a:rPr lang="ru-RU" dirty="0"/>
              <a:t>7.5. Игра «В чем это готовят?» с использованием ИКТ (дети определяют в какой посуде готовят то или иное блюдо)</a:t>
            </a:r>
          </a:p>
          <a:p>
            <a:r>
              <a:rPr lang="ru-RU" dirty="0"/>
              <a:t>7.6.  Физкультминутка «Кастрюля»</a:t>
            </a:r>
          </a:p>
          <a:p>
            <a:r>
              <a:rPr lang="ru-RU" dirty="0"/>
              <a:t>7.7. Игра «Кого больше, кого меньше?» с использованием ИКТ (дети определяют кого больше поваров или ребят)</a:t>
            </a:r>
          </a:p>
          <a:p>
            <a:r>
              <a:rPr lang="ru-RU" dirty="0"/>
              <a:t>7.8. Игра с родителями «Угадай на вкус» (дети закрывают глаза, родители выбирают кусочек фрукта – банана, яблока, груши. Дети определяют на вкус что же это за фрукт)</a:t>
            </a:r>
          </a:p>
          <a:p>
            <a:r>
              <a:rPr lang="ru-RU" dirty="0"/>
              <a:t>7.9. Пальчиковая гимнастика «Капуста»</a:t>
            </a:r>
          </a:p>
          <a:p>
            <a:r>
              <a:rPr lang="ru-RU" dirty="0"/>
              <a:t>7.10. Совместное изготовление детьми и родителями фигурных бутербродов с сыром (дети с помощью формочек для печенья вырезают фигуры из сыра, укладывают на хлеб, украшают зеленью петрушки; родители помогают детям)</a:t>
            </a:r>
          </a:p>
          <a:p>
            <a:r>
              <a:rPr lang="ru-RU" dirty="0"/>
              <a:t>7.11. Просмотр слайдов с фотографиями детей второй младшей группы под песню «Варись кашка» слова </a:t>
            </a:r>
            <a:r>
              <a:rPr lang="ru-RU" dirty="0" err="1"/>
              <a:t>Н.Кузьминых</a:t>
            </a:r>
            <a:r>
              <a:rPr lang="ru-RU" dirty="0"/>
              <a:t>, музыка </a:t>
            </a:r>
            <a:r>
              <a:rPr lang="ru-RU" dirty="0" err="1"/>
              <a:t>Е.Шашин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5953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L:\фото для слайдов мы готовим бутерброд\поваренок\WP_20160314_0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0"/>
            <a:ext cx="4067944" cy="2290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L:\фото для слайдов мы готовим бутерброд\поваренок\WP_20160314_08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9" r="20074"/>
          <a:stretch/>
        </p:blipFill>
        <p:spPr bwMode="auto">
          <a:xfrm>
            <a:off x="1" y="4225770"/>
            <a:ext cx="4057094" cy="262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L:\фото для слайдов мы готовим бутерброд\поваренок\WP_20160314_07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92" r="23038"/>
          <a:stretch/>
        </p:blipFill>
        <p:spPr bwMode="auto">
          <a:xfrm>
            <a:off x="0" y="4037"/>
            <a:ext cx="3760471" cy="228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L:\фото для слайдов мы готовим бутерброд\поваренок\WP_20160314_048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88"/>
          <a:stretch/>
        </p:blipFill>
        <p:spPr bwMode="auto">
          <a:xfrm>
            <a:off x="5364089" y="4263845"/>
            <a:ext cx="3779912" cy="258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L:\фото для слайдов мы готовим бутерброд\поваренок\Share2016-03-14-c208bf3e35a40a4d11c947d31fc06e8f409c68ed4feeb9ef15eb2f774d6f0abb-Picture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3" t="28725" b="-1"/>
          <a:stretch/>
        </p:blipFill>
        <p:spPr bwMode="auto">
          <a:xfrm rot="784003">
            <a:off x="6361269" y="2467132"/>
            <a:ext cx="2517709" cy="1725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L:\фото для слайдов мы готовим бутерброд\поваренок\Share2016-03-14-1f63ed9ef086de6d96d8a31a930cf6bba5fa7c74005c017ef3bca95134b0761b-Picture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6" t="11097" r="8820" b="15741"/>
          <a:stretch/>
        </p:blipFill>
        <p:spPr bwMode="auto">
          <a:xfrm rot="21213159">
            <a:off x="162126" y="2385577"/>
            <a:ext cx="2197171" cy="181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L:\фото для слайдов мы готовим бутерброд\поваренок\Share2016-03-14-b61210cfa102b23eb56af93d3c5510352d83c10da3fff8bf15a33955163b22e9-Picture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97" b="5178"/>
          <a:stretch/>
        </p:blipFill>
        <p:spPr bwMode="auto">
          <a:xfrm>
            <a:off x="2608489" y="2296675"/>
            <a:ext cx="3743283" cy="224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 rot="19990634">
            <a:off x="3714325" y="483067"/>
            <a:ext cx="15316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фотоколлаж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328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1" y="2786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F:\фото для слайдов мы готовим бутерброд\WP_20160302_0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4" b="18198"/>
          <a:stretch/>
        </p:blipFill>
        <p:spPr bwMode="auto">
          <a:xfrm rot="21009995">
            <a:off x="571107" y="2851700"/>
            <a:ext cx="1149236" cy="1571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https://static.wixstatic.com/media/fbbf0f_03f05c3a1bc044ddb56362efd228f5ee.jpg/v1/fill/w_1378,h_776,al_c,q_90,usm_0.66_1.00_0.01/fbbf0f_03f05c3a1bc044ddb56362efd228f5e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198" y="4635774"/>
            <a:ext cx="3982093" cy="224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https://static.wixstatic.com/media/fbbf0f_d79d714ec4aa46f89d9cb525ee254c87.jpg/v1/fill/w_1378,h_776,al_c,q_90,usm_0.66_1.00_0.01/fbbf0f_d79d714ec4aa46f89d9cb525ee254c8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083"/>
          <a:stretch/>
        </p:blipFill>
        <p:spPr bwMode="auto">
          <a:xfrm>
            <a:off x="4935" y="4635773"/>
            <a:ext cx="2756020" cy="2219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https://static.wixstatic.com/media/fbbf0f_7a879dbfca054e1fa90ee8af53629d7f.jpg/v1/fill/w_1378,h_776,al_c,q_90,usm_0.66_1.00_0.01/fbbf0f_7a879dbfca054e1fa90ee8af53629d7f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62" r="24418"/>
          <a:stretch/>
        </p:blipFill>
        <p:spPr bwMode="auto">
          <a:xfrm rot="986831">
            <a:off x="7308304" y="2780928"/>
            <a:ext cx="1402852" cy="1712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https://static.wixstatic.com/media/fbbf0f_96d32abcc25649fbb542f1e190895a5f.jpg/v1/fill/w_1378,h_776,al_c,q_90,usm_0.66_1.00_0.01/fbbf0f_96d32abcc25649fbb542f1e190895a5f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59"/>
          <a:stretch/>
        </p:blipFill>
        <p:spPr bwMode="auto">
          <a:xfrm>
            <a:off x="5234337" y="13315"/>
            <a:ext cx="3909664" cy="2532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7" name="Picture 31" descr="https://static.wixstatic.com/media/fbbf0f_893e6322ff964cebb3a012c9f3f50b0f.jpg/v1/fill/w_1035,h_776,al_c,q_90,usm_0.66_1.00_0.01/fbbf0f_893e6322ff964cebb3a012c9f3f50b0f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315"/>
            <a:ext cx="3377576" cy="2532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https://static.wixstatic.com/media/fbbf0f_39314cc671724aba8ad7fa3449b434f7.jpg/v1/fill/w_1378,h_776,al_c,q_90,usm_0.66_1.00_0.01/fbbf0f_39314cc671724aba8ad7fa3449b434f7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305586"/>
            <a:ext cx="4373464" cy="246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60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L:\фото для слайдов мы готовим бутерброд\поваренок\WP_20160314_03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77" r="20956"/>
          <a:stretch/>
        </p:blipFill>
        <p:spPr bwMode="auto">
          <a:xfrm>
            <a:off x="5183586" y="0"/>
            <a:ext cx="3935765" cy="237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https://static.wixstatic.com/media/fbbf0f_799d809dd73948dda40f85a42e66bd44.jpg/v1/fill/w_1378,h_776,al_c,q_90,usm_0.66_1.00_0.01/fbbf0f_799d809dd73948dda40f85a42e66bd4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909"/>
          <a:stretch/>
        </p:blipFill>
        <p:spPr bwMode="auto">
          <a:xfrm>
            <a:off x="0" y="4607749"/>
            <a:ext cx="3240350" cy="2250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3" descr="https://static.wixstatic.com/media/fbbf0f_85fa914b90e5416e8ff0c6dd90df20d9.jpg/v1/fill/w_1378,h_776,al_c,q_90,usm_0.66_1.00_0.01/fbbf0f_85fa914b90e5416e8ff0c6dd90df20d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83968" cy="2412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https://static.wixstatic.com/media/fbbf0f_55f5d044bc6a4384b0a43998247806f4.jpg/v1/fill/w_1378,h_776,al_c,q_90,usm_0.66_1.00_0.01/fbbf0f_55f5d044bc6a4384b0a43998247806f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19"/>
          <a:stretch/>
        </p:blipFill>
        <p:spPr bwMode="auto">
          <a:xfrm>
            <a:off x="6084168" y="4564019"/>
            <a:ext cx="3059836" cy="230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https://static.wixstatic.com/media/fbbf0f_d67c60397eb6485f8fcb0a91cbcb5c63.jpg/v1/fill/w_1378,h_776,al_c,q_90,usm_0.66_1.00_0.01/fbbf0f_d67c60397eb6485f8fcb0a91cbcb5c6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836"/>
          <a:stretch/>
        </p:blipFill>
        <p:spPr bwMode="auto">
          <a:xfrm>
            <a:off x="2796288" y="2020750"/>
            <a:ext cx="3909319" cy="2816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https://static.wixstatic.com/media/fbbf0f_7825d2bfa3b340a7b21af2d341911201.jpg/v1/fill/w_1378,h_776,al_c,q_90,usm_0.66_1.00_0.01/fbbf0f_7825d2bfa3b340a7b21af2d34191120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189114"/>
            <a:ext cx="242952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27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02" y="-2638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9" descr="L:\фото для слайдов мы готовим бутерброд\поваренок\WP_20160314_1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23928" cy="2209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L:\фото для слайдов мы готовим бутерброд\поваренок\Share2016-03-14-468b2261c45911c8bbf6722ba7fb4872a2b0b12cbd812d9e3c9a8e0e4e8d9740-Pictur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60" b="7929"/>
          <a:stretch/>
        </p:blipFill>
        <p:spPr bwMode="auto">
          <a:xfrm>
            <a:off x="7065006" y="4117763"/>
            <a:ext cx="2090831" cy="281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3" descr="L:\фото для слайдов мы готовим бутерброд\поваренок\WP_20160314_02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36" y="5413849"/>
            <a:ext cx="2570074" cy="1447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L:\фото для слайдов мы готовим бутерброд\поваренок\Share2016-03-14-f470e37bb6c0fb7bb1cfac68b4dc8abb243da2e64708d073eeba29981a0fe50b-Pictur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" y="4469160"/>
            <a:ext cx="3149943" cy="236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7" descr="https://static.wixstatic.com/media/fbbf0f_35146984577a46b2899f3f4fe8cd6f1c.jpg/v1/fill/w_582,h_776,al_c,q_90,usm_0.66_1.00_0.01/fbbf0f_35146984577a46b2899f3f4fe8cd6f1c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2088"/>
            <a:ext cx="2483768" cy="331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L:\фото для слайдов мы готовим бутерброд\поваренок\Share2016-03-14-d0c4983274b0c5a748f6253efb97921380dd0ccb70a794d13acfaf1e4c14bb6b-Pictur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766" y="1786150"/>
            <a:ext cx="4662543" cy="349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62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kazan.yapokupayu.ru/system/images/product/003/633/430_zo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260648"/>
            <a:ext cx="84969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Итоговый </a:t>
            </a:r>
            <a:r>
              <a:rPr lang="ru-RU" sz="2400" b="1" dirty="0">
                <a:solidFill>
                  <a:srgbClr val="0070C0"/>
                </a:solidFill>
              </a:rPr>
              <a:t>этап:</a:t>
            </a:r>
          </a:p>
          <a:p>
            <a:pPr marL="285750" indent="-285750" algn="just">
              <a:buFontTx/>
              <a:buChar char="-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самооценка, рефлексия деятельности,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обобщение мероприятий проекта.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05049" y="2967335"/>
            <a:ext cx="77339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Благодарю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8256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1312</Words>
  <Application>Microsoft Office PowerPoint</Application>
  <PresentationFormat>Экран (4:3)</PresentationFormat>
  <Paragraphs>156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joker</dc:creator>
  <cp:lastModifiedBy>dou149</cp:lastModifiedBy>
  <cp:revision>59</cp:revision>
  <cp:lastPrinted>2016-04-12T09:43:21Z</cp:lastPrinted>
  <dcterms:created xsi:type="dcterms:W3CDTF">2016-04-12T09:37:57Z</dcterms:created>
  <dcterms:modified xsi:type="dcterms:W3CDTF">2016-04-19T11:00:39Z</dcterms:modified>
</cp:coreProperties>
</file>