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7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48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2547715"/>
          </a:xfrm>
        </p:spPr>
        <p:txBody>
          <a:bodyPr/>
          <a:lstStyle/>
          <a:p>
            <a:r>
              <a:rPr lang="ru-RU" dirty="0" smtClean="0"/>
              <a:t>Проект на тему: «Человек и природа»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005064"/>
            <a:ext cx="6400800" cy="1752600"/>
          </a:xfrm>
        </p:spPr>
        <p:txBody>
          <a:bodyPr>
            <a:normAutofit fontScale="62500" lnSpcReduction="2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Автор </a:t>
            </a:r>
            <a:r>
              <a:rPr lang="ru-RU" b="1" dirty="0">
                <a:solidFill>
                  <a:schemeClr val="tx1"/>
                </a:solidFill>
              </a:rPr>
              <a:t>проекта</a:t>
            </a:r>
            <a:r>
              <a:rPr lang="ru-RU" dirty="0">
                <a:solidFill>
                  <a:schemeClr val="tx1"/>
                </a:solidFill>
              </a:rPr>
              <a:t>: </a:t>
            </a:r>
            <a:r>
              <a:rPr lang="ru-RU" dirty="0" err="1" smtClean="0">
                <a:solidFill>
                  <a:schemeClr val="tx1"/>
                </a:solidFill>
              </a:rPr>
              <a:t>Сирчук</a:t>
            </a:r>
            <a:r>
              <a:rPr lang="ru-RU" dirty="0" smtClean="0">
                <a:solidFill>
                  <a:schemeClr val="tx1"/>
                </a:solidFill>
              </a:rPr>
              <a:t> Т.В.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Участники </a:t>
            </a:r>
            <a:r>
              <a:rPr lang="ru-RU" b="1" dirty="0">
                <a:solidFill>
                  <a:schemeClr val="tx1"/>
                </a:solidFill>
              </a:rPr>
              <a:t>проекта</a:t>
            </a:r>
            <a:r>
              <a:rPr lang="ru-RU" dirty="0">
                <a:solidFill>
                  <a:schemeClr val="tx1"/>
                </a:solidFill>
              </a:rPr>
              <a:t>: дети, родители, педагоги.</a:t>
            </a:r>
          </a:p>
          <a:p>
            <a:r>
              <a:rPr lang="ru-RU" dirty="0">
                <a:solidFill>
                  <a:schemeClr val="tx1"/>
                </a:solidFill>
              </a:rPr>
              <a:t>База исследования </a:t>
            </a:r>
            <a:r>
              <a:rPr lang="ru-RU" b="1" dirty="0">
                <a:solidFill>
                  <a:schemeClr val="tx1"/>
                </a:solidFill>
              </a:rPr>
              <a:t>проекта</a:t>
            </a:r>
            <a:r>
              <a:rPr lang="ru-RU" dirty="0">
                <a:solidFill>
                  <a:schemeClr val="tx1"/>
                </a:solidFill>
              </a:rPr>
              <a:t>: </a:t>
            </a:r>
            <a:r>
              <a:rPr lang="ru-RU" b="1" dirty="0" smtClean="0">
                <a:solidFill>
                  <a:schemeClr val="tx1"/>
                </a:solidFill>
              </a:rPr>
              <a:t>старшая группа.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Сроки реализации </a:t>
            </a:r>
            <a:r>
              <a:rPr lang="ru-RU" b="1" dirty="0">
                <a:solidFill>
                  <a:schemeClr val="tx1"/>
                </a:solidFill>
              </a:rPr>
              <a:t>проекта</a:t>
            </a:r>
            <a:r>
              <a:rPr lang="ru-RU" dirty="0">
                <a:solidFill>
                  <a:schemeClr val="tx1"/>
                </a:solidFill>
              </a:rPr>
              <a:t>: </a:t>
            </a:r>
            <a:r>
              <a:rPr lang="ru-RU" dirty="0" smtClean="0"/>
              <a:t>ноябрь</a:t>
            </a:r>
            <a:r>
              <a:rPr lang="ru-RU" dirty="0" smtClean="0">
                <a:solidFill>
                  <a:schemeClr val="tx1"/>
                </a:solidFill>
              </a:rPr>
              <a:t>-январь 2021-2022 </a:t>
            </a:r>
            <a:r>
              <a:rPr lang="ru-RU" dirty="0">
                <a:solidFill>
                  <a:schemeClr val="tx1"/>
                </a:solidFill>
              </a:rPr>
              <a:t>г. г.</a:t>
            </a:r>
          </a:p>
          <a:p>
            <a:r>
              <a:rPr lang="ru-RU" dirty="0">
                <a:solidFill>
                  <a:schemeClr val="tx1"/>
                </a:solidFill>
              </a:rPr>
              <a:t>Вид </a:t>
            </a:r>
            <a:r>
              <a:rPr lang="ru-RU" b="1" dirty="0">
                <a:solidFill>
                  <a:schemeClr val="tx1"/>
                </a:solidFill>
              </a:rPr>
              <a:t>проекта</a:t>
            </a:r>
            <a:r>
              <a:rPr lang="ru-RU" dirty="0">
                <a:solidFill>
                  <a:schemeClr val="tx1"/>
                </a:solidFill>
              </a:rPr>
              <a:t>: долгосрочный</a:t>
            </a:r>
          </a:p>
          <a:p>
            <a:r>
              <a:rPr lang="ru-RU" dirty="0">
                <a:solidFill>
                  <a:schemeClr val="tx1"/>
                </a:solidFill>
              </a:rPr>
              <a:t>Тип </a:t>
            </a:r>
            <a:r>
              <a:rPr lang="ru-RU" b="1" dirty="0">
                <a:solidFill>
                  <a:schemeClr val="tx1"/>
                </a:solidFill>
              </a:rPr>
              <a:t>проекта</a:t>
            </a:r>
            <a:r>
              <a:rPr lang="ru-RU" dirty="0">
                <a:solidFill>
                  <a:schemeClr val="tx1"/>
                </a:solidFill>
              </a:rPr>
              <a:t>: познавательно – исследовательский.</a:t>
            </a:r>
          </a:p>
        </p:txBody>
      </p:sp>
    </p:spTree>
    <p:extLst>
      <p:ext uri="{BB962C8B-B14F-4D97-AF65-F5344CB8AC3E}">
        <p14:creationId xmlns:p14="http://schemas.microsoft.com/office/powerpoint/2010/main" val="291188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/>
              <a:t>«Любовь к природе, как и всякая человеческая любовь, несомненно закладывается у нас с детства.»</a:t>
            </a:r>
          </a:p>
          <a:p>
            <a:r>
              <a:rPr lang="ru-RU" dirty="0"/>
              <a:t>И. Соколов-Микитин</a:t>
            </a:r>
          </a:p>
          <a:p>
            <a:r>
              <a:rPr lang="ru-RU" dirty="0"/>
              <a:t>Самая актуальная проблема </a:t>
            </a:r>
            <a:r>
              <a:rPr lang="ru-RU" b="1" dirty="0"/>
              <a:t>нашего</a:t>
            </a:r>
            <a:r>
              <a:rPr lang="ru-RU" dirty="0"/>
              <a:t> времени – проблема взаимодействия человека с природой. Большинство людей считают лес источником продуктов жизнедеятельности или местом отдыха. И мало, кто задумывается о дальнейшей судьбе леса, о его обитателях, да и том, что вообще в лесу есть множество разнообразных жителей. После отдыха людей в лесу остаются не затушенные костры, бутылки, мусор, вся эта негативная позиция взрослых отражается на дошкольниках, так как дети в первую очередь берут пример с родителей. Статистические данные говорят о том, что из-за нарушений правил поведения человека на природе увеличилось число лесных пожаров. Современные дети мало общаются с природой, редко бывают с родителями в лесу, с трудом различают деревья и кустарники, не говоря уже о знаниях том, какую пользу приносит лес и почему его нужно беречь. Поэтому, чтобы сохранить леса здоровыми и красивыми, дающие нам кислород, красоту, тепло, предметы обихода, гарантировать лесу защиту, нам необходимо воспитывать экологическую культуру дошкольников с раннего возраста, формируя отзывчивость, любознательность, способность управлять своим поведением на природе.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547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Новизна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Новизна</a:t>
            </a:r>
            <a:r>
              <a:rPr lang="ru-RU" dirty="0"/>
              <a:t> </a:t>
            </a:r>
            <a:r>
              <a:rPr lang="ru-RU" b="1" dirty="0"/>
              <a:t>нашего экологического </a:t>
            </a:r>
            <a:r>
              <a:rPr lang="ru-RU" b="1" dirty="0" smtClean="0"/>
              <a:t>проекта</a:t>
            </a:r>
          </a:p>
          <a:p>
            <a:pPr marL="0" indent="0">
              <a:buNone/>
            </a:pPr>
            <a:r>
              <a:rPr lang="ru-RU" dirty="0"/>
              <a:t> заключается в использовании ИКТ. Основным фактом, обеспечивающим эффективность </a:t>
            </a:r>
            <a:r>
              <a:rPr lang="ru-RU" dirty="0" err="1"/>
              <a:t>воспитательно</a:t>
            </a:r>
            <a:r>
              <a:rPr lang="ru-RU" dirty="0"/>
              <a:t> - образовательного процесса, является личностная включенность детей и родителей в событийную жизнь. Используя новые, увлекательные для нового поколения технологии, можно обеспечить эту включенность. </a:t>
            </a:r>
            <a:r>
              <a:rPr lang="ru-RU" b="1" dirty="0"/>
              <a:t>Проект</a:t>
            </a:r>
            <a:r>
              <a:rPr lang="ru-RU" dirty="0"/>
              <a:t> позволяет детям и родителям заниматься любимым делом и одновременно приносит пользу окружающему миру.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740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Гипотиза</a:t>
            </a:r>
            <a:r>
              <a:rPr lang="ru-RU" dirty="0" smtClean="0"/>
              <a:t>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Экологический </a:t>
            </a:r>
            <a:r>
              <a:rPr lang="ru-RU" b="1" dirty="0"/>
              <a:t>проект </a:t>
            </a:r>
            <a:r>
              <a:rPr lang="ru-RU" i="1" dirty="0"/>
              <a:t>«Лес – </a:t>
            </a:r>
            <a:r>
              <a:rPr lang="ru-RU" b="1" i="1" dirty="0"/>
              <a:t>наше богатство</a:t>
            </a:r>
            <a:r>
              <a:rPr lang="ru-RU" i="1" dirty="0"/>
              <a:t>»</a:t>
            </a:r>
            <a:r>
              <a:rPr lang="ru-RU" dirty="0"/>
              <a:t>, позволит расширить и углубить представления детей и их родителей о зелёных друзьях, о которых нужно заботиться, беречь и сохранять, научатся соблюдать правила поведения на природе.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7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Формирование экологической культуры дошкольников посредством изучения леса, как одному из условий жизни на Земле.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3346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Задачи реализации </a:t>
            </a:r>
            <a:r>
              <a:rPr lang="ru-RU" b="1" dirty="0"/>
              <a:t>проекта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u="sng" dirty="0" smtClean="0"/>
              <a:t>Обучающие</a:t>
            </a:r>
            <a:r>
              <a:rPr lang="ru-RU" dirty="0"/>
              <a:t>:</a:t>
            </a:r>
          </a:p>
          <a:p>
            <a:r>
              <a:rPr lang="ru-RU" dirty="0"/>
              <a:t>• Расширить и закрепить знания и представления детей о лесе и его обитателях;</a:t>
            </a:r>
          </a:p>
          <a:p>
            <a:r>
              <a:rPr lang="ru-RU" dirty="0"/>
              <a:t>• Формировать у детей элементарные экологические знания о лесе.</a:t>
            </a:r>
          </a:p>
          <a:p>
            <a:r>
              <a:rPr lang="ru-RU" dirty="0"/>
              <a:t>• Формировать понимание последствий экологически неграмотного поведения </a:t>
            </a:r>
            <a:r>
              <a:rPr lang="ru-RU" i="1" dirty="0"/>
              <a:t>(разведение костров, уничтожение деревьев, сбора растений)</a:t>
            </a:r>
            <a:r>
              <a:rPr lang="ru-RU" dirty="0"/>
              <a:t> через ознакомление с правилами поведения на природе.</a:t>
            </a:r>
          </a:p>
          <a:p>
            <a:r>
              <a:rPr lang="ru-RU" dirty="0"/>
              <a:t>• Дать представления о последствиях неправильного отношения к лесу.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069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/>
              <a:t>Развивающие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• Развивать познавательный интерес и любознательность в процессе наблюдений за деревьями и обитателями леса;</a:t>
            </a:r>
          </a:p>
          <a:p>
            <a:r>
              <a:rPr lang="ru-RU" dirty="0"/>
              <a:t>• Развивать связную речь, </a:t>
            </a:r>
            <a:r>
              <a:rPr lang="ru-RU" b="1" dirty="0"/>
              <a:t>обогащать словарь детей</a:t>
            </a:r>
            <a:r>
              <a:rPr lang="ru-RU" dirty="0"/>
              <a:t>, образное и вариативное мышление, фантазию, воображение, творческие</a:t>
            </a:r>
          </a:p>
          <a:p>
            <a:r>
              <a:rPr lang="ru-RU" dirty="0"/>
              <a:t>способности.</a:t>
            </a:r>
          </a:p>
          <a:p>
            <a:r>
              <a:rPr lang="ru-RU" dirty="0"/>
              <a:t>• Развивать и поддерживать детскую инициативу и самостоятельность, познавательную активность.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62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Воспитательные: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• Воспитывать экологическую культуру, бережное отношение к лесу у детей и взрослых</a:t>
            </a:r>
          </a:p>
          <a:p>
            <a:r>
              <a:rPr lang="ru-RU" dirty="0"/>
              <a:t>• Воспитывать эстетическое восприятие, способность видеть красоту родной природы, наслаждаться красотой леса в разное время года.</a:t>
            </a:r>
          </a:p>
          <a:p>
            <a:r>
              <a:rPr lang="ru-RU" dirty="0"/>
              <a:t>• Формирование у детей культуры поведения, направленное на сохранение природных ресурсов и расширение представлений о лесе, его значении для жизни всего живого через различные виды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245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Инновационная направленность </a:t>
            </a:r>
            <a:r>
              <a:rPr lang="ru-RU" b="1" dirty="0"/>
              <a:t>проекта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Состоит </a:t>
            </a:r>
            <a:r>
              <a:rPr lang="ru-RU" dirty="0"/>
              <a:t>в изменении подходов к содержанию, формам и способам организации образовательного процесса. </a:t>
            </a:r>
            <a:r>
              <a:rPr lang="ru-RU" b="1" dirty="0"/>
              <a:t>Проектно</a:t>
            </a:r>
            <a:r>
              <a:rPr lang="ru-RU" dirty="0"/>
              <a:t>-исследовательская деятельность связана с развивающим, личностно-ориентированным обучением. </a:t>
            </a:r>
            <a:r>
              <a:rPr lang="ru-RU" b="1" dirty="0"/>
              <a:t>Проекты</a:t>
            </a:r>
            <a:r>
              <a:rPr lang="ru-RU" dirty="0"/>
              <a:t> позволяют интегрировать сведения из разных областей знаний для решения одной проблемы и применять их на практике.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7806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Система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Разработанная система применения </a:t>
            </a:r>
            <a:r>
              <a:rPr lang="ru-RU" b="1" dirty="0"/>
              <a:t>проектного</a:t>
            </a:r>
            <a:r>
              <a:rPr lang="ru-RU" dirty="0"/>
              <a:t> метода оказывает положительное влияние на развитие у детей дошкольного возраста устойчивого интереса к экологии.</a:t>
            </a:r>
          </a:p>
          <a:p>
            <a:r>
              <a:rPr lang="ru-RU" dirty="0"/>
              <a:t>Интеграция образовательных </a:t>
            </a:r>
            <a:r>
              <a:rPr lang="ru-RU" u="sng" dirty="0"/>
              <a:t>областей</a:t>
            </a:r>
            <a:r>
              <a:rPr lang="ru-RU" dirty="0"/>
              <a:t>: 1. Социально-коммуникативное </a:t>
            </a:r>
            <a:r>
              <a:rPr lang="ru-RU" u="sng" dirty="0"/>
              <a:t>развитие</a:t>
            </a:r>
            <a:r>
              <a:rPr lang="ru-RU" dirty="0"/>
              <a:t>: развитие самопознания и положительной самооценки; 2. Физическое </a:t>
            </a:r>
            <a:r>
              <a:rPr lang="ru-RU" u="sng" dirty="0"/>
              <a:t>развитие</a:t>
            </a:r>
            <a:r>
              <a:rPr lang="ru-RU" dirty="0"/>
              <a:t>: формирование потребности в здоровом образе жизни; 3. Художественно-эстетическое </a:t>
            </a:r>
            <a:r>
              <a:rPr lang="ru-RU" u="sng" dirty="0"/>
              <a:t>развитие</a:t>
            </a:r>
            <a:r>
              <a:rPr lang="ru-RU" dirty="0"/>
              <a:t>: овладение различными видами худ. деятельности; 4. Речевое </a:t>
            </a:r>
            <a:r>
              <a:rPr lang="ru-RU" u="sng" dirty="0"/>
              <a:t>развитие</a:t>
            </a:r>
            <a:r>
              <a:rPr lang="ru-RU" dirty="0"/>
              <a:t>: Развитие связной речи и расширение активного словаря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11215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:картотека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игр, подборка художественной литературы, альбомы и энциклопедии, фотоальбомы, репродукции пейзажей. Фильмы о природе Аудио и видеоматериалы о лесе и его обитателях.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приемы реализации 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Наблюдения за объектами и явлениями живой и неживой природы;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Беседы;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Опытно-экспериментальная деятельность;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Игровая деятельность;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Практическая 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(продуктивная)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деятельность.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Ресурсное обеспечение 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 реализации 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реализации 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у детей старшего дошкольного возраста будут сформированы следующие </a:t>
            </a:r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Умение видеть и доказывать принадлежность растений и животных к живым </a:t>
            </a:r>
            <a:r>
              <a:rPr lang="ru-RU" sz="1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организмам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питаются, двигаются, дышат и т. д.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Умение называть животных леса, описывать особенности внешнего вида, повадки, образ жизни.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Умение называть растения леса, описывать особенности внешнего вида, приносимую пользу.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Умение устанавливать связи внутри системы 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(например, пищевая </a:t>
            </a:r>
            <a:r>
              <a:rPr lang="ru-RU" sz="12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цепочка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заяц ест траву, а лиса ест зайца)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Умение устанавливать связи между животными и растениями в условиях конкретной среды 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(сообщество)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Понимание важности сохранения леса 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(бережном, гуманном отношении к природе)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Ожидаемый результат для родителей воспитанников от участия в 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проекте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Активное участие </a:t>
            </a:r>
            <a:r>
              <a:rPr lang="ru-RU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(предположительно 92%)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родителей в реализации 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Понимание родителями важности бережного отношения к лесу.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48265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Ожидаемые результаты реализации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Долгосрочные результаты реализации </a:t>
            </a:r>
            <a:r>
              <a:rPr lang="ru-RU" b="1" dirty="0"/>
              <a:t>проекта</a:t>
            </a:r>
            <a:r>
              <a:rPr lang="ru-RU" dirty="0"/>
              <a:t>:</a:t>
            </a:r>
          </a:p>
          <a:p>
            <a:r>
              <a:rPr lang="ru-RU" dirty="0"/>
              <a:t>В результате полученных знаний, сформированных представлений о лесе как экосистеме у детей </a:t>
            </a:r>
            <a:r>
              <a:rPr lang="ru-RU" u="sng" dirty="0"/>
              <a:t>сформируется</a:t>
            </a:r>
            <a:r>
              <a:rPr lang="ru-RU" dirty="0"/>
              <a:t>:</a:t>
            </a:r>
          </a:p>
          <a:p>
            <a:r>
              <a:rPr lang="ru-RU" dirty="0"/>
              <a:t>• Основы экологической культуры, сознания - положительное, бережное, гуманное отношение не только к лесу и его обитателям, но и к окружающей его природной среде.</a:t>
            </a:r>
          </a:p>
          <a:p>
            <a:r>
              <a:rPr lang="ru-RU" dirty="0"/>
              <a:t>Механизмы реализации </a:t>
            </a:r>
            <a:r>
              <a:rPr lang="ru-RU" b="1" dirty="0"/>
              <a:t>проекта</a:t>
            </a:r>
            <a:r>
              <a:rPr lang="ru-RU" dirty="0"/>
              <a:t>.</a:t>
            </a:r>
          </a:p>
          <a:p>
            <a:r>
              <a:rPr lang="ru-RU" dirty="0"/>
              <a:t>- Активное взаимодействие всех участников </a:t>
            </a:r>
            <a:r>
              <a:rPr lang="ru-RU" dirty="0" err="1"/>
              <a:t>воспитательно</a:t>
            </a:r>
            <a:r>
              <a:rPr lang="ru-RU" dirty="0"/>
              <a:t>-образовательного процесса;</a:t>
            </a:r>
          </a:p>
          <a:p>
            <a:r>
              <a:rPr lang="ru-RU" dirty="0"/>
              <a:t>- Формирование партнерского сообщества сотрудников и детей и родителей в процессе организации работы по экологическому воспитанию.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547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Методы реализации </a:t>
            </a:r>
            <a:r>
              <a:rPr lang="ru-RU" sz="3200" b="1" dirty="0" smtClean="0"/>
              <a:t>проекта</a:t>
            </a:r>
            <a:r>
              <a:rPr lang="ru-RU" sz="3200" dirty="0" smtClean="0"/>
              <a:t>: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Деятельность </a:t>
            </a:r>
            <a:r>
              <a:rPr lang="ru-RU" dirty="0"/>
              <a:t>по экологическому воспитанию дошкольников построена с учетом следующих </a:t>
            </a:r>
            <a:r>
              <a:rPr lang="ru-RU" u="sng" dirty="0"/>
              <a:t>принципов</a:t>
            </a:r>
            <a:r>
              <a:rPr lang="ru-RU" dirty="0"/>
              <a:t>:</a:t>
            </a:r>
          </a:p>
          <a:p>
            <a:r>
              <a:rPr lang="ru-RU" dirty="0"/>
              <a:t>1. Доступность - содержание материала представлено детям в доступной и привлекательной форме;</a:t>
            </a:r>
          </a:p>
          <a:p>
            <a:r>
              <a:rPr lang="ru-RU" dirty="0"/>
              <a:t>2. </a:t>
            </a:r>
            <a:r>
              <a:rPr lang="ru-RU" dirty="0" err="1"/>
              <a:t>Гуманистичность</a:t>
            </a:r>
            <a:r>
              <a:rPr lang="ru-RU" dirty="0"/>
              <a:t> - ребенок является активным субъектом совместной деятельности с педагогом, основанный на сотрудничестве, демократических и творческих начал;</a:t>
            </a:r>
          </a:p>
          <a:p>
            <a:r>
              <a:rPr lang="ru-RU" dirty="0"/>
              <a:t>3. Деятельность - знания, которые ребенок усваивают в процессе обучения, становятся основой формирования мотивации его участия в различных посильных видах деятельности;</a:t>
            </a:r>
          </a:p>
          <a:p>
            <a:r>
              <a:rPr lang="ru-RU" dirty="0"/>
              <a:t>4. Интеграция - реализация задач происходит через познавательную, изобразительную, продуктивную </a:t>
            </a:r>
            <a:r>
              <a:rPr lang="ru-RU" u="sng" dirty="0"/>
              <a:t>деятельности</a:t>
            </a:r>
            <a:r>
              <a:rPr lang="ru-RU" dirty="0"/>
              <a:t>: сочетание обучения и экологического воспитания в эстетическое, интеллектуальное, физическое развитие и трудовое воспитание;</a:t>
            </a:r>
          </a:p>
          <a:p>
            <a:r>
              <a:rPr lang="ru-RU" dirty="0"/>
              <a:t>5. Системность - принцип системности предполагает преемственность программ, последовательное усвоение знаний, приобретение навыков, когда каждое последующее формирующееся представление или понятие вытекает из предыдущего и основывается на нем.</a:t>
            </a:r>
          </a:p>
          <a:p>
            <a:r>
              <a:rPr lang="ru-RU" dirty="0"/>
              <a:t>6. Непрерывность и преемственность воспитания в семье и ДОУ на основе сотрудничества</a:t>
            </a:r>
          </a:p>
        </p:txBody>
      </p:sp>
    </p:spTree>
    <p:extLst>
      <p:ext uri="{BB962C8B-B14F-4D97-AF65-F5344CB8AC3E}">
        <p14:creationId xmlns:p14="http://schemas.microsoft.com/office/powerpoint/2010/main" val="305363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/>
              <a:t>Ресурсы, необходимые для запуска </a:t>
            </a:r>
            <a:r>
              <a:rPr lang="ru-RU" sz="3200" b="1" dirty="0"/>
              <a:t>проекта</a:t>
            </a:r>
            <a:r>
              <a:rPr lang="ru-RU" sz="3200" dirty="0"/>
              <a:t>: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</a:t>
            </a:r>
            <a:r>
              <a:rPr lang="ru-RU" dirty="0"/>
              <a:t>. </a:t>
            </a:r>
            <a:r>
              <a:rPr lang="ru-RU" sz="2200" dirty="0"/>
              <a:t>Обеспечение материально-технических условий </a:t>
            </a:r>
            <a:r>
              <a:rPr lang="ru-RU" sz="2200" i="1" dirty="0"/>
              <a:t>(оформление </a:t>
            </a:r>
            <a:r>
              <a:rPr lang="ru-RU" sz="2200" b="1" i="1" dirty="0"/>
              <a:t>группы</a:t>
            </a:r>
            <a:r>
              <a:rPr lang="ru-RU" sz="2200" i="1" dirty="0"/>
              <a:t>, музыкального зала)</a:t>
            </a:r>
            <a:r>
              <a:rPr lang="ru-RU" sz="2200" dirty="0"/>
              <a:t>;</a:t>
            </a:r>
          </a:p>
          <a:p>
            <a:r>
              <a:rPr lang="ru-RU" sz="2200" dirty="0"/>
              <a:t>2. Подбор литературы по теме</a:t>
            </a:r>
          </a:p>
          <a:p>
            <a:r>
              <a:rPr lang="ru-RU" sz="2200" dirty="0"/>
              <a:t>3. </a:t>
            </a:r>
            <a:r>
              <a:rPr lang="ru-RU" sz="2200" b="1" dirty="0"/>
              <a:t>Подготовка</a:t>
            </a:r>
            <a:r>
              <a:rPr lang="ru-RU" sz="2200" dirty="0"/>
              <a:t> материала для продуктивной деятельности;</a:t>
            </a:r>
          </a:p>
          <a:p>
            <a:r>
              <a:rPr lang="ru-RU" sz="2200" dirty="0"/>
              <a:t>4. Подборка подвижных, дидактических игр,</a:t>
            </a:r>
          </a:p>
          <a:p>
            <a:r>
              <a:rPr lang="ru-RU" sz="2200" dirty="0"/>
              <a:t>5. Использование мультимедийного комплекса и презентаций к занятиям.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557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Ожидаемый результат для родителей воспитанников от участия в </a:t>
            </a:r>
            <a:r>
              <a:rPr lang="ru-RU" sz="3600" b="1" dirty="0"/>
              <a:t>проекте</a:t>
            </a:r>
            <a:r>
              <a:rPr lang="ru-RU" sz="3600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3000" y="2204864"/>
            <a:ext cx="6400800" cy="360040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• </a:t>
            </a:r>
            <a:r>
              <a:rPr lang="ru-RU" dirty="0"/>
              <a:t>Активное участие </a:t>
            </a:r>
            <a:r>
              <a:rPr lang="ru-RU" i="1" dirty="0"/>
              <a:t>(предположительно 92%)</a:t>
            </a:r>
            <a:r>
              <a:rPr lang="ru-RU" dirty="0"/>
              <a:t> родителей в реализации </a:t>
            </a:r>
            <a:r>
              <a:rPr lang="ru-RU" b="1" dirty="0"/>
              <a:t>проекта</a:t>
            </a:r>
            <a:r>
              <a:rPr lang="ru-RU" dirty="0"/>
              <a:t>.</a:t>
            </a:r>
          </a:p>
          <a:p>
            <a:r>
              <a:rPr lang="ru-RU" dirty="0"/>
              <a:t>• Понимание родителями важности бережного отношения к лесу.</a:t>
            </a:r>
          </a:p>
          <a:p>
            <a:r>
              <a:rPr lang="ru-RU" dirty="0"/>
              <a:t>Долгосрочные результаты реализации </a:t>
            </a:r>
            <a:r>
              <a:rPr lang="ru-RU" b="1" dirty="0"/>
              <a:t>проекта</a:t>
            </a:r>
            <a:r>
              <a:rPr lang="ru-RU" dirty="0"/>
              <a:t>:</a:t>
            </a:r>
          </a:p>
          <a:p>
            <a:r>
              <a:rPr lang="ru-RU" dirty="0"/>
              <a:t>В результате полученных знаний, сформированных представлений о лесе как экосистеме у детей </a:t>
            </a:r>
            <a:r>
              <a:rPr lang="ru-RU" u="sng" dirty="0"/>
              <a:t>сформируется</a:t>
            </a:r>
            <a:r>
              <a:rPr lang="ru-RU" dirty="0"/>
              <a:t>:</a:t>
            </a:r>
          </a:p>
          <a:p>
            <a:r>
              <a:rPr lang="ru-RU" dirty="0"/>
              <a:t>• Основы экологической культуры, сознания - положительное, бережное, гуманное отношение не только к лесу и его обитателям, но и к окружающей его природной среде.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370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/>
              <a:t>Подготовительный этап</a:t>
            </a:r>
            <a:r>
              <a:rPr lang="ru-RU" sz="2000" dirty="0"/>
              <a:t>:</a:t>
            </a:r>
            <a:br>
              <a:rPr lang="ru-RU" sz="2000" dirty="0"/>
            </a:br>
            <a:r>
              <a:rPr lang="ru-RU" sz="2000" dirty="0"/>
              <a:t>Обсудить вопросы, связанные с </a:t>
            </a:r>
            <a:r>
              <a:rPr lang="ru-RU" sz="2000" b="1" dirty="0"/>
              <a:t>проектной деятельностью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516981"/>
            <a:ext cx="4038600" cy="26924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9610"/>
            <a:ext cx="4038600" cy="3027143"/>
          </a:xfrm>
        </p:spPr>
      </p:pic>
    </p:spTree>
    <p:extLst>
      <p:ext uri="{BB962C8B-B14F-4D97-AF65-F5344CB8AC3E}">
        <p14:creationId xmlns:p14="http://schemas.microsoft.com/office/powerpoint/2010/main" val="411307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u="sng" dirty="0"/>
              <a:t>Основной этап</a:t>
            </a:r>
            <a:r>
              <a:rPr lang="ru-RU" sz="2200" dirty="0"/>
              <a:t>:</a:t>
            </a:r>
            <a:br>
              <a:rPr lang="ru-RU" sz="2200" dirty="0"/>
            </a:br>
            <a:r>
              <a:rPr lang="ru-RU" sz="2200" u="sng" dirty="0"/>
              <a:t>• Теоретическая часть</a:t>
            </a:r>
            <a:r>
              <a:rPr lang="ru-RU" sz="2200" dirty="0"/>
              <a:t>: составление плана мероприятий, разработка сценариев, конспектов НОД, бесед и мероприятий.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68760"/>
            <a:ext cx="2022872" cy="2697163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725144"/>
            <a:ext cx="2459765" cy="18448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022413"/>
            <a:ext cx="2069976" cy="2759968"/>
          </a:xfrm>
          <a:prstGeom prst="rect">
            <a:avLst/>
          </a:prstGeo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412" y="1000092"/>
            <a:ext cx="3293004" cy="3293004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05770" y="4431534"/>
            <a:ext cx="1761660" cy="234888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702" y="1124744"/>
            <a:ext cx="1958971" cy="2683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44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/>
              <a:t>• Изготовление дидактического пособия</a:t>
            </a:r>
            <a:br>
              <a:rPr lang="ru-RU" sz="1600" dirty="0"/>
            </a:br>
            <a:r>
              <a:rPr lang="ru-RU" sz="1600" dirty="0" smtClean="0"/>
              <a:t>• </a:t>
            </a:r>
            <a:r>
              <a:rPr lang="ru-RU" sz="1600" dirty="0"/>
              <a:t>Изготовление папки – передвижки для </a:t>
            </a:r>
            <a:r>
              <a:rPr lang="ru-RU" sz="1600" u="sng" dirty="0"/>
              <a:t>родителей</a:t>
            </a:r>
            <a:r>
              <a:rPr lang="ru-RU" sz="1600" dirty="0"/>
              <a:t>: </a:t>
            </a:r>
            <a:r>
              <a:rPr lang="ru-RU" sz="1600" i="1" dirty="0"/>
              <a:t>«Наша планета цветущий сад»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7976" y="1600200"/>
            <a:ext cx="2288048" cy="4708525"/>
          </a:xfrm>
        </p:spPr>
      </p:pic>
    </p:spTree>
    <p:extLst>
      <p:ext uri="{BB962C8B-B14F-4D97-AF65-F5344CB8AC3E}">
        <p14:creationId xmlns:p14="http://schemas.microsoft.com/office/powerpoint/2010/main" val="174001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u="sng" dirty="0"/>
              <a:t>• Сюжетно-ролевая игра</a:t>
            </a:r>
            <a:r>
              <a:rPr lang="ru-RU" sz="2200" dirty="0"/>
              <a:t>: </a:t>
            </a:r>
            <a:r>
              <a:rPr lang="ru-RU" sz="2200" i="1" dirty="0"/>
              <a:t>«В гости к лесным жителям»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96752"/>
            <a:ext cx="2732112" cy="204908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052736"/>
            <a:ext cx="3744416" cy="2808312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53003"/>
            <a:ext cx="2448272" cy="32643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037999"/>
            <a:ext cx="3594572" cy="2648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6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Организация мини-огорода в группе детского сада</a:t>
            </a:r>
            <a:endParaRPr lang="ru-RU" sz="2800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645024"/>
            <a:ext cx="2266032" cy="3021376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380994"/>
            <a:ext cx="2520280" cy="3360373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412776"/>
            <a:ext cx="2322258" cy="30963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525857"/>
            <a:ext cx="2218583" cy="2958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6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Совместная посадка деревьев, озеленение территории детского сада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16832"/>
            <a:ext cx="3706192" cy="4209331"/>
          </a:xfrm>
        </p:spPr>
      </p:pic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0080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21443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> </a:t>
            </a:r>
            <a:r>
              <a:rPr lang="ru-RU" sz="2700" dirty="0"/>
              <a:t>Акция сбор макулатуры, с участием родителей </a:t>
            </a:r>
            <a:r>
              <a:rPr lang="ru-RU" sz="2700" i="1" dirty="0"/>
              <a:t>«Сохрани дерево»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628800"/>
            <a:ext cx="3328867" cy="2485554"/>
          </a:xfrm>
        </p:spPr>
      </p:pic>
    </p:spTree>
    <p:extLst>
      <p:ext uri="{BB962C8B-B14F-4D97-AF65-F5344CB8AC3E}">
        <p14:creationId xmlns:p14="http://schemas.microsoft.com/office/powerpoint/2010/main" val="420329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114</TotalTime>
  <Words>317</Words>
  <Application>Microsoft Office PowerPoint</Application>
  <PresentationFormat>Экран (4:3)</PresentationFormat>
  <Paragraphs>94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Апекс</vt:lpstr>
      <vt:lpstr>Проект на тему: «Человек и природа»</vt:lpstr>
      <vt:lpstr>Актуальность проекта:</vt:lpstr>
      <vt:lpstr>Новизна проекта:</vt:lpstr>
      <vt:lpstr>Гипотиза проекта</vt:lpstr>
      <vt:lpstr>Цель проекта:</vt:lpstr>
      <vt:lpstr>Задачи реализации проекта: </vt:lpstr>
      <vt:lpstr>Развивающие: </vt:lpstr>
      <vt:lpstr>Воспитательные:</vt:lpstr>
      <vt:lpstr>Инновационная направленность проекта </vt:lpstr>
      <vt:lpstr>Система проекта:</vt:lpstr>
      <vt:lpstr>Предварительная работа:</vt:lpstr>
      <vt:lpstr>Ожидаемые результаты реализации проекта:</vt:lpstr>
      <vt:lpstr>Методы реализации проекта: </vt:lpstr>
      <vt:lpstr>Ресурсы, необходимые для запуска проекта: </vt:lpstr>
      <vt:lpstr>Ожидаемый результат для родителей воспитанников от участия в проекте: </vt:lpstr>
      <vt:lpstr>Подготовительный этап: Обсудить вопросы, связанные с проектной деятельностью </vt:lpstr>
      <vt:lpstr>Основной этап: • Теоретическая часть: составление плана мероприятий, разработка сценариев, конспектов НОД, бесед и мероприятий. </vt:lpstr>
      <vt:lpstr>• Изготовление дидактического пособия • Изготовление папки – передвижки для родителей: «Наша планета цветущий сад» </vt:lpstr>
      <vt:lpstr>• Сюжетно-ролевая игра: «В гости к лесным жителям» </vt:lpstr>
      <vt:lpstr>Организация мини-огорода в группе детского сада</vt:lpstr>
      <vt:lpstr>Совместная посадка деревьев, озеленение территории детского сада</vt:lpstr>
      <vt:lpstr> Акция сбор макулатуры, с участием родителей «Сохрани дерево»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на тему: «Человек и природа»</dc:title>
  <dc:creator>JUST.RU</dc:creator>
  <cp:lastModifiedBy>user</cp:lastModifiedBy>
  <cp:revision>16</cp:revision>
  <dcterms:created xsi:type="dcterms:W3CDTF">2020-01-14T11:46:01Z</dcterms:created>
  <dcterms:modified xsi:type="dcterms:W3CDTF">2023-01-20T10:36:41Z</dcterms:modified>
</cp:coreProperties>
</file>