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126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6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8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4A9474-7CB9-425C-B7D7-35D973583B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6B246-4AF9-4683-952D-C518F5E7E3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592F2-91BA-4352-9B31-A9502F1945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9C6EF-3801-4BB7-80BA-E2CECBC1A4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19D45-81FB-40D3-BCF5-62D9204AB4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71E55-F4CA-4249-AC86-2F7BE169F7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2EFEA-DECC-41E4-97B1-9757D3CB14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966C1-1457-4E0C-B942-27DC545126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7900D-AAE9-4B36-9729-3303026FCB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78FA7-80ED-4200-8F18-80DCF38A3E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1CB3B-5E13-45DE-8446-20124B2DF4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59EC21-F66C-4A83-B4FA-348EBB38B18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1187450" y="-127000"/>
            <a:ext cx="6985000" cy="6985000"/>
          </a:xfrm>
          <a:prstGeom prst="rect">
            <a:avLst/>
          </a:prstGeom>
          <a:noFill/>
        </p:spPr>
      </p:pic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Екатерина Великая.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Подготовила учитель начальных классов МБОУ «СШ №10 с УИОП Фёклина Наталия Борисовна.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mediasole.ru/data/images/512/512585/5853071_9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ds03.infourok.ru/uploads/ex/1105/00057bbc-0d947b66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://gazetacrimea.ru/public/upload/news/27138-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956" y="332656"/>
            <a:ext cx="9247956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enno.ru/wp-content/uploads/2015/02/Usha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80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Карточка 1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699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1</a:t>
            </a:r>
            <a:r>
              <a:rPr lang="ru-RU" dirty="0" smtClean="0">
                <a:solidFill>
                  <a:srgbClr val="0070C0"/>
                </a:solidFill>
              </a:rPr>
              <a:t>.« Морским судам быть</a:t>
            </a:r>
            <a:r>
              <a:rPr lang="ru-RU" dirty="0" smtClean="0">
                <a:solidFill>
                  <a:srgbClr val="0070C0"/>
                </a:solidFill>
              </a:rPr>
              <a:t>!»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2.« Вышел к Неве с дружиной. Ополчению поспешать </a:t>
            </a:r>
            <a:r>
              <a:rPr lang="ru-RU" dirty="0" smtClean="0">
                <a:solidFill>
                  <a:srgbClr val="0070C0"/>
                </a:solidFill>
              </a:rPr>
              <a:t>следом».   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3.«Гордый Измаил у </a:t>
            </a:r>
            <a:r>
              <a:rPr lang="ru-RU" dirty="0" smtClean="0">
                <a:solidFill>
                  <a:srgbClr val="0070C0"/>
                </a:solidFill>
              </a:rPr>
              <a:t>ног </a:t>
            </a:r>
            <a:r>
              <a:rPr lang="ru-RU" dirty="0" smtClean="0">
                <a:solidFill>
                  <a:srgbClr val="0070C0"/>
                </a:solidFill>
              </a:rPr>
              <a:t>Вашего Величества</a:t>
            </a:r>
            <a:r>
              <a:rPr lang="ru-RU" dirty="0" smtClean="0">
                <a:solidFill>
                  <a:srgbClr val="0070C0"/>
                </a:solidFill>
              </a:rPr>
              <a:t>».  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628800"/>
            <a:ext cx="1337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Пётр 1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708920"/>
            <a:ext cx="2109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А. Невский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005064"/>
            <a:ext cx="2398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А.В.Суворов.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Карточка 2.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1.« Я переехала в Россию в 14 лет</a:t>
            </a:r>
            <a:r>
              <a:rPr lang="ru-RU" dirty="0" smtClean="0">
                <a:solidFill>
                  <a:srgbClr val="00B0F0"/>
                </a:solidFill>
              </a:rPr>
              <a:t>». </a:t>
            </a: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2.« Я был хилым и болезненным ребёнком, но стал великим полководцем». 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3</a:t>
            </a:r>
            <a:r>
              <a:rPr lang="ru-RU" dirty="0" smtClean="0">
                <a:solidFill>
                  <a:srgbClr val="00B0F0"/>
                </a:solidFill>
              </a:rPr>
              <a:t>.« Организовал при Академии первую в России химическую лабораторию</a:t>
            </a:r>
            <a:r>
              <a:rPr lang="ru-RU" dirty="0" smtClean="0">
                <a:solidFill>
                  <a:srgbClr val="00B0F0"/>
                </a:solidFill>
              </a:rPr>
              <a:t>».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132856"/>
            <a:ext cx="3424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Екатерина </a:t>
            </a:r>
            <a:r>
              <a:rPr lang="ru-RU" sz="3200" dirty="0" smtClean="0">
                <a:solidFill>
                  <a:srgbClr val="00B0F0"/>
                </a:solidFill>
              </a:rPr>
              <a:t>Великая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933056"/>
            <a:ext cx="2398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А.В.Суворов.</a:t>
            </a:r>
            <a:endParaRPr lang="ru-RU" sz="3200" dirty="0" smtClean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589240"/>
            <a:ext cx="3079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М.В. Ломоносов.</a:t>
            </a:r>
            <a:endParaRPr lang="ru-RU" sz="32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Карточка 3.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2528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1. « Я царь, а у меня мозоли на руках». 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2 </a:t>
            </a:r>
            <a:r>
              <a:rPr lang="ru-RU" dirty="0" smtClean="0">
                <a:solidFill>
                  <a:srgbClr val="00B0F0"/>
                </a:solidFill>
              </a:rPr>
              <a:t>.«Если я посмею сказать, что крепостные такие же люди, как мы, то я рискую тем, что потеряю трон</a:t>
            </a:r>
            <a:r>
              <a:rPr lang="ru-RU" dirty="0" smtClean="0">
                <a:solidFill>
                  <a:srgbClr val="00B0F0"/>
                </a:solidFill>
              </a:rPr>
              <a:t>».    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3. « Я разработал и применил маневренную тактику, одержав ряд крупных побед над турецким флотом в Керченском морском сражении</a:t>
            </a:r>
            <a:r>
              <a:rPr lang="ru-RU" dirty="0" smtClean="0">
                <a:solidFill>
                  <a:srgbClr val="00B0F0"/>
                </a:solidFill>
              </a:rPr>
              <a:t>».    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988840"/>
            <a:ext cx="1426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Пётр 1.</a:t>
            </a:r>
            <a:endParaRPr lang="ru-RU" sz="3200" dirty="0" smtClean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3501008"/>
            <a:ext cx="2255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Екатерина 2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5589240"/>
            <a:ext cx="2488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Ф.Ф. Ушаков.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Беседа.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4958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- Почему Екатерина Великая воздвигла памятник Петру1?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- Справедливо ли Екатерину называют Великой?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- Какие перемены произошли в России в это время?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- Как изменилась жизнь дворян и крепостных крестьян?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-Чем прославились А.В. Суворов и Ф.Ф. Ушаков?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Рефлексия.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- сегодня я узнал...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 я понял, что…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 я научился…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 я смог…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 было интересно узнать, что…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- меня удивило…</a:t>
            </a:r>
          </a:p>
          <a:p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Датная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разминка.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439261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5 </a:t>
            </a:r>
            <a:r>
              <a:rPr lang="ru-RU" sz="2800" b="1" dirty="0" smtClean="0">
                <a:solidFill>
                  <a:srgbClr val="00B0F0"/>
                </a:solidFill>
              </a:rPr>
              <a:t>апреля 1242г</a:t>
            </a:r>
            <a:r>
              <a:rPr lang="ru-RU" sz="2800" b="1" dirty="0" smtClean="0">
                <a:solidFill>
                  <a:srgbClr val="00B0F0"/>
                </a:solidFill>
              </a:rPr>
              <a:t>.-</a:t>
            </a:r>
            <a:endParaRPr lang="ru-RU" sz="2800" b="1" dirty="0" smtClean="0">
              <a:solidFill>
                <a:srgbClr val="00B0F0"/>
              </a:solidFill>
            </a:endParaRPr>
          </a:p>
          <a:p>
            <a:r>
              <a:rPr lang="ru-RU" sz="2800" b="1" dirty="0" smtClean="0">
                <a:solidFill>
                  <a:srgbClr val="00B0F0"/>
                </a:solidFill>
              </a:rPr>
              <a:t>1480г. – 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15 июля 1240 г. – 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988г</a:t>
            </a:r>
            <a:r>
              <a:rPr lang="ru-RU" sz="2800" b="1" dirty="0" smtClean="0">
                <a:solidFill>
                  <a:srgbClr val="00B0F0"/>
                </a:solidFill>
              </a:rPr>
              <a:t>.-</a:t>
            </a:r>
            <a:endParaRPr lang="ru-RU" sz="2800" b="1" dirty="0" smtClean="0">
              <a:solidFill>
                <a:srgbClr val="00B0F0"/>
              </a:solidFill>
            </a:endParaRPr>
          </a:p>
          <a:p>
            <a:r>
              <a:rPr lang="ru-RU" sz="2800" b="1" dirty="0" smtClean="0">
                <a:solidFill>
                  <a:srgbClr val="00B0F0"/>
                </a:solidFill>
              </a:rPr>
              <a:t>8 сентября 1380г. – 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1237г</a:t>
            </a:r>
            <a:r>
              <a:rPr lang="ru-RU" sz="2800" b="1" dirty="0" smtClean="0">
                <a:solidFill>
                  <a:srgbClr val="00B0F0"/>
                </a:solidFill>
              </a:rPr>
              <a:t>. – 1240г. – 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16 мая 1703г. – 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1612г. – </a:t>
            </a:r>
            <a:endParaRPr lang="ru-RU" b="1" dirty="0" smtClean="0">
              <a:solidFill>
                <a:srgbClr val="00B0F0"/>
              </a:solidFill>
            </a:endParaRPr>
          </a:p>
          <a:p>
            <a:pPr>
              <a:buFontTx/>
              <a:buNone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132856"/>
            <a:ext cx="3536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Ледовое побоище.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708920"/>
            <a:ext cx="4180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стояние на реке Угре.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3212976"/>
            <a:ext cx="2999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Невская битва.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3717032"/>
            <a:ext cx="3180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Крещение Руси.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4221088"/>
            <a:ext cx="3791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Куликовская битва.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4725144"/>
            <a:ext cx="5025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нашествие хана Батыя.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42650" y="5229200"/>
            <a:ext cx="6101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основание  Санкт – Петербурга.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805264"/>
            <a:ext cx="4164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Народное ополчение.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Графический диктант.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446393" cy="5040858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М. В. Ломоносов родился в 1711году в Москве.(- )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Отец Ломоносова был рыбаком. ( + )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В 11- 12 лет он стал учить грамоту.( + )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Его первым учителем был дьячок местной церкви.(+ )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М.В. Ломоносов в 15 лет решил отправиться в Москву.( - )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В это время английский язык был международным языком науки.( - )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За отличную учёбу Ломоносов был отправлен в Петербург, а потом в Англию.( - )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По возвращении на родину М.В. Ломоносов начал работать в Петербургской академии наук.(+ )</a:t>
            </a:r>
          </a:p>
          <a:p>
            <a:pPr>
              <a:buFontTx/>
              <a:buNone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План</a:t>
            </a:r>
            <a:r>
              <a:rPr lang="ru-RU" u="sng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4392612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0070C0"/>
                </a:solidFill>
              </a:rPr>
              <a:t>Екатерина </a:t>
            </a:r>
            <a:r>
              <a:rPr lang="ru-RU" dirty="0" smtClean="0">
                <a:solidFill>
                  <a:srgbClr val="0070C0"/>
                </a:solidFill>
              </a:rPr>
              <a:t>Великая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а) детские годы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б) жизнь при дворе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в) перемены в России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г) во времена правления.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2.Знаменитые люди того времени.</a:t>
            </a:r>
          </a:p>
          <a:p>
            <a:pPr>
              <a:buFontTx/>
              <a:buNone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pekh.ru/images/articles/15008/1796_11_06-15-01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65984"/>
            <a:ext cx="4788024" cy="3192016"/>
          </a:xfrm>
          <a:prstGeom prst="rect">
            <a:avLst/>
          </a:prstGeom>
          <a:noFill/>
        </p:spPr>
      </p:pic>
      <p:pic>
        <p:nvPicPr>
          <p:cNvPr id="1028" name="Picture 4" descr="http://cdn01.ru/files/users/images/2b/18/2b18013829f53e85dbb74a21e8aa2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2852839" cy="3645024"/>
          </a:xfrm>
          <a:prstGeom prst="rect">
            <a:avLst/>
          </a:prstGeom>
          <a:noFill/>
        </p:spPr>
      </p:pic>
      <p:pic>
        <p:nvPicPr>
          <p:cNvPr id="1030" name="Picture 6" descr="http://fb.ru/misc/i/gallery/21144/9897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4935" y="-1"/>
            <a:ext cx="2657545" cy="3593001"/>
          </a:xfrm>
          <a:prstGeom prst="rect">
            <a:avLst/>
          </a:prstGeom>
          <a:noFill/>
        </p:spPr>
      </p:pic>
      <p:pic>
        <p:nvPicPr>
          <p:cNvPr id="1032" name="Picture 8" descr="http://kremlion.ru/wp-content/uploads/2016/10/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780355" cy="3645024"/>
          </a:xfrm>
          <a:prstGeom prst="rect">
            <a:avLst/>
          </a:prstGeom>
          <a:noFill/>
        </p:spPr>
      </p:pic>
      <p:pic>
        <p:nvPicPr>
          <p:cNvPr id="1034" name="Picture 10" descr="http://cdn01.ru/files/users/images/58/8a/588a4f5b500f956da3c59499e2f00af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501008"/>
            <a:ext cx="3356991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avatars.mds.yandex.net/get-pdb/251121/b3f9ffdd-b6d3-4d0a-b3eb-2241879b93fa/s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avatars.mds.yandex.net/get-pdb/251121/b3f9ffdd-b6d3-4d0a-b3eb-2241879b93fa/s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://xn--253-5cd3cgu2f.xn--p1ai/d/1256746/d/ermita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00350"/>
          </a:xfrm>
          <a:prstGeom prst="rect">
            <a:avLst/>
          </a:prstGeom>
          <a:noFill/>
        </p:spPr>
      </p:pic>
      <p:pic>
        <p:nvPicPr>
          <p:cNvPr id="19464" name="Picture 8" descr="http://www.vladtime.ru/uploads/posts/2016-10/1477326156_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05877"/>
            <a:ext cx="6228184" cy="415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hellopiter.ru/image/Hellopiter_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88023" cy="3591017"/>
          </a:xfrm>
          <a:prstGeom prst="rect">
            <a:avLst/>
          </a:prstGeom>
          <a:noFill/>
        </p:spPr>
      </p:pic>
      <p:sp>
        <p:nvSpPr>
          <p:cNvPr id="20484" name="AutoShape 4" descr="https://www.tourprom.ru/site_media/images/poiphoto/ermitazh-3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://ispbguide.com/wp-content/uploads/2011/11/Georgievskij-z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948" y="0"/>
            <a:ext cx="4393052" cy="3573016"/>
          </a:xfrm>
          <a:prstGeom prst="rect">
            <a:avLst/>
          </a:prstGeom>
          <a:noFill/>
        </p:spPr>
      </p:pic>
      <p:pic>
        <p:nvPicPr>
          <p:cNvPr id="20488" name="Picture 8" descr="http://www.panoramas.classic-ru.org/img/112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09628"/>
            <a:ext cx="6696744" cy="334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s://dargonews.files.wordpress.com/2016/02/144442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://droplak.ru/wp-content/uploads/2017/04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3861048"/>
          </a:xfrm>
          <a:prstGeom prst="rect">
            <a:avLst/>
          </a:prstGeom>
          <a:noFill/>
        </p:spPr>
      </p:pic>
      <p:pic>
        <p:nvPicPr>
          <p:cNvPr id="21510" name="Picture 6" descr="http://old.zvezdydetyam.ru/wp-content/uploads/2016/09/Ba_xgVYrjj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7482"/>
            <a:ext cx="4644008" cy="3110518"/>
          </a:xfrm>
          <a:prstGeom prst="rect">
            <a:avLst/>
          </a:prstGeom>
          <a:noFill/>
        </p:spPr>
      </p:pic>
      <p:pic>
        <p:nvPicPr>
          <p:cNvPr id="21512" name="Picture 8" descr="http://www.hellopiter.ru/image/hermitage_1867878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9979" y="0"/>
            <a:ext cx="4764021" cy="3573016"/>
          </a:xfrm>
          <a:prstGeom prst="rect">
            <a:avLst/>
          </a:prstGeom>
          <a:noFill/>
        </p:spPr>
      </p:pic>
      <p:pic>
        <p:nvPicPr>
          <p:cNvPr id="21514" name="Picture 10" descr="http://photoshare.ru/data/34/34434/1/53caly-d7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698638"/>
            <a:ext cx="4716016" cy="315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Словарная работа.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43926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Дворяне – люди, которые принадлежали к господствующему слою населения. Дворяне могли владеть землями и деревнями с крепостными крестьянами.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Крепостные крестьяне – </a:t>
            </a:r>
            <a:r>
              <a:rPr lang="ru-RU" dirty="0" err="1" smtClean="0">
                <a:solidFill>
                  <a:srgbClr val="FF0000"/>
                </a:solidFill>
              </a:rPr>
              <a:t>крестьяне</a:t>
            </a:r>
            <a:r>
              <a:rPr lang="ru-RU" dirty="0" smtClean="0">
                <a:solidFill>
                  <a:srgbClr val="FF0000"/>
                </a:solidFill>
              </a:rPr>
              <a:t>, «прикреплённые» к своим владельцам, то есть господин имел право распоряжаться судьбой такого крестьянина.</a:t>
            </a:r>
          </a:p>
          <a:p>
            <a:pPr>
              <a:buFontTx/>
              <a:buNone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России">
  <a:themeElements>
    <a:clrScheme name="Сотрудничество 8">
      <a:dk1>
        <a:srgbClr val="000000"/>
      </a:dk1>
      <a:lt1>
        <a:srgbClr val="E2DDD4"/>
      </a:lt1>
      <a:dk2>
        <a:srgbClr val="000000"/>
      </a:dk2>
      <a:lt2>
        <a:srgbClr val="EFEBE3"/>
      </a:lt2>
      <a:accent1>
        <a:srgbClr val="F2F2F2"/>
      </a:accent1>
      <a:accent2>
        <a:srgbClr val="C4AD74"/>
      </a:accent2>
      <a:accent3>
        <a:srgbClr val="EEEBE6"/>
      </a:accent3>
      <a:accent4>
        <a:srgbClr val="000000"/>
      </a:accent4>
      <a:accent5>
        <a:srgbClr val="F7F7F7"/>
      </a:accent5>
      <a:accent6>
        <a:srgbClr val="B19C68"/>
      </a:accent6>
      <a:hlink>
        <a:srgbClr val="A46032"/>
      </a:hlink>
      <a:folHlink>
        <a:srgbClr val="8F8E73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России</Template>
  <TotalTime>53</TotalTime>
  <Words>492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История России</vt:lpstr>
      <vt:lpstr>Екатерина Великая.</vt:lpstr>
      <vt:lpstr>Датная разминка.</vt:lpstr>
      <vt:lpstr>Графический диктант.</vt:lpstr>
      <vt:lpstr>План.</vt:lpstr>
      <vt:lpstr>Слайд 5</vt:lpstr>
      <vt:lpstr>Слайд 6</vt:lpstr>
      <vt:lpstr>Слайд 7</vt:lpstr>
      <vt:lpstr>Слайд 8</vt:lpstr>
      <vt:lpstr>Словарная работа.</vt:lpstr>
      <vt:lpstr>Слайд 10</vt:lpstr>
      <vt:lpstr>Слайд 11</vt:lpstr>
      <vt:lpstr>Карточка 1.</vt:lpstr>
      <vt:lpstr>Карточка 2.</vt:lpstr>
      <vt:lpstr>Карточка 3.</vt:lpstr>
      <vt:lpstr>Беседа.</vt:lpstr>
      <vt:lpstr>Рефлексия.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7</cp:revision>
  <dcterms:created xsi:type="dcterms:W3CDTF">2017-10-11T18:45:00Z</dcterms:created>
  <dcterms:modified xsi:type="dcterms:W3CDTF">2017-12-03T17:05:05Z</dcterms:modified>
</cp:coreProperties>
</file>