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1622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err="1" smtClean="0">
                <a:solidFill>
                  <a:srgbClr val="FFC000"/>
                </a:solidFill>
              </a:rPr>
              <a:t>Здоровьесберегающие</a:t>
            </a:r>
            <a:r>
              <a:rPr lang="ru-RU" sz="4000" dirty="0" smtClean="0">
                <a:solidFill>
                  <a:srgbClr val="FFC000"/>
                </a:solidFill>
              </a:rPr>
              <a:t> технологии в педагогической деятельности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www.supermamma.ru/media/ckeditor/uploads/75633/watermarked/d44be8da7e80f09c6dd9b0a787bd12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067944" cy="28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60032" y="3861048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4"/>
              </a:solidFill>
            </a:endParaRPr>
          </a:p>
          <a:p>
            <a:r>
              <a:rPr lang="ru-RU" sz="2400" dirty="0" smtClean="0">
                <a:solidFill>
                  <a:schemeClr val="accent4"/>
                </a:solidFill>
              </a:rPr>
              <a:t>Подготовила</a:t>
            </a:r>
            <a:r>
              <a:rPr lang="ru-RU" sz="2400" smtClean="0">
                <a:solidFill>
                  <a:schemeClr val="accent4"/>
                </a:solidFill>
              </a:rPr>
              <a:t>: </a:t>
            </a:r>
            <a:r>
              <a:rPr lang="ru-RU" sz="2400" smtClean="0">
                <a:solidFill>
                  <a:schemeClr val="accent4"/>
                </a:solidFill>
              </a:rPr>
              <a:t>воспитатель МКДОУ №3  </a:t>
            </a:r>
            <a:r>
              <a:rPr lang="ru-RU" sz="2400" dirty="0" smtClean="0">
                <a:solidFill>
                  <a:schemeClr val="accent4"/>
                </a:solidFill>
              </a:rPr>
              <a:t>Е.А.Калинина </a:t>
            </a:r>
            <a:endParaRPr lang="ru-RU" sz="24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rgbClr val="FFC000"/>
                </a:solidFill>
              </a:rPr>
              <a:t>Как создать условия для становления психологически здоровой личности: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просьба вместо требования и приказа;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убеждение вместо агрессивного словесного воздействия;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организация вместо жесткой дисциплины;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компромисс вместо конфронтации;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доброжелательное прикосновение;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подбадривание;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снятие напряженного состояния;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защита и др.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5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Здоровье</a:t>
            </a:r>
            <a:r>
              <a:rPr lang="ru-RU" dirty="0" smtClean="0">
                <a:solidFill>
                  <a:srgbClr val="FFC000"/>
                </a:solidFill>
              </a:rPr>
              <a:t> ребенка, его </a:t>
            </a:r>
            <a:r>
              <a:rPr lang="ru-RU" i="1" dirty="0" smtClean="0">
                <a:solidFill>
                  <a:srgbClr val="FFC000"/>
                </a:solidFill>
              </a:rPr>
              <a:t>социально-психологическая адаптация</a:t>
            </a:r>
            <a:r>
              <a:rPr lang="ru-RU" dirty="0" smtClean="0">
                <a:solidFill>
                  <a:srgbClr val="FFC000"/>
                </a:solidFill>
              </a:rPr>
              <a:t>, нормальный рост и развитие во многом определяются средой, в которой он живет. Для ребенка от 6 до 17 лет этой средой является система образования, т.к. с пребыванием в учреждениях образования связаны более 70% времени его бодрствования. В то же время в этот период происходит наиболее интенсивный рост и развитие, формирование здоровья на всю оставшуюся жизнь, организм ребенка наиболее чувствителен к экзогенным факторам окружающей среды.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slide.ru/images/17/23226/736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835292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Адаптация </a:t>
            </a:r>
            <a:r>
              <a:rPr lang="ru-RU" dirty="0" smtClean="0">
                <a:solidFill>
                  <a:srgbClr val="FFC000"/>
                </a:solidFill>
              </a:rPr>
              <a:t>– естественное состояние человека, проявляющееся в приспособлении (привыкании) к новым условиям жизни, новой деятельности, новым социальным контактам, новым социальным ролям.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Адаптация</a:t>
            </a:r>
            <a:r>
              <a:rPr lang="ru-RU" dirty="0" smtClean="0">
                <a:solidFill>
                  <a:srgbClr val="FFC000"/>
                </a:solidFill>
              </a:rPr>
              <a:t> - приспособление организма к условиям среды, направленное на сохранение гомеостаза (равновесия).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 </a:t>
            </a:r>
            <a:r>
              <a:rPr lang="ru-RU" b="1" dirty="0" smtClean="0">
                <a:solidFill>
                  <a:srgbClr val="FFC000"/>
                </a:solidFill>
              </a:rPr>
              <a:t>Адаптация</a:t>
            </a:r>
            <a:r>
              <a:rPr lang="ru-RU" dirty="0" smtClean="0">
                <a:solidFill>
                  <a:srgbClr val="FFC000"/>
                </a:solidFill>
              </a:rPr>
              <a:t> – </a:t>
            </a:r>
            <a:r>
              <a:rPr lang="ru-RU" i="1" dirty="0" smtClean="0">
                <a:solidFill>
                  <a:srgbClr val="FFC000"/>
                </a:solidFill>
              </a:rPr>
              <a:t>гомеостаз</a:t>
            </a:r>
            <a:r>
              <a:rPr lang="ru-RU" dirty="0" smtClean="0">
                <a:solidFill>
                  <a:srgbClr val="FFC000"/>
                </a:solidFill>
              </a:rPr>
              <a:t>: равновесие или устойчивость равновесия. Приспособление к окружающей среде.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Обязательным условием адаптации школьников к обучению является обеспечение преемственности. А под преемственностью понимают связь между явлениями в процессе развития в природе, обществе и познании, при которой новое, сменяя старое, сохраняет в себе некоторые элементы его.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Таким образом, преемственность позволяет понять особенности плавного, не травмирующего психику ребенка, перехода от одной ступени обучения к другой.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Одно из основных условий для успешной адаптации ребенка является его </a:t>
            </a:r>
            <a:r>
              <a:rPr lang="ru-RU" b="1" i="1" dirty="0" smtClean="0">
                <a:solidFill>
                  <a:srgbClr val="FFC000"/>
                </a:solidFill>
              </a:rPr>
              <a:t>здоровье</a:t>
            </a:r>
            <a:r>
              <a:rPr lang="ru-RU" dirty="0" smtClean="0">
                <a:solidFill>
                  <a:srgbClr val="FFC000"/>
                </a:solidFill>
              </a:rPr>
              <a:t>. Проблема здоровья ребенка так же многогранна, как и проблема здоровья человека, т.к. ребенок это тоже человек, но человек, развивающийся и растущий, обретающий жизненный опыт и проявляющий все качества, присущие человеку.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Использование </a:t>
            </a:r>
            <a:r>
              <a:rPr lang="ru-RU" sz="2800" b="1" dirty="0" err="1" smtClean="0">
                <a:solidFill>
                  <a:srgbClr val="FFC000"/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rgbClr val="FFC000"/>
                </a:solidFill>
              </a:rPr>
              <a:t> технологий:</a:t>
            </a:r>
            <a:r>
              <a:rPr lang="ru-RU" sz="2800" dirty="0" smtClean="0">
                <a:solidFill>
                  <a:srgbClr val="FFC000"/>
                </a:solidFill>
              </a:rPr>
              <a:t/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количество видов учебной деятельности (4-7);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обстановка и гигиенические условия в классе, освещение;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средняя продолжительность и частота чередования видов деятельности не более 19 минут;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психологический климат на уроке, комфорт, сотрудничество;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момент наступления утомления и снижение учебной деятельности не ранее 35 мин.;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темп окончания урока – спокойный, настрой на успех.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C000"/>
                </a:solidFill>
              </a:rPr>
              <a:t>Здоровьесберегающая</a:t>
            </a:r>
            <a:r>
              <a:rPr lang="ru-RU" sz="2800" dirty="0" smtClean="0">
                <a:solidFill>
                  <a:srgbClr val="FFC000"/>
                </a:solidFill>
              </a:rPr>
              <a:t> технология, по мнению В.Д. Сонькина, - это:</a:t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rgbClr val="FFC000"/>
                </a:solidFill>
              </a:rPr>
              <a:t>условия обучения ребенка в школе (отсутствие стресса, адекватность требований, адекватность методик обучения и воспитания);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рациональная  организация учебного процесса (в соответствии с возрастными, половыми,  индивидуальными особенностями  и гигиеническими требованиями);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соответствие  учебной  и  физической  нагрузки  возрастным возможностям ребенка;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необходимый, достаточный  и  рационально  организованный двигательный режим.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Данные технологии должны удовлетворять принципам </a:t>
            </a:r>
            <a:r>
              <a:rPr lang="ru-RU" sz="2800" dirty="0" err="1" smtClean="0">
                <a:solidFill>
                  <a:srgbClr val="FFC000"/>
                </a:solidFill>
              </a:rPr>
              <a:t>здоровьесбережения</a:t>
            </a:r>
            <a:r>
              <a:rPr lang="ru-RU" sz="2800" dirty="0" smtClean="0">
                <a:solidFill>
                  <a:srgbClr val="FFC000"/>
                </a:solidFill>
              </a:rPr>
              <a:t>, которые сформулировал Н. К. Смирнов:</a:t>
            </a:r>
            <a:br>
              <a:rPr lang="ru-RU" sz="2800" dirty="0" smtClean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i="1" u="sng" dirty="0" smtClean="0">
                <a:solidFill>
                  <a:srgbClr val="FFC000"/>
                </a:solidFill>
              </a:rPr>
              <a:t>«Не навреди!»</a:t>
            </a:r>
            <a:r>
              <a:rPr lang="ru-RU" i="1" dirty="0" smtClean="0">
                <a:solidFill>
                  <a:srgbClr val="FFC000"/>
                </a:solidFill>
              </a:rPr>
              <a:t> </a:t>
            </a:r>
            <a:r>
              <a:rPr lang="ru-RU" dirty="0" smtClean="0">
                <a:solidFill>
                  <a:srgbClr val="FFC000"/>
                </a:solidFill>
              </a:rPr>
              <a:t>— все применяемые методы, приемы, используемые средства должны быть обоснованными, проверенными на практике, не наносящими вреда здоровью ученика и учителя.</a:t>
            </a:r>
          </a:p>
          <a:p>
            <a:pPr lvl="0"/>
            <a:r>
              <a:rPr lang="ru-RU" i="1" u="sng" dirty="0" smtClean="0">
                <a:solidFill>
                  <a:srgbClr val="FFC000"/>
                </a:solidFill>
              </a:rPr>
              <a:t>Приоритет заботы о здоровье учителя и учащегося</a:t>
            </a:r>
            <a:r>
              <a:rPr lang="ru-RU" i="1" dirty="0" smtClean="0">
                <a:solidFill>
                  <a:srgbClr val="FFC000"/>
                </a:solidFill>
              </a:rPr>
              <a:t> </a:t>
            </a:r>
            <a:r>
              <a:rPr lang="ru-RU" dirty="0" smtClean="0">
                <a:solidFill>
                  <a:srgbClr val="FFC000"/>
                </a:solidFill>
              </a:rPr>
              <a:t>— все используемое должно быть оценено с позиции влияния на психофизиологическое состояние участников образовательного процесса.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>
            <a:normAutofit/>
          </a:bodyPr>
          <a:lstStyle/>
          <a:p>
            <a:r>
              <a:rPr lang="ru-RU" i="1" u="sng" dirty="0" smtClean="0">
                <a:solidFill>
                  <a:srgbClr val="FFC000"/>
                </a:solidFill>
              </a:rPr>
              <a:t>Ответственность за свое здоровье</a:t>
            </a:r>
            <a:r>
              <a:rPr lang="ru-RU" i="1" dirty="0" smtClean="0">
                <a:solidFill>
                  <a:srgbClr val="FFC000"/>
                </a:solidFill>
              </a:rPr>
              <a:t> </a:t>
            </a:r>
            <a:r>
              <a:rPr lang="ru-RU" dirty="0" smtClean="0">
                <a:solidFill>
                  <a:srgbClr val="FFC000"/>
                </a:solidFill>
              </a:rPr>
              <a:t>— у каждого ребенка надо стараться сформировать ответственность за свое здоровье, только тогда он реализует свои знания, умения и навыки по сохранности здоровья. Перед любым учителем неизбежно встает задача качественного обучения предмету, что совершенно невозможно без достаточного уровня мотивации школьников. В решении означенных задач и могут помочь </a:t>
            </a:r>
            <a:r>
              <a:rPr lang="ru-RU" dirty="0" err="1" smtClean="0">
                <a:solidFill>
                  <a:srgbClr val="FFC00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FFC000"/>
                </a:solidFill>
              </a:rPr>
              <a:t> технологии.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igslide.ru/images/16/15022/831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Следует отметить, что все </a:t>
            </a:r>
            <a:r>
              <a:rPr lang="ru-RU" sz="2400" dirty="0" err="1" smtClean="0">
                <a:solidFill>
                  <a:srgbClr val="FFC000"/>
                </a:solidFill>
              </a:rPr>
              <a:t>здоровьесберегающие</a:t>
            </a:r>
            <a:r>
              <a:rPr lang="ru-RU" sz="2400" dirty="0" smtClean="0">
                <a:solidFill>
                  <a:srgbClr val="FFC000"/>
                </a:solidFill>
              </a:rPr>
              <a:t> технологии, применяемые в учебно-воспитательном процессе, можно разделить на три основные группы:</a:t>
            </a:r>
            <a:br>
              <a:rPr lang="ru-RU" sz="2400" dirty="0" smtClean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rgbClr val="FFC000"/>
                </a:solidFill>
              </a:rPr>
              <a:t>технологии, обеспечивающие гигиенически оптимальные условия образовательного процесса;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технологии оптимальной организации учебного процесса и физической активности школьников;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разнообразные психолого-педагогические технологии, используемые на уроках и во внеурочной деятельности педагогами и воспитателями.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 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6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Большинство современных проблем, которые отражают сложность ситуаций, сложившихся в системе общего образования и нуждающихся в скорейшем разрешении, связаны так или иначе со здоровьем подрастающего поколения. А это побуждает учителей вносить свою лепту в формирование и сохранение здоровья учащихся путем применения оздоровительной педагогики.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672408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C000"/>
                </a:solidFill>
              </a:rPr>
              <a:t>    Спасибо за внимание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Федеральные государственные образовательные стандарты (ФГОС) впервые определяют </a:t>
            </a:r>
            <a:r>
              <a:rPr lang="ru-RU" b="1" i="1" dirty="0" smtClean="0">
                <a:solidFill>
                  <a:srgbClr val="FFC000"/>
                </a:solidFill>
              </a:rPr>
              <a:t>здоровье </a:t>
            </a:r>
            <a:r>
              <a:rPr lang="ru-RU" dirty="0" smtClean="0">
                <a:solidFill>
                  <a:srgbClr val="FFC000"/>
                </a:solidFill>
              </a:rPr>
              <a:t>школьников в качестве одного из важнейших результатов образования.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От состояния здоровья детей зависят качественные и количественные характеристики не только сегодняшнего, но и будущего населения, его социально-демографическая структура и социально-психологические особенности через 30, 40, 50 лет. В детском возрасте закладывается фундамент личности, формируются ее основные качества: физическое и психическое здоровье, культурный, нравственный и интеллектуальный потенциал.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2.infourok.ru/uploads/ex/0d3f/0008bfce-d08ecc6e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C000"/>
                </a:solidFill>
              </a:rPr>
              <a:t> Снижение психологического здоровья учащихся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Школьные проблемы:</a:t>
            </a:r>
            <a:endParaRPr lang="ru-RU" dirty="0" smtClean="0">
              <a:solidFill>
                <a:srgbClr val="FFC000"/>
              </a:solidFill>
            </a:endParaRP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несправедливое осуждение ребенка в школе;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прямое насилие или косвенное оскорбление со стороны одноклассников;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невнимание, излишняя строгость, предвзятость к личности ребенка;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завышенные требования со стороны учителя;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равнодушие к тем семейным обстоятельствам, в которых живет и развивается ребенок;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неспособность учащегося справиться со школьной программой (может быть вызвана различными причинами: повышенным уровнем сложности учебных программ, не соответствующих уровню развития детей; недостаточным уровнем развития высших психических функций, педагогической запущенностью, недостаточной профессиональной компетентностью учителя; психологическим синдромом хронической </a:t>
            </a:r>
            <a:r>
              <a:rPr lang="ru-RU" dirty="0" err="1" smtClean="0">
                <a:solidFill>
                  <a:srgbClr val="FFC000"/>
                </a:solidFill>
              </a:rPr>
              <a:t>неуспешности</a:t>
            </a:r>
            <a:r>
              <a:rPr lang="ru-RU" dirty="0" smtClean="0">
                <a:solidFill>
                  <a:srgbClr val="FFC000"/>
                </a:solidFill>
              </a:rPr>
              <a:t>);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регулярно повторяющиеся оценочно-экзаменационные ситуации.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Семейные проблемы:</a:t>
            </a:r>
            <a:endParaRPr lang="ru-RU" dirty="0" smtClean="0">
              <a:solidFill>
                <a:srgbClr val="FFC000"/>
              </a:solidFill>
            </a:endParaRP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особенности стиля воспитания;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завышенные требования родителей;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отсутствие </a:t>
            </a:r>
            <a:r>
              <a:rPr lang="ru-RU" dirty="0" err="1" smtClean="0">
                <a:solidFill>
                  <a:srgbClr val="FFC000"/>
                </a:solidFill>
              </a:rPr>
              <a:t>эмпатии</a:t>
            </a:r>
            <a:r>
              <a:rPr lang="ru-RU" dirty="0" smtClean="0">
                <a:solidFill>
                  <a:srgbClr val="FFC000"/>
                </a:solidFill>
              </a:rPr>
              <a:t> во внутрисемейных отношениях;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открытые экстремальные ситуации и ситуации физического насилия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здоровьесберегающие технологии в школе, здоровьесберегающие технологии на урока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91025"/>
            <a:ext cx="3810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доровьесберегающие технологии на уроках математ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05064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900igr.net/datas/doshkolnoe-obrazovanie/Sotsialno-psikhologicheskoe-blagopoluchie-rebjonka/0010-010-Komponenty-zhiznedejatelnosti-chelovek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88640"/>
            <a:ext cx="83529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ages.myshared.ru/4/130547/slide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88640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832688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Способы сохранения психологического здоровья в условиях образовательной среды: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Определение и развитие возможностей и способностей ребенка, резервов развития каждого возраста.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Профилактика развития школьной тревожности.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Формирование навыков </a:t>
            </a:r>
            <a:r>
              <a:rPr lang="ru-RU" dirty="0" err="1" smtClean="0">
                <a:solidFill>
                  <a:srgbClr val="FFC000"/>
                </a:solidFill>
              </a:rPr>
              <a:t>психорегуляции</a:t>
            </a:r>
            <a:r>
              <a:rPr lang="ru-RU" dirty="0" smtClean="0">
                <a:solidFill>
                  <a:srgbClr val="FFC000"/>
                </a:solidFill>
              </a:rPr>
              <a:t>; развитие уверенности в себе.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здоровьесберегающие технологии на уроках русского язы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4998"/>
            <a:ext cx="3491880" cy="227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здание здоровьесберегающей среды на уроке, здоровьесберегающая деятельнос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21088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683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 Здоровьесберегающие технологии в педагогической деятельности</vt:lpstr>
      <vt:lpstr>Слайд 2</vt:lpstr>
      <vt:lpstr>Слайд 3</vt:lpstr>
      <vt:lpstr>Слайд 4</vt:lpstr>
      <vt:lpstr> Снижение психологического здоровья учащихся </vt:lpstr>
      <vt:lpstr>Слайд 6</vt:lpstr>
      <vt:lpstr>Слайд 7</vt:lpstr>
      <vt:lpstr>Слайд 8</vt:lpstr>
      <vt:lpstr>Слайд 9</vt:lpstr>
      <vt:lpstr>Как создать условия для становления психологически здоровой личности:</vt:lpstr>
      <vt:lpstr>Слайд 11</vt:lpstr>
      <vt:lpstr>Слайд 12</vt:lpstr>
      <vt:lpstr>Слайд 13</vt:lpstr>
      <vt:lpstr>Слайд 14</vt:lpstr>
      <vt:lpstr>Слайд 15</vt:lpstr>
      <vt:lpstr>Использование здоровьесберегающих технологий: </vt:lpstr>
      <vt:lpstr>Здоровьесберегающая технология, по мнению В.Д. Сонькина, - это: </vt:lpstr>
      <vt:lpstr>Данные технологии должны удовлетворять принципам здоровьесбережения, которые сформулировал Н. К. Смирнов: </vt:lpstr>
      <vt:lpstr>Слайд 19</vt:lpstr>
      <vt:lpstr> Следует отметить, что все здоровьесберегающие технологии, применяемые в учебно-воспитательном процессе, можно разделить на три основные группы: </vt:lpstr>
      <vt:lpstr>Слайд 21</vt:lpstr>
      <vt:lpstr>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педагогической деятельности</dc:title>
  <dc:creator>User</dc:creator>
  <cp:lastModifiedBy>user</cp:lastModifiedBy>
  <cp:revision>18</cp:revision>
  <dcterms:created xsi:type="dcterms:W3CDTF">2017-01-26T16:39:45Z</dcterms:created>
  <dcterms:modified xsi:type="dcterms:W3CDTF">2017-11-23T15:20:56Z</dcterms:modified>
</cp:coreProperties>
</file>