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173A8D"/>
    <a:srgbClr val="FFC900"/>
    <a:srgbClr val="129481"/>
    <a:srgbClr val="0F2741"/>
    <a:srgbClr val="001736"/>
    <a:srgbClr val="003374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912" y="3372787"/>
            <a:ext cx="5608610" cy="109428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Что нам стоит дом построить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Урок-деловая игра в рамках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деятельностного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подхода</a:t>
            </a:r>
            <a:b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8 класс</a:t>
            </a:r>
            <a:b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(усложненный вариант 10 класс)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911" y="4946754"/>
            <a:ext cx="530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A8D"/>
                </a:solidFill>
              </a:rPr>
              <a:t>Учитель: </a:t>
            </a:r>
            <a:r>
              <a:rPr lang="ru-RU" sz="2400" b="1" dirty="0" err="1" smtClean="0">
                <a:solidFill>
                  <a:srgbClr val="173A8D"/>
                </a:solidFill>
              </a:rPr>
              <a:t>Стаченко</a:t>
            </a:r>
            <a:r>
              <a:rPr lang="ru-RU" sz="2400" b="1" dirty="0" smtClean="0">
                <a:solidFill>
                  <a:srgbClr val="173A8D"/>
                </a:solidFill>
              </a:rPr>
              <a:t> Наталья Яковлевна</a:t>
            </a:r>
            <a:endParaRPr lang="ru-RU" sz="2400" b="1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905" y="481263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Инженеры-газовики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763" y="1184857"/>
            <a:ext cx="7696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1.Сколько газа, поступающего в котел АГВ (автоматического газового водонагревателя), нужно сжечь, чтобы нагреть воздух в доме из восьми комнат, если для этого нужно передать количество теплоты  </a:t>
            </a:r>
            <a:r>
              <a:rPr lang="en-US" sz="2000" dirty="0" smtClean="0"/>
              <a:t>Q = 12 384 </a:t>
            </a:r>
            <a:r>
              <a:rPr lang="ru-RU" sz="2000" dirty="0" smtClean="0"/>
              <a:t>Дж?</a:t>
            </a:r>
          </a:p>
          <a:p>
            <a:r>
              <a:rPr lang="ru-RU" sz="2000" dirty="0" smtClean="0"/>
              <a:t>2.Не дешевле ли отапливать дом дровами?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17" y="2245169"/>
            <a:ext cx="2618890" cy="337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33" y="2873336"/>
            <a:ext cx="3880133" cy="319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291548"/>
            <a:ext cx="7638732" cy="759330"/>
          </a:xfrm>
        </p:spPr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Котельщики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77" y="1050878"/>
            <a:ext cx="31116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Создать проект системы отопления дома отдельным котлом АГВ (автоматического газового нагревателя).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Где нужно расположить этот котел?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Какие способы передачи энергии будут использоваться?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020966" y="177387"/>
            <a:ext cx="4981434" cy="2483959"/>
          </a:xfrm>
          <a:prstGeom prst="cloudCallout">
            <a:avLst>
              <a:gd name="adj1" fmla="val -30607"/>
              <a:gd name="adj2" fmla="val 4691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81716" y="825910"/>
            <a:ext cx="3834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Решения:</a:t>
            </a:r>
          </a:p>
          <a:p>
            <a:r>
              <a:rPr lang="ru-RU" dirty="0" smtClean="0"/>
              <a:t>Котел разумнее установить внизу, в подвале.</a:t>
            </a:r>
          </a:p>
          <a:p>
            <a:r>
              <a:rPr lang="ru-RU" dirty="0" smtClean="0"/>
              <a:t>Задействованы все три способа передачи тепла.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12" y="3019454"/>
            <a:ext cx="4406788" cy="33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23081"/>
            <a:ext cx="7839635" cy="84636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814" y="2967335"/>
            <a:ext cx="590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работу!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961" y="210477"/>
            <a:ext cx="7839635" cy="97789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  </a:t>
            </a:r>
            <a:r>
              <a:rPr lang="ru-RU" dirty="0" smtClean="0">
                <a:latin typeface="+mn-lt"/>
              </a:rPr>
              <a:t>цели и задачи урока: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546597" y="1381209"/>
            <a:ext cx="7078871" cy="860191"/>
            <a:chOff x="1269" y="1324"/>
            <a:chExt cx="3193" cy="31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554" y="1340"/>
              <a:ext cx="2908" cy="29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dirty="0" smtClean="0"/>
                <a:t>Обобщить знания по теме «Тепловые явления»</a:t>
              </a:r>
              <a:endParaRPr lang="ru-RU" sz="2400" dirty="0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191485" y="2439138"/>
            <a:ext cx="7365111" cy="857066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Показать применение знаний на практике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824490" y="3409772"/>
            <a:ext cx="7519410" cy="1372162"/>
            <a:chOff x="1270" y="2247"/>
            <a:chExt cx="3192" cy="41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37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Осуществить интеграцию физики с математикой, географией, ИЗО, экономикой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04860" y="4636140"/>
            <a:ext cx="6996240" cy="787014"/>
            <a:chOff x="1268" y="2745"/>
            <a:chExt cx="3153" cy="33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553" y="2745"/>
              <a:ext cx="2868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dirty="0" smtClean="0"/>
                <a:t>Осуществить профессиональную ориентацию</a:t>
              </a:r>
              <a:endParaRPr lang="ru-RU" sz="2400" dirty="0"/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48"/>
              <a:ext cx="266" cy="324"/>
              <a:chOff x="1414" y="2700"/>
              <a:chExt cx="266" cy="32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14" y="2700"/>
                <a:ext cx="222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847019" y="5465792"/>
            <a:ext cx="6008577" cy="887172"/>
            <a:chOff x="1217" y="3160"/>
            <a:chExt cx="3241" cy="392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Создать условия для творчества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17" y="3160"/>
              <a:ext cx="317" cy="392"/>
              <a:chOff x="1363" y="3112"/>
              <a:chExt cx="317" cy="392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363" y="3112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09" y="929390"/>
            <a:ext cx="7599131" cy="491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Дом-это самое важное для человека, особенно в странах, где есть зима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386" y="1858780"/>
            <a:ext cx="7931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Предлагаются строительные профессии.  Учитель - президент фирмы. </a:t>
            </a:r>
          </a:p>
          <a:p>
            <a:r>
              <a:rPr lang="ru-RU" sz="2000" dirty="0" smtClean="0"/>
              <a:t>Президент оценивает работу и выдает «зарплату» – оценку.</a:t>
            </a:r>
          </a:p>
          <a:p>
            <a:r>
              <a:rPr lang="ru-RU" sz="2000" dirty="0" smtClean="0"/>
              <a:t>Учащиеся выбирают профессии и получают задания.</a:t>
            </a:r>
            <a:endParaRPr lang="ru-RU" sz="2000" dirty="0"/>
          </a:p>
        </p:txBody>
      </p:sp>
      <p:pic>
        <p:nvPicPr>
          <p:cNvPr id="1026" name="Picture 2" descr="https://im0-tub-ru.yandex.net/i?id=3bf80842264af6a2fe5165d4b748b703&amp;n=33&amp;h=215&amp;w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23" y="3341085"/>
            <a:ext cx="4122484" cy="28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387" y="3550947"/>
            <a:ext cx="35246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A5896"/>
                </a:solidFill>
              </a:rPr>
              <a:t>Группа специалистов: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Художники-архитекторы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Инженеры-расчетчики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Печники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Экономисты-сметчики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Отопители</a:t>
            </a:r>
            <a:r>
              <a:rPr lang="ru-RU" sz="2000" dirty="0" smtClean="0"/>
              <a:t>-расчетчики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Котельщики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55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04" y="457200"/>
            <a:ext cx="6073254" cy="5302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Художники-архитекторы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7104" y="1132764"/>
            <a:ext cx="3152633" cy="499246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Изобразить эскиз фасада двухэтажного дома высотой 6 метров и площадью основания 200 м².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Разбейте вокруг дома цветник.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Изобразите здесь же эскиз фонтана. Какой принцип можно использовать в его работе?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Выделите стороны горизонта для лучшей освещенности дома.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94" y="1145531"/>
            <a:ext cx="2628990" cy="197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2" y="2884596"/>
            <a:ext cx="4702364" cy="328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Константа\Desktop\Свет проект\фото СВЕТ\Фото05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60" y="-65756"/>
            <a:ext cx="3463152" cy="2660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07402" y="6125227"/>
            <a:ext cx="47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Макет, выполненный учащимися 8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291547"/>
            <a:ext cx="7597789" cy="977899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Экономисты-сметчики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2" y="1037230"/>
            <a:ext cx="7219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</a:t>
            </a:r>
            <a:r>
              <a:rPr lang="ru-RU" sz="2000" dirty="0" smtClean="0"/>
              <a:t>колько средств нужно затратить, чтобы приобрести 160000 штук кирпичей по 47  рублей каждый, 12 железобетонных балок по 4000 р., цемент (60 мешков) по 280 р. </a:t>
            </a:r>
            <a:r>
              <a:rPr lang="ru-RU" sz="2000" dirty="0"/>
              <a:t>к</a:t>
            </a:r>
            <a:r>
              <a:rPr lang="ru-RU" sz="2000" dirty="0" smtClean="0"/>
              <a:t>аждый?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Черепица 300 м²,  1 м² стоит 500 рублей.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Что еще необходимо приобрести для строительства дома?</a:t>
            </a:r>
          </a:p>
          <a:p>
            <a:endParaRPr lang="ru-RU" sz="2000" dirty="0"/>
          </a:p>
        </p:txBody>
      </p:sp>
      <p:pic>
        <p:nvPicPr>
          <p:cNvPr id="2050" name="Picture 2" descr="http://www.i.baraholka.com.ru/files/1/6/1690226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 r="19277"/>
          <a:stretch/>
        </p:blipFill>
        <p:spPr bwMode="auto">
          <a:xfrm>
            <a:off x="4917265" y="3291713"/>
            <a:ext cx="4072189" cy="308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583" y="3912433"/>
            <a:ext cx="37283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Для строительства дома еще необходимо приобрести: плиты для фундамента, материал для крыши, окна, двери, доски, материалы для внутренней отделки и многое другое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76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5" y="291547"/>
            <a:ext cx="7434016" cy="9778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Инженеры-расчетчики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2038" y="1269446"/>
            <a:ext cx="39865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Определить вес дома, если известно, что площадь основания фундамента </a:t>
            </a:r>
            <a:r>
              <a:rPr lang="en-US" sz="2000" dirty="0" smtClean="0"/>
              <a:t>S=200</a:t>
            </a:r>
            <a:r>
              <a:rPr lang="ru-RU" sz="2000" dirty="0" smtClean="0"/>
              <a:t> м², а нормальное давление на грунт должно быть р=40 кПа.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790363" y="3028013"/>
            <a:ext cx="3708178" cy="343271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1852" y="3698543"/>
                <a:ext cx="1273269" cy="224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400" dirty="0" smtClean="0"/>
                  <a:t>       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 = </a:t>
                </a:r>
                <a:r>
                  <a:rPr lang="en-US" sz="2400" dirty="0" err="1" smtClean="0"/>
                  <a:t>p·S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52" y="3698543"/>
                <a:ext cx="1273269" cy="2249718"/>
              </a:xfrm>
              <a:prstGeom prst="rect">
                <a:avLst/>
              </a:prstGeom>
              <a:blipFill>
                <a:blip r:embed="rId2"/>
                <a:stretch>
                  <a:fillRect l="-7656" b="-1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7" y="1128803"/>
            <a:ext cx="3116415" cy="2569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4525" y="4017364"/>
            <a:ext cx="358367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Не </a:t>
            </a:r>
            <a:r>
              <a:rPr lang="ru-RU" sz="2000" dirty="0">
                <a:solidFill>
                  <a:prstClr val="black"/>
                </a:solidFill>
              </a:rPr>
              <a:t>учитывая вес потолочных балок, рассчитайте число кирпичей для дома, если масса одного кирпича </a:t>
            </a:r>
            <a:r>
              <a:rPr lang="en-US" sz="2000" dirty="0">
                <a:solidFill>
                  <a:prstClr val="black"/>
                </a:solidFill>
              </a:rPr>
              <a:t>m˳= </a:t>
            </a:r>
            <a:r>
              <a:rPr lang="ru-RU" sz="2000" dirty="0">
                <a:solidFill>
                  <a:prstClr val="black"/>
                </a:solidFill>
              </a:rPr>
              <a:t>7 </a:t>
            </a:r>
            <a:r>
              <a:rPr lang="ru-RU" sz="2000">
                <a:solidFill>
                  <a:prstClr val="black"/>
                </a:solidFill>
              </a:rPr>
              <a:t>кг</a:t>
            </a:r>
            <a:r>
              <a:rPr lang="ru-RU" sz="200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Инженер </a:t>
            </a:r>
            <a:r>
              <a:rPr lang="ru-RU" b="1" u="sng" dirty="0" smtClean="0">
                <a:solidFill>
                  <a:srgbClr val="C00000"/>
                </a:solidFill>
              </a:rPr>
              <a:t>теплоизоляции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1119116"/>
            <a:ext cx="4056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Какие способы передачи тепла наружу необходимо предотвратить?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Каким цветом лучше покрасить наружные стены дома?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Какие изготовить окна?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Какую лучше выбрать крышу: кровельную, железную или черепичную?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05469" y="3981438"/>
            <a:ext cx="7393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Решения: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1.Стены лучше выбрать толщиной в два кирпича, кирпич – силикатный (он прочнее и достаточно пористый)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2.Окна лучше брать двойные, с теплоизолятором (воздухом)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3.Крышу лучше покрыть черепицей, т.к. хороший теплоизолятор.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4.Наружные стены дома надо строить темными в северных широтах, светлыми – в южных.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5.Предотвращены три способа передачи тепла: теплопроводность, излучение, конвекция.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085" y="1409948"/>
            <a:ext cx="2312997" cy="140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214" y="48905"/>
            <a:ext cx="1752600" cy="125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388" y="2394012"/>
            <a:ext cx="3492730" cy="18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76726"/>
            <a:ext cx="7839635" cy="649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Отопители</a:t>
            </a:r>
            <a:r>
              <a:rPr lang="ru-RU" b="1" dirty="0" smtClean="0">
                <a:solidFill>
                  <a:srgbClr val="C00000"/>
                </a:solidFill>
              </a:rPr>
              <a:t>-расчетчики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0021" y="780496"/>
                <a:ext cx="612407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Какое количество теплоты нужно передать комнате размером  5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4×3 м, </m:t>
                    </m:r>
                  </m:oMath>
                </a14:m>
                <a:endParaRPr lang="ru-RU" sz="2400" b="0" dirty="0" smtClean="0">
                  <a:ea typeface="Cambria Math" panose="02040503050406030204" pitchFamily="18" charset="0"/>
                </a:endParaRPr>
              </a:p>
              <a:p>
                <a:r>
                  <a:rPr lang="ru-RU" sz="2400" dirty="0" smtClean="0"/>
                  <a:t>Чтобы нагреть в ней воздух от 0 до 20°С?</a:t>
                </a:r>
              </a:p>
              <a:p>
                <a:r>
                  <a:rPr lang="ru-RU" sz="2400" dirty="0" smtClean="0"/>
                  <a:t>Какое количество теплоты нужно передать дому, если в нем восемь таких комнат?</a:t>
                </a:r>
              </a:p>
              <a:p>
                <a:r>
                  <a:rPr lang="ru-RU" sz="2400" dirty="0" smtClean="0"/>
                  <a:t>Сколько тонн угля для этого нужно привести?</a:t>
                </a:r>
              </a:p>
              <a:p>
                <a:r>
                  <a:rPr lang="ru-RU" sz="2400" dirty="0" smtClean="0"/>
                  <a:t>Что выгоднее: отапливать дом углем или газом?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780496"/>
                <a:ext cx="6124074" cy="3046988"/>
              </a:xfrm>
              <a:prstGeom prst="rect">
                <a:avLst/>
              </a:prstGeom>
              <a:blipFill>
                <a:blip r:embed="rId2"/>
                <a:stretch>
                  <a:fillRect l="-1493" t="-1600" r="-796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photoudom.ru/photo/7d/7d4964da0a4e8b0afcd134c1dab147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6192" r="9906"/>
          <a:stretch/>
        </p:blipFill>
        <p:spPr bwMode="auto">
          <a:xfrm>
            <a:off x="4578723" y="3410378"/>
            <a:ext cx="3871744" cy="248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7932" y="4446223"/>
                <a:ext cx="2334126" cy="17179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Q=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C·m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·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t</a:t>
                </a:r>
              </a:p>
              <a:p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возд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·V</a:t>
                </a:r>
              </a:p>
              <a:p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32" y="4446223"/>
                <a:ext cx="2334126" cy="1717971"/>
              </a:xfrm>
              <a:prstGeom prst="rect">
                <a:avLst/>
              </a:prstGeom>
              <a:blipFill>
                <a:blip r:embed="rId4"/>
                <a:stretch>
                  <a:fillRect t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10" y="481263"/>
            <a:ext cx="1928514" cy="267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9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273" y="457199"/>
            <a:ext cx="250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Печники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24" y="4371543"/>
            <a:ext cx="2654577" cy="19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87" y="4371543"/>
            <a:ext cx="2654577" cy="183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3038" y="1288196"/>
                <a:ext cx="807505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1.Можно ли камином обогреть комнату?</a:t>
                </a:r>
              </a:p>
              <a:p>
                <a:r>
                  <a:rPr lang="ru-RU" sz="2000" dirty="0" smtClean="0"/>
                  <a:t>(Возьмите ситуацию из житейского опыта)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2.Что необходимо построить предварительно</a:t>
                </a:r>
              </a:p>
              <a:p>
                <a:r>
                  <a:rPr lang="ru-RU" sz="2000" dirty="0" smtClean="0"/>
                  <a:t> в доме, чтобы поставить печь-камин?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3.Сколько дров нужно сжечь, чтобы нагреть с помощью камина воздух в комнате размером 5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2000" dirty="0" smtClean="0"/>
                  <a:t>4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2000" dirty="0" smtClean="0"/>
                  <a:t>3 м от 0° до 20°С?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4.Сравните ответ с реальной жизненной ситуацией.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8" y="1288196"/>
                <a:ext cx="8075052" cy="3170099"/>
              </a:xfrm>
              <a:prstGeom prst="rect">
                <a:avLst/>
              </a:prstGeom>
              <a:blipFill>
                <a:blip r:embed="rId4"/>
                <a:stretch>
                  <a:fillRect l="-755" t="-962" r="-1208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5999" t="23251"/>
          <a:stretch/>
        </p:blipFill>
        <p:spPr>
          <a:xfrm>
            <a:off x="6073154" y="872697"/>
            <a:ext cx="2954936" cy="2059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85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578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    Что нам стоит дом построить Урок-деловая игра в рамках деятельностного подхода 8 класс  (усложненный вариант 10 класс)</vt:lpstr>
      <vt:lpstr>   цели и задачи урока:</vt:lpstr>
      <vt:lpstr>    Дом-это самое важное для человека, особенно в странах, где есть зима </vt:lpstr>
      <vt:lpstr>Художники-архитекторы</vt:lpstr>
      <vt:lpstr>    Экономисты-сметчики</vt:lpstr>
      <vt:lpstr>Инженеры-расчетчики</vt:lpstr>
      <vt:lpstr>    Инженер теплоизоляции</vt:lpstr>
      <vt:lpstr>  Отопители-расчетчики</vt:lpstr>
      <vt:lpstr>Презентация PowerPoint</vt:lpstr>
      <vt:lpstr>Презентация PowerPoint</vt:lpstr>
      <vt:lpstr>   Котельщики</vt:lpstr>
      <vt:lpstr> 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125</cp:revision>
  <dcterms:created xsi:type="dcterms:W3CDTF">2016-11-18T14:12:19Z</dcterms:created>
  <dcterms:modified xsi:type="dcterms:W3CDTF">2017-11-09T12:56:28Z</dcterms:modified>
</cp:coreProperties>
</file>