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8" r:id="rId4"/>
    <p:sldId id="263" r:id="rId5"/>
    <p:sldId id="268" r:id="rId6"/>
    <p:sldId id="269" r:id="rId7"/>
    <p:sldId id="266" r:id="rId8"/>
    <p:sldId id="267" r:id="rId9"/>
    <p:sldId id="270" r:id="rId10"/>
    <p:sldId id="27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518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F69-E482-40FA-AE45-099D913B8291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DE561-0D38-46B2-80C8-1CB4F2421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AABD8-180C-4B12-BCF4-9109DE09F0BA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D36AF-FF32-40A7-96D6-1DB5C33E1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81672-1A9A-4C67-9FA4-C92C1E3ABEF7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C7A1E-C15D-4F76-A8B8-8FE7A9C81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E3C1-51FC-4897-BE03-1B726FA8ED17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F5E0-F050-463F-B986-CBE908EA2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06807-F695-481A-8B4A-DF7054CAA586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1FBD9-387B-4E78-BE94-193E6EB8B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3FFEA-D4BD-461B-8DB0-8E23D0FDB2B7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13713-A298-45F7-9D28-838B6E158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97256-955D-43F0-AE5C-922441E06DCB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98D1-7CB3-47BD-99F7-66AA6CC65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713B-F6B2-4F5B-BD83-09AE63196999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3F27-D0D8-4649-AD77-09473AD1B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0ABAA-E9B6-4A52-9C31-735B6532CDED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AB0A2-147F-4A08-AAC9-8AE51A304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F5A39-2AC3-4CDA-A252-F0D45F6317CF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767DC-A4D3-46C5-BC9D-87F3770DA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69C50-E6CD-4DC2-805A-2E707AFE9582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76DFF-C7C4-435C-A3CB-00062138B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719109-DBDD-4879-BF45-BAEA2ACD7AFB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1013DC-B347-44B5-8154-4FFDA3892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javascript:void%20window.open('http://handlight.ru/components/com_virtuemart/shop_image/product/57a46b4de0cd3251dcc759955c6892a6.jpg',%20'win2',%20'status=no,toolbar=no,scrollbars=yes,titlebar=no,menubar=no,resizable=yes,width=151,height=200,directories=no,location=no');" TargetMode="External"/><Relationship Id="rId3" Type="http://schemas.openxmlformats.org/officeDocument/2006/relationships/image" Target="../media/image10.png"/><Relationship Id="rId7" Type="http://schemas.openxmlformats.org/officeDocument/2006/relationships/image" Target="../media/image1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javascript:void%20window.open('http://handlight.ru/components/com_virtuemart/shop_image/product/a998592fb850cf1bfe361957dd65a4d3.jpg',%20'win2',%20'status=no,toolbar=no,scrollbars=yes,titlebar=no,menubar=no,resizable=yes,width=540,height=415,directories=no,location=no');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gif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hyperlink" Target="javascript:void%20window.open('http://handlight.ru/components/com_virtuemart/shop_image/product/a998592fb850cf1bfe361957dd65a4d3.jpg',%20'win2',%20'status=no,toolbar=no,scrollbars=yes,titlebar=no,menubar=no,resizable=yes,width=540,height=415,directories=no,location=no');" TargetMode="Externa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1.gif"/><Relationship Id="rId2" Type="http://schemas.openxmlformats.org/officeDocument/2006/relationships/hyperlink" Target="javascript:void%20window.open('http://handlight.ru/components/com_virtuemart/shop_image/product/a639ce6c6b3bed1df36b360c8767397b.jpg',%20'win2',%20'status=no,toolbar=no,scrollbars=yes,titlebar=no,menubar=no,resizable=yes,width=170,height=138,directories=no,location=no');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4" Type="http://schemas.openxmlformats.org/officeDocument/2006/relationships/hyperlink" Target="http://www.betopled.ru/p__JS551_Dip_LED/39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03D4A8">
                <a:alpha val="33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7200" b="1" dirty="0" smtClean="0">
                <a:ln>
                  <a:solidFill>
                    <a:srgbClr val="AF5182"/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Будущее за светодиодами</a:t>
            </a:r>
            <a:endParaRPr lang="ru-RU" sz="7200" b="1" dirty="0">
              <a:ln>
                <a:solidFill>
                  <a:srgbClr val="AF5182"/>
                </a:solidFill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63" y="5105400"/>
            <a:ext cx="7500937" cy="175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</a:rPr>
              <a:t>Работу выполнил</a:t>
            </a:r>
            <a:r>
              <a:rPr lang="en-US" sz="180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Arial" charset="0"/>
              </a:rPr>
              <a:t>Учащийся 9 класса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Arial" charset="0"/>
              </a:rPr>
              <a:t>Летов Андрей.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</a:rPr>
              <a:t>Преподаватель </a:t>
            </a:r>
          </a:p>
          <a:p>
            <a:pPr>
              <a:lnSpc>
                <a:spcPct val="80000"/>
              </a:lnSpc>
            </a:pPr>
            <a:r>
              <a:rPr lang="ru-RU" sz="1800" smtClean="0">
                <a:solidFill>
                  <a:schemeClr val="tx1"/>
                </a:solidFill>
                <a:latin typeface="Arial" charset="0"/>
              </a:rPr>
              <a:t>Заостровских Вера Александровна.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0"/>
            <a:ext cx="4429125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Итак, подводя итог можно выделить основные </a:t>
            </a:r>
            <a:r>
              <a:rPr lang="ru-RU" sz="2800" b="1" dirty="0" smtClean="0">
                <a:solidFill>
                  <a:srgbClr val="FF0000"/>
                </a:solidFill>
              </a:rPr>
              <a:t>ВЫГОДЫ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от внедрения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светодиодов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-экономия электроэнергии до 70%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-отсутствие затрат на обслуживание , срок службы 25 лет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-экологическая безопасность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-сохранение электросетей – за счет низких питающих токов (0,6-0,9А)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-стабильное освещение в зимний период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-разнообразие применения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-реальная поддержка программ Президента по внедрению </a:t>
            </a:r>
            <a:r>
              <a:rPr lang="ru-RU" dirty="0" err="1" smtClean="0"/>
              <a:t>нанотехнологий</a:t>
            </a:r>
            <a:r>
              <a:rPr lang="ru-RU" dirty="0" smtClean="0"/>
              <a:t> и энергосбережении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6215082"/>
            <a:ext cx="4012637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Мы за светодиоды!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14625"/>
            <a:ext cx="20923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4071938"/>
            <a:ext cx="172561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Прямоугольник 5"/>
          <p:cNvSpPr>
            <a:spLocks noChangeArrowheads="1"/>
          </p:cNvSpPr>
          <p:nvPr/>
        </p:nvSpPr>
        <p:spPr bwMode="auto">
          <a:xfrm>
            <a:off x="2428875" y="4071938"/>
            <a:ext cx="46434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Georgia" pitchFamily="18" charset="0"/>
              </a:rPr>
              <a:t>Светодиод — это полупроводниковый диод. У светодиода есть два вывода анод (плюс) и катод (минус). </a:t>
            </a:r>
          </a:p>
          <a:p>
            <a:r>
              <a:rPr lang="ru-RU">
                <a:latin typeface="Georgia" pitchFamily="18" charset="0"/>
              </a:rPr>
              <a:t>Для того, чтобы светодиод засветился, надо пропускать через него электрический ток в направлении от анода к катоду. Для этого следует подать на его анод положительное, а на катод — отрицательное напряжение.</a:t>
            </a:r>
          </a:p>
        </p:txBody>
      </p:sp>
      <p:pic>
        <p:nvPicPr>
          <p:cNvPr id="14340" name="Рисунок 7" descr="Светодиодный источник свет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5786438"/>
            <a:ext cx="107156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75" y="0"/>
            <a:ext cx="4492625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5286375"/>
            <a:ext cx="3421063" cy="1339850"/>
          </a:xfrm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5518150"/>
            <a:ext cx="3571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313" y="5857875"/>
            <a:ext cx="35718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6215063"/>
            <a:ext cx="35718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5500688"/>
            <a:ext cx="35718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63" y="5929313"/>
            <a:ext cx="35718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6286500"/>
            <a:ext cx="35718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Прямоугольник 11"/>
          <p:cNvSpPr>
            <a:spLocks noChangeArrowheads="1"/>
          </p:cNvSpPr>
          <p:nvPr/>
        </p:nvSpPr>
        <p:spPr bwMode="auto">
          <a:xfrm>
            <a:off x="428625" y="0"/>
            <a:ext cx="4572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Georgia" pitchFamily="18" charset="0"/>
              </a:rPr>
              <a:t>Работа основана на физическом явлении возникновения светового излучения при прохождении электрического тока через p-n-переход. Цвет свечения (длина волны максимума спектра излучения) определяется типом используемых полупроводниковых материалов, образующих p-n-переход</a:t>
            </a:r>
          </a:p>
        </p:txBody>
      </p:sp>
      <p:pic>
        <p:nvPicPr>
          <p:cNvPr id="15370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1413" y="2214563"/>
            <a:ext cx="41925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 стрелкой 14"/>
          <p:cNvCxnSpPr/>
          <p:nvPr/>
        </p:nvCxnSpPr>
        <p:spPr>
          <a:xfrm rot="5400000" flipH="1" flipV="1">
            <a:off x="2285984" y="5000636"/>
            <a:ext cx="642942" cy="642942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2571736" y="5214950"/>
            <a:ext cx="928694" cy="642942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2035951" y="5107793"/>
            <a:ext cx="1428760" cy="1071570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05273E-6 L -0.10226 3.05273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66512E-6 L -0.08664 -1.66512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6.47549E-7 L -0.11024 6.47549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Эволюция светодиодов- от индикаторов до источников света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50"/>
          <a:ext cx="9144000" cy="536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9564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Световой поток</a:t>
                      </a:r>
                      <a:endParaRPr lang="ru-RU" dirty="0"/>
                    </a:p>
                  </a:txBody>
                  <a:tcPr/>
                </a:tc>
              </a:tr>
              <a:tr h="695643">
                <a:tc>
                  <a:txBody>
                    <a:bodyPr/>
                    <a:lstStyle/>
                    <a:p>
                      <a:r>
                        <a:rPr lang="ru-RU" dirty="0" smtClean="0"/>
                        <a:t>1962г.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Первые светодиоды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0041">
                <a:tc>
                  <a:txBody>
                    <a:bodyPr/>
                    <a:lstStyle/>
                    <a:p>
                      <a:r>
                        <a:rPr lang="ru-RU" dirty="0" smtClean="0"/>
                        <a:t>1968г.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Светодиодная лампочка</a:t>
                      </a:r>
                      <a:r>
                        <a:rPr lang="ru-RU" baseline="0" dirty="0" smtClean="0"/>
                        <a:t> для индикатора и первый дисплей </a:t>
                      </a:r>
                      <a:r>
                        <a:rPr lang="ru-RU" baseline="0" dirty="0" err="1" smtClean="0"/>
                        <a:t>Нр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0,001лм</a:t>
                      </a:r>
                      <a:endParaRPr lang="ru-RU" dirty="0"/>
                    </a:p>
                  </a:txBody>
                  <a:tcPr/>
                </a:tc>
              </a:tr>
              <a:tr h="993776">
                <a:tc>
                  <a:txBody>
                    <a:bodyPr/>
                    <a:lstStyle/>
                    <a:p>
                      <a:r>
                        <a:rPr lang="ru-RU" dirty="0" smtClean="0"/>
                        <a:t>1976г.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индикаторы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Оранжевые, желтые,</a:t>
                      </a:r>
                      <a:r>
                        <a:rPr lang="ru-RU" baseline="0" dirty="0" smtClean="0"/>
                        <a:t> желто зеленые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 лм</a:t>
                      </a:r>
                      <a:endParaRPr lang="ru-RU" dirty="0"/>
                    </a:p>
                  </a:txBody>
                  <a:tcPr/>
                </a:tc>
              </a:tr>
              <a:tr h="695643">
                <a:tc>
                  <a:txBody>
                    <a:bodyPr/>
                    <a:lstStyle/>
                    <a:p>
                      <a:r>
                        <a:rPr lang="ru-RU" dirty="0" smtClean="0"/>
                        <a:t>1985г.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Лампы в автомобилях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1-100лм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95643">
                <a:tc>
                  <a:txBody>
                    <a:bodyPr/>
                    <a:lstStyle/>
                    <a:p>
                      <a:r>
                        <a:rPr lang="ru-RU" dirty="0" smtClean="0"/>
                        <a:t>2000г.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Лампы освещения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Белый свет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1000лм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 t="20930"/>
          <a:stretch>
            <a:fillRect/>
          </a:stretch>
        </p:blipFill>
        <p:spPr bwMode="auto">
          <a:xfrm>
            <a:off x="0" y="0"/>
            <a:ext cx="37465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 l="24306"/>
          <a:stretch>
            <a:fillRect/>
          </a:stretch>
        </p:blipFill>
        <p:spPr bwMode="auto">
          <a:xfrm>
            <a:off x="0" y="2466975"/>
            <a:ext cx="1557338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7" descr="светодиоды GlacialLigh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25" y="3143250"/>
            <a:ext cx="3000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showimg" descr="Светодиодные ленты с эпоксидным покрытием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62750" y="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6" descr="Светодиодная лента 300 LED/5m.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lum bright="30000"/>
          </a:blip>
          <a:srcRect/>
          <a:stretch>
            <a:fillRect/>
          </a:stretch>
        </p:blipFill>
        <p:spPr bwMode="auto">
          <a:xfrm>
            <a:off x="4500563" y="142875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5" descr="LED лампа G50/220V/3x1W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86375" y="5643563"/>
            <a:ext cx="100012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n>
                  <a:solidFill>
                    <a:srgbClr val="FF0000"/>
                  </a:solidFill>
                </a:ln>
              </a:rPr>
              <a:t>Преимущества</a:t>
            </a:r>
            <a:endParaRPr lang="ru-RU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7416" name="Содержимое 4"/>
          <p:cNvSpPr>
            <a:spLocks noGrp="1"/>
          </p:cNvSpPr>
          <p:nvPr>
            <p:ph idx="1"/>
          </p:nvPr>
        </p:nvSpPr>
        <p:spPr>
          <a:xfrm>
            <a:off x="0" y="1428750"/>
            <a:ext cx="6829425" cy="4972050"/>
          </a:xfrm>
        </p:spPr>
        <p:txBody>
          <a:bodyPr/>
          <a:lstStyle/>
          <a:p>
            <a:r>
              <a:rPr lang="ru-RU" sz="2400" smtClean="0"/>
              <a:t>низкое энергопотребление, кпд практически 100%</a:t>
            </a:r>
          </a:p>
          <a:p>
            <a:r>
              <a:rPr lang="ru-RU" sz="2400" smtClean="0"/>
              <a:t>фантастический </a:t>
            </a:r>
            <a:r>
              <a:rPr lang="en-US" sz="2400" smtClean="0"/>
              <a:t>срок службы - до 100 000 часов </a:t>
            </a:r>
            <a:endParaRPr lang="ru-RU" sz="2400" smtClean="0"/>
          </a:p>
          <a:p>
            <a:r>
              <a:rPr lang="ru-RU" sz="2400" smtClean="0"/>
              <a:t>высокий ресурс прочности - ударная и вибрационная устойчивость </a:t>
            </a:r>
          </a:p>
          <a:p>
            <a:r>
              <a:rPr lang="ru-RU" sz="2400" smtClean="0"/>
              <a:t>чистота и разнообразие цветов, направленность излучения </a:t>
            </a:r>
          </a:p>
          <a:p>
            <a:r>
              <a:rPr lang="en-US" sz="2400" smtClean="0"/>
              <a:t>низкое рабочее напряжение </a:t>
            </a:r>
            <a:r>
              <a:rPr lang="ru-RU" sz="2400" smtClean="0"/>
              <a:t>5-24В</a:t>
            </a:r>
          </a:p>
          <a:p>
            <a:r>
              <a:rPr lang="ru-RU" sz="2400" smtClean="0"/>
              <a:t>экологическая и противопожарная безопасность. Они не содержат в своем составе ртути и почти не нагреваются. </a:t>
            </a:r>
          </a:p>
          <a:p>
            <a:r>
              <a:rPr lang="ru-RU" sz="2400" smtClean="0"/>
              <a:t>Компактность, удобность установки</a:t>
            </a: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9350" y="4543425"/>
            <a:ext cx="29146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13" y="0"/>
            <a:ext cx="22764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Содержимое 2"/>
          <p:cNvSpPr>
            <a:spLocks noGrp="1"/>
          </p:cNvSpPr>
          <p:nvPr>
            <p:ph idx="4294967295"/>
          </p:nvPr>
        </p:nvSpPr>
        <p:spPr>
          <a:xfrm>
            <a:off x="142875" y="2143125"/>
            <a:ext cx="8115300" cy="3911600"/>
          </a:xfrm>
        </p:spPr>
        <p:txBody>
          <a:bodyPr/>
          <a:lstStyle/>
          <a:p>
            <a:r>
              <a:rPr lang="ru-RU" smtClean="0"/>
              <a:t>К недостаткам светодиодов можно отнести их более высокую стоимость по сравнению с другими источниками освещения. Однако надо понимать, что вышеуказанные достоинства с лихвой оправдывают вложенные затраты.</a:t>
            </a:r>
          </a:p>
          <a:p>
            <a:pPr>
              <a:buFont typeface="Arial" charset="0"/>
              <a:buNone/>
            </a:pPr>
            <a:r>
              <a:rPr lang="ru-RU" smtClean="0"/>
              <a:t>	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0"/>
            <a:ext cx="23526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4" descr="Светодиодная лента 300 LED/5m.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88" y="0"/>
            <a:ext cx="30718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571500"/>
          <a:ext cx="9144000" cy="628650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333092"/>
                <a:gridCol w="1270544"/>
                <a:gridCol w="1953705"/>
                <a:gridCol w="1248395"/>
                <a:gridCol w="982874"/>
                <a:gridCol w="1194276"/>
                <a:gridCol w="1161115"/>
              </a:tblGrid>
              <a:tr h="1714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Тип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лампы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Начальная стоимость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Расходы за период эксплуатации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Жизненный цикл лампы, часы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Яркость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Инфракрасное излучение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УФ- излучение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143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Лампа накаливания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Низкая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Очень высокие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1 000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средняя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Очень высокое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Приемлемое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714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Лампа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люминесцентная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Высокая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Приемлемые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10 000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Низкая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Минимальное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Очень высокое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714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Лампа светодиодная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Очень высокая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Низкие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Более100 000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высокая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/>
                        <a:t>Нет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нет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19499" name="Rectangle 1"/>
          <p:cNvSpPr>
            <a:spLocks noChangeArrowheads="1"/>
          </p:cNvSpPr>
          <p:nvPr/>
        </p:nvSpPr>
        <p:spPr bwMode="auto">
          <a:xfrm>
            <a:off x="0" y="44450"/>
            <a:ext cx="9001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Сравнение различных типов освещения по базовым характеристикам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072626" cy="68580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57224"/>
                <a:gridCol w="1357322"/>
                <a:gridCol w="1428760"/>
                <a:gridCol w="1357322"/>
                <a:gridCol w="1357322"/>
                <a:gridCol w="1357322"/>
                <a:gridCol w="1357354"/>
              </a:tblGrid>
              <a:tr h="111640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Рейтинг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</a:tr>
              <a:tr h="1435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Начальная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стоимость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Расходы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за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период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эксплуатации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Жизненный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цикл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лампы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Яркость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Инфракрасное излучение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УФ-излучение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</a:tr>
              <a:tr h="956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Лу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</a:rPr>
                        <a:t>чшие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Лампы накаливания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</a:rPr>
                        <a:t>Светодиоды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</a:rPr>
                        <a:t>Светодиоды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</a:rPr>
                        <a:t>Светодиоды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</a:rPr>
                        <a:t>Светодиоды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0000"/>
                          </a:solidFill>
                        </a:rPr>
                        <a:t>Светодиоды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</a:tr>
              <a:tr h="1435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Средние</a:t>
                      </a:r>
                      <a:endParaRPr lang="ru-RU" sz="14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Люмине-</a:t>
                      </a:r>
                      <a:br>
                        <a:rPr lang="en-US" sz="1600"/>
                      </a:br>
                      <a:r>
                        <a:rPr lang="en-US" sz="1600"/>
                        <a:t>сцентные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Люмине-</a:t>
                      </a:r>
                      <a:br>
                        <a:rPr lang="en-US" sz="1600"/>
                      </a:br>
                      <a:r>
                        <a:rPr lang="en-US" sz="1600"/>
                        <a:t>сцентные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Люмине-</a:t>
                      </a:r>
                      <a:br>
                        <a:rPr lang="en-US" sz="1600"/>
                      </a:br>
                      <a:r>
                        <a:rPr lang="en-US" sz="1600"/>
                        <a:t>сцентные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Лампы накаливания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Люмине</a:t>
                      </a:r>
                      <a:r>
                        <a:rPr lang="en-US" sz="1600" dirty="0"/>
                        <a:t>-</a:t>
                      </a:r>
                      <a:br>
                        <a:rPr lang="en-US" sz="1600" dirty="0"/>
                      </a:br>
                      <a:r>
                        <a:rPr lang="en-US" sz="1600" dirty="0" err="1"/>
                        <a:t>сцентные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Лампы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накаливания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</a:tr>
              <a:tr h="1913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Худшие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Светодиоды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Лампы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накаливания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Лампы накаливания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Люмине</a:t>
                      </a:r>
                      <a:r>
                        <a:rPr lang="en-US" sz="1600" dirty="0"/>
                        <a:t>-</a:t>
                      </a:r>
                      <a:br>
                        <a:rPr lang="en-US" sz="1600" dirty="0"/>
                      </a:br>
                      <a:r>
                        <a:rPr lang="en-US" sz="1600" dirty="0" err="1"/>
                        <a:t>сцентные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Лампы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накаливания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Люмине</a:t>
                      </a:r>
                      <a:r>
                        <a:rPr lang="en-US" sz="1600" dirty="0"/>
                        <a:t>-</a:t>
                      </a:r>
                      <a:br>
                        <a:rPr lang="en-US" sz="1600" dirty="0"/>
                      </a:br>
                      <a:r>
                        <a:rPr lang="en-US" sz="1600" dirty="0" err="1"/>
                        <a:t>сцентные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206" marR="41206" marT="0" marB="0" anchor="ctr"/>
                </a:tc>
              </a:tr>
            </a:tbl>
          </a:graphicData>
        </a:graphic>
      </p:graphicFrame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6" descr="Светодиодная лента 150 LED/5m. RGB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38" y="0"/>
            <a:ext cx="3357562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5" descr="http://www.betopled.ru/admin/upfile/bituo/bituo2010-01-21-04-34-10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357313"/>
            <a:ext cx="2214563" cy="21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4" descr="fonta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929188"/>
            <a:ext cx="3071813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Рисунок 3" descr="http://files.ecoteco.ru/images/2009/Tehnologii_12.06_ogup_svetofor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24500" y="3643313"/>
            <a:ext cx="361950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C000"/>
                </a:solidFill>
              </a:rPr>
              <a:t>Кроме традиционного освещения светодиоды применяются 	в: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785938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световой рекламе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мобильных устройствах, дисплеях, телевизорах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дорожных знаках, светофорах, уличных указателях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игнальных устройствах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свещении в интерьере, архитектуре и ландшафте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676</TotalTime>
  <Words>327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Georgia</vt:lpstr>
      <vt:lpstr>Arial</vt:lpstr>
      <vt:lpstr>Trebuchet MS</vt:lpstr>
      <vt:lpstr>Calibri</vt:lpstr>
      <vt:lpstr>Times New Roman</vt:lpstr>
      <vt:lpstr>Тема Office</vt:lpstr>
      <vt:lpstr>Слайд 1</vt:lpstr>
      <vt:lpstr>Слайд 2</vt:lpstr>
      <vt:lpstr>Слайд 3</vt:lpstr>
      <vt:lpstr>Эволюция светодиодов- от индикаторов до источников света</vt:lpstr>
      <vt:lpstr>Слайд 5</vt:lpstr>
      <vt:lpstr>Слайд 6</vt:lpstr>
      <vt:lpstr>Слайд 7</vt:lpstr>
      <vt:lpstr>Слайд 8</vt:lpstr>
      <vt:lpstr>Кроме традиционного освещения светодиоды применяются  в:</vt:lpstr>
      <vt:lpstr>Итак, подводя итог можно выделить основные ВЫГОДЫ от внедрения светодиодов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Светодиодные лампы</dc:title>
  <dc:creator>Пользователь</dc:creator>
  <cp:lastModifiedBy>Admin</cp:lastModifiedBy>
  <cp:revision>15</cp:revision>
  <dcterms:created xsi:type="dcterms:W3CDTF">2010-02-08T10:15:30Z</dcterms:created>
  <dcterms:modified xsi:type="dcterms:W3CDTF">2017-02-23T16:40:18Z</dcterms:modified>
</cp:coreProperties>
</file>