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8" r:id="rId3"/>
    <p:sldId id="259" r:id="rId4"/>
    <p:sldId id="283" r:id="rId5"/>
    <p:sldId id="266" r:id="rId6"/>
    <p:sldId id="285" r:id="rId7"/>
    <p:sldId id="263" r:id="rId8"/>
    <p:sldId id="262" r:id="rId9"/>
    <p:sldId id="264" r:id="rId10"/>
    <p:sldId id="265" r:id="rId11"/>
    <p:sldId id="268" r:id="rId12"/>
    <p:sldId id="271" r:id="rId13"/>
    <p:sldId id="272" r:id="rId14"/>
    <p:sldId id="269" r:id="rId15"/>
    <p:sldId id="270" r:id="rId16"/>
    <p:sldId id="273" r:id="rId17"/>
    <p:sldId id="274" r:id="rId18"/>
    <p:sldId id="297" r:id="rId19"/>
    <p:sldId id="281" r:id="rId20"/>
    <p:sldId id="294" r:id="rId21"/>
    <p:sldId id="295" r:id="rId22"/>
    <p:sldId id="275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6774" autoAdjust="0"/>
  </p:normalViewPr>
  <p:slideViewPr>
    <p:cSldViewPr>
      <p:cViewPr varScale="1">
        <p:scale>
          <a:sx n="76" d="100"/>
          <a:sy n="76" d="100"/>
        </p:scale>
        <p:origin x="-26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74;&#1099;&#1082;&#1083;&#1102;&#1095;&#1077;&#1085;&#1080;&#1077;\&#1080;&#1085;&#1092;&#1086;&#1088;&#1084;&#1072;&#1094;&#1080;&#1103;%20&#1076;&#1083;&#1103;%20&#1087;&#1088;&#1086;&#1101;&#1082;&#1090;&#1072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Опрос среди студентов нашей группы: </a:t>
            </a:r>
            <a:endParaRPr lang="ru-RU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 доме из какого материала вы хотели бы жить?»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452440113491676"/>
          <c:y val="2.9246359168230152E-2"/>
        </c:manualLayout>
      </c:layout>
    </c:title>
    <c:view3D>
      <c:rotX val="40"/>
      <c:rotY val="300"/>
      <c:perspective val="30"/>
    </c:view3D>
    <c:plotArea>
      <c:layout>
        <c:manualLayout>
          <c:layoutTarget val="inner"/>
          <c:xMode val="edge"/>
          <c:yMode val="edge"/>
          <c:x val="4.880614226624392E-2"/>
          <c:y val="0.17039538642811231"/>
          <c:w val="0.52835717410323657"/>
          <c:h val="0.68470800524934505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Опрос среди студентов нашей группы: "Из какого материала вы хотели бы построить свой дом?"</c:v>
                </c:pt>
              </c:strCache>
            </c:strRef>
          </c:tx>
          <c:explosion val="25"/>
          <c:dPt>
            <c:idx val="1"/>
            <c:explosion val="20"/>
          </c:dPt>
          <c:dLbls>
            <c:dLbl>
              <c:idx val="0"/>
              <c:layout>
                <c:manualLayout>
                  <c:x val="-7.2937141599651339E-2"/>
                  <c:y val="9.0775125142590146E-2"/>
                </c:manualLayout>
              </c:layout>
              <c:showVal val="1"/>
            </c:dLbl>
            <c:dLbl>
              <c:idx val="1"/>
              <c:layout>
                <c:manualLayout>
                  <c:x val="-0.1046228570757097"/>
                  <c:y val="-0.11213112471071315"/>
                </c:manualLayout>
              </c:layout>
              <c:showVal val="1"/>
            </c:dLbl>
            <c:dLbl>
              <c:idx val="3"/>
              <c:layout>
                <c:manualLayout>
                  <c:x val="8.5623899694905706E-2"/>
                  <c:y val="-7.157264216339029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Лист1!$B$1:$E$2</c:f>
              <c:strCache>
                <c:ptCount val="4"/>
                <c:pt idx="0">
                  <c:v>Из кирпича</c:v>
                </c:pt>
                <c:pt idx="1">
                  <c:v>Из непрофилированного бруса</c:v>
                </c:pt>
                <c:pt idx="2">
                  <c:v>Из клееного бруса</c:v>
                </c:pt>
                <c:pt idx="3">
                  <c:v>Из профилированного бруса</c:v>
                </c:pt>
              </c:strCache>
            </c:strRef>
          </c:cat>
          <c:val>
            <c:numRef>
              <c:f>Лист1!$B$4:$E$4</c:f>
              <c:numCache>
                <c:formatCode>0.00%</c:formatCode>
                <c:ptCount val="4"/>
                <c:pt idx="0">
                  <c:v>0.44117647058823584</c:v>
                </c:pt>
                <c:pt idx="1">
                  <c:v>0.11764705882352962</c:v>
                </c:pt>
                <c:pt idx="2">
                  <c:v>0.2352941176470589</c:v>
                </c:pt>
                <c:pt idx="3">
                  <c:v>0.20588235294117646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В процентном соотношении</c:v>
                </c:pt>
              </c:strCache>
            </c:strRef>
          </c:tx>
          <c:explosion val="25"/>
          <c:cat>
            <c:strRef>
              <c:f>Лист1!$B$1:$E$2</c:f>
              <c:strCache>
                <c:ptCount val="4"/>
                <c:pt idx="0">
                  <c:v>Из кирпича</c:v>
                </c:pt>
                <c:pt idx="1">
                  <c:v>Из непрофилированного бруса</c:v>
                </c:pt>
                <c:pt idx="2">
                  <c:v>Из клееного бруса</c:v>
                </c:pt>
                <c:pt idx="3">
                  <c:v>Из профилированного бруса</c:v>
                </c:pt>
              </c:strCache>
            </c:strRef>
          </c:cat>
          <c:val>
            <c:numRef>
              <c:f>Лист1!$B$4:$E$4</c:f>
              <c:numCache>
                <c:formatCode>0.00%</c:formatCode>
                <c:ptCount val="4"/>
                <c:pt idx="0">
                  <c:v>0.44117647058823584</c:v>
                </c:pt>
                <c:pt idx="1">
                  <c:v>0.11764705882352962</c:v>
                </c:pt>
                <c:pt idx="2">
                  <c:v>0.2352941176470589</c:v>
                </c:pt>
                <c:pt idx="3">
                  <c:v>0.20588235294117646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Всего опрошенных</c:v>
                </c:pt>
              </c:strCache>
            </c:strRef>
          </c:tx>
          <c:explosion val="25"/>
          <c:cat>
            <c:strRef>
              <c:f>Лист1!$B$1:$E$2</c:f>
              <c:strCache>
                <c:ptCount val="4"/>
                <c:pt idx="0">
                  <c:v>Из кирпича</c:v>
                </c:pt>
                <c:pt idx="1">
                  <c:v>Из непрофилированного бруса</c:v>
                </c:pt>
                <c:pt idx="2">
                  <c:v>Из клееного бруса</c:v>
                </c:pt>
                <c:pt idx="3">
                  <c:v>Из профилированного бруса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34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63939797287605"/>
          <c:y val="0.19904204697130731"/>
          <c:w val="0.3222682789519119"/>
          <c:h val="0.52766710871787759"/>
        </c:manualLayout>
      </c:layout>
      <c:txPr>
        <a:bodyPr/>
        <a:lstStyle/>
        <a:p>
          <a:pPr>
            <a:defRPr sz="1600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440A-DF20-46F1-AD4A-B03B0E25AE0E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9DE25-621F-4381-99AB-E760BA6F2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E25-621F-4381-99AB-E760BA6F27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E25-621F-4381-99AB-E760BA6F27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DE25-621F-4381-99AB-E760BA6F27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СС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32656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63688" y="2564904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Дом из кирпича или бруса?</a:t>
            </a:r>
            <a:endParaRPr kumimoji="0" lang="ru-RU" sz="32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00506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Выполнили проект студенты первого курса  Гришанков Павел и Копайлов Игорь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0851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проекта 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Божок Л.В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587727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Смоленск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s://im1-tub-ru.yandex.net/i?id=9e0b63a957ad0a607a53b2d5c9663789&amp;n=33&amp;h=215&amp;w=3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429000"/>
            <a:ext cx="2664296" cy="1800200"/>
          </a:xfrm>
          <a:prstGeom prst="rect">
            <a:avLst/>
          </a:prstGeom>
          <a:noFill/>
        </p:spPr>
      </p:pic>
      <p:pic>
        <p:nvPicPr>
          <p:cNvPr id="26632" name="Picture 8" descr="https://im1-tub-ru.yandex.net/i?id=6409d568811db01eef59141a26b7ab97&amp;n=33&amp;h=215&amp;w=3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362902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Виды перевязок кирпичей: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6288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Трёхрядовая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5567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Четырёхрядовая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http://images.mreadz.com/292/291089/75.png"/>
          <p:cNvPicPr>
            <a:picLocks noChangeAspect="1" noChangeArrowheads="1"/>
          </p:cNvPicPr>
          <p:nvPr/>
        </p:nvPicPr>
        <p:blipFill>
          <a:blip r:embed="rId2" cstate="print"/>
          <a:srcRect l="14715" t="21080" r="56837" b="5142"/>
          <a:stretch>
            <a:fillRect/>
          </a:stretch>
        </p:blipFill>
        <p:spPr bwMode="auto">
          <a:xfrm>
            <a:off x="1475656" y="2132856"/>
            <a:ext cx="2088232" cy="2520280"/>
          </a:xfrm>
          <a:prstGeom prst="rect">
            <a:avLst/>
          </a:prstGeom>
          <a:noFill/>
        </p:spPr>
      </p:pic>
      <p:pic>
        <p:nvPicPr>
          <p:cNvPr id="38918" name="Picture 6" descr="http://images.mreadz.com/292/291089/75.png"/>
          <p:cNvPicPr>
            <a:picLocks noChangeAspect="1" noChangeArrowheads="1"/>
          </p:cNvPicPr>
          <p:nvPr/>
        </p:nvPicPr>
        <p:blipFill>
          <a:blip r:embed="rId2" cstate="print"/>
          <a:srcRect l="44193" t="14451" r="29868"/>
          <a:stretch>
            <a:fillRect/>
          </a:stretch>
        </p:blipFill>
        <p:spPr bwMode="auto">
          <a:xfrm>
            <a:off x="5148064" y="2060848"/>
            <a:ext cx="2016224" cy="3369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Брусчатый дом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://images.elega.ru/a/ba/1156746/brus-kleenyy-strogannyy-f1156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2952328" cy="21000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980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Непрофилированный брус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im3-tub-ru.yandex.net/i?id=d35e7916d6cff4e31c1b4a4130da5827&amp;n=33&amp;h=215&amp;w=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520279" cy="2520280"/>
          </a:xfrm>
          <a:prstGeom prst="rect">
            <a:avLst/>
          </a:prstGeom>
          <a:noFill/>
        </p:spPr>
      </p:pic>
      <p:pic>
        <p:nvPicPr>
          <p:cNvPr id="12292" name="Picture 4" descr="https://im0-tub-ru.yandex.net/i?id=bff5c1d768027578287c0dac1101ef31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27336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oma-prodaem.ru/images/uploads/assets/2015_10/b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943208" cy="23474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Профилированный брус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http://%D1%81%D0%BA%D0%B4%D0%BE%D0%BC.%D1%80%D1%84/img/images/22%282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%D1%81%D0%BA%D0%B4%D0%BE%D0%BC.%D1%80%D1%84/img/images/22%282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%D1%81%D0%BA%D0%B4%D0%BE%D0%BC.%D1%80%D1%84/img/images/22%2826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im1-tub-ru.yandex.net/i?id=4a45d4c4745ac52ccc3c6e80e03ac022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165723" cy="2371536"/>
          </a:xfrm>
          <a:prstGeom prst="rect">
            <a:avLst/>
          </a:prstGeom>
          <a:noFill/>
        </p:spPr>
      </p:pic>
      <p:pic>
        <p:nvPicPr>
          <p:cNvPr id="11274" name="Picture 10" descr="http://images.dmir.ru/dmir/images/profilirovannyy-brus-21915663.jpg"/>
          <p:cNvPicPr>
            <a:picLocks noChangeAspect="1" noChangeArrowheads="1"/>
          </p:cNvPicPr>
          <p:nvPr/>
        </p:nvPicPr>
        <p:blipFill>
          <a:blip r:embed="rId4" cstate="print"/>
          <a:srcRect t="17610" b="27044"/>
          <a:stretch>
            <a:fillRect/>
          </a:stretch>
        </p:blipFill>
        <p:spPr bwMode="auto">
          <a:xfrm>
            <a:off x="2843808" y="4221088"/>
            <a:ext cx="381642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https://12.img.avito.st/1280x960/1980036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s://12.img.avito.st/1280x960/1980036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3744416" cy="2376264"/>
          </a:xfrm>
          <a:prstGeom prst="rect">
            <a:avLst/>
          </a:prstGeom>
          <a:noFill/>
        </p:spPr>
      </p:pic>
      <p:sp>
        <p:nvSpPr>
          <p:cNvPr id="6" name="Плюс 5"/>
          <p:cNvSpPr/>
          <p:nvPr/>
        </p:nvSpPr>
        <p:spPr>
          <a:xfrm>
            <a:off x="1187624" y="3933056"/>
            <a:ext cx="864096" cy="86409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5705846" y="3933055"/>
            <a:ext cx="882377" cy="763513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005064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Он не даёт усадку и не деформируется.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Нет сквозного растрескивания.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Отличная огнестойкость.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Хорошая теплоизоляция.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Не требует дополнительной отделки.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Можно применять в сложных проектах.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7736" y="39330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Высокая стоимость.</a:t>
            </a: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Применение клея.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Клееный брус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im0-tub-ru.yandex.net/i?id=024429b79fcf3aa10cc7cf48ef0016e7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27336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Способы скрепления углов</a:t>
            </a:r>
          </a:p>
          <a:p>
            <a:pPr algn="ctr"/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"в обло" - концы брусьев выходят за наружную плоскость стен.</a:t>
            </a:r>
          </a:p>
        </p:txBody>
      </p:sp>
      <p:pic>
        <p:nvPicPr>
          <p:cNvPr id="53250" name="Picture 2" descr="http://www.sm.ckpfu.org.ua/img/fullsize/proekt_derevyannogo_doma_72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3251730" cy="2376264"/>
          </a:xfrm>
          <a:prstGeom prst="rect">
            <a:avLst/>
          </a:prstGeom>
          <a:noFill/>
        </p:spPr>
      </p:pic>
      <p:pic>
        <p:nvPicPr>
          <p:cNvPr id="53252" name="Picture 4" descr="http://freemarket.kiev.ua/images_message/751/65459/273008/93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314067" cy="23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s.elega.ru/8/30/1233066/prodayu-srub-6h6-f123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351645" cy="2304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2.    "в лапу" - концы брусьев соединяются без остатка, вровень со стеной.</a:t>
            </a:r>
          </a:p>
        </p:txBody>
      </p:sp>
      <p:pic>
        <p:nvPicPr>
          <p:cNvPr id="52228" name="Picture 4" descr="http://brusvn.ru/wp-content/uploads/2015/06/W7nuT-g9g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187624" y="332656"/>
            <a:ext cx="7231213" cy="6129972"/>
            <a:chOff x="467544" y="332656"/>
            <a:chExt cx="7951293" cy="6129972"/>
          </a:xfrm>
        </p:grpSpPr>
        <p:sp>
          <p:nvSpPr>
            <p:cNvPr id="2" name="TextBox 1"/>
            <p:cNvSpPr txBox="1"/>
            <p:nvPr/>
          </p:nvSpPr>
          <p:spPr>
            <a:xfrm>
              <a:off x="1979712" y="332656"/>
              <a:ext cx="540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Дома </a:t>
              </a:r>
              <a:endParaRPr lang="ru-RU" sz="2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2" name="Picture 2" descr="http://intabs.ru/wp-content/uploads/2014/09/wpid-stroitel-stvo-domov-i-kottedzhey-iz-kirpicha_i_2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980728"/>
              <a:ext cx="3961806" cy="2448272"/>
            </a:xfrm>
            <a:prstGeom prst="rect">
              <a:avLst/>
            </a:prstGeom>
            <a:noFill/>
          </p:spPr>
        </p:pic>
        <p:pic>
          <p:nvPicPr>
            <p:cNvPr id="5124" name="Picture 4" descr="http://indiawoodenhomes.com/images/our_houses/wooden-homes/wooden-homes-lrg-2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8171" y="908720"/>
              <a:ext cx="3750666" cy="2808312"/>
            </a:xfrm>
            <a:prstGeom prst="rect">
              <a:avLst/>
            </a:prstGeom>
            <a:noFill/>
          </p:spPr>
        </p:pic>
        <p:pic>
          <p:nvPicPr>
            <p:cNvPr id="5126" name="Picture 6" descr="http://www.promelement74.ru/domaizkleenovogobrus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3789040"/>
              <a:ext cx="3768328" cy="237626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675825" y="3356992"/>
              <a:ext cx="1958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из кирпича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64088" y="3645024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из профилированного бруса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5736" y="609329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из клееного бруса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Практическое применение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74888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количества кирпича на дом для наружных стен</a:t>
            </a:r>
          </a:p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(без учёта толщины шва)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Условие.</a:t>
            </a:r>
          </a:p>
          <a:p>
            <a:pPr indent="530225" algn="just"/>
            <a:r>
              <a:rPr lang="ru-RU" dirty="0" smtClean="0">
                <a:latin typeface="Arial" pitchFamily="34" charset="0"/>
                <a:cs typeface="Arial" pitchFamily="34" charset="0"/>
              </a:rPr>
              <a:t>Для расчёта мы берём полуторный кирпич, размеры которого 250 * 120 * 88 мм. У нас дом размер по осям 6 * 6 м. Толщина стен 380 мм. Высота стен 2.6 м. Крыша двухскатная, высота конька 4.8 м. Фронтоны из кирпича толщиной 120 мм. Дверной проём 2 * 1 м. 3 оконных проёма размером 1.5 * 1.2 м. На фронтонах по 1 оконному проёму размером 0.5 * 0.4 м.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Решение.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1.                                                    10.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2.                                                    11.    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3.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4.                                                                      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5.                                                    12.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6.                                                                        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7. </a:t>
            </a:r>
          </a:p>
          <a:p>
            <a:pPr marL="342900" indent="-34290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8.                                                            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9.    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475656" y="3573016"/>
            <a:ext cx="6984776" cy="3075012"/>
            <a:chOff x="755576" y="3284984"/>
            <a:chExt cx="7848872" cy="307501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3284984"/>
              <a:ext cx="3400425" cy="266700"/>
            </a:xfrm>
            <a:prstGeom prst="rect">
              <a:avLst/>
            </a:prstGeom>
            <a:noFill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3573016"/>
              <a:ext cx="2981325" cy="238125"/>
            </a:xfrm>
            <a:prstGeom prst="rect">
              <a:avLst/>
            </a:prstGeom>
            <a:noFill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3861048"/>
              <a:ext cx="3286125" cy="266700"/>
            </a:xfrm>
            <a:prstGeom prst="rect">
              <a:avLst/>
            </a:prstGeom>
            <a:noFill/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149080"/>
              <a:ext cx="2619375" cy="266700"/>
            </a:xfrm>
            <a:prstGeom prst="rect">
              <a:avLst/>
            </a:prstGeom>
            <a:noFill/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437112"/>
              <a:ext cx="3495675" cy="400050"/>
            </a:xfrm>
            <a:prstGeom prst="rect">
              <a:avLst/>
            </a:prstGeom>
            <a:noFill/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941168"/>
              <a:ext cx="3295650" cy="266700"/>
            </a:xfrm>
            <a:prstGeom prst="rect">
              <a:avLst/>
            </a:prstGeom>
            <a:noFill/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5157192"/>
              <a:ext cx="4905375" cy="495300"/>
            </a:xfrm>
            <a:prstGeom prst="rect">
              <a:avLst/>
            </a:prstGeom>
            <a:noFill/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5661248"/>
              <a:ext cx="2790825" cy="428625"/>
            </a:xfrm>
            <a:prstGeom prst="rect">
              <a:avLst/>
            </a:prstGeom>
            <a:noFill/>
          </p:spPr>
        </p:pic>
        <p:pic>
          <p:nvPicPr>
            <p:cNvPr id="4117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6093296"/>
              <a:ext cx="3009900" cy="266700"/>
            </a:xfrm>
            <a:prstGeom prst="rect">
              <a:avLst/>
            </a:prstGeom>
            <a:noFill/>
          </p:spPr>
        </p:pic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3284984"/>
              <a:ext cx="3695700" cy="266700"/>
            </a:xfrm>
            <a:prstGeom prst="rect">
              <a:avLst/>
            </a:prstGeom>
            <a:noFill/>
          </p:spPr>
        </p:pic>
        <p:pic>
          <p:nvPicPr>
            <p:cNvPr id="4123" name="Picture 27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3501008"/>
              <a:ext cx="3514725" cy="495300"/>
            </a:xfrm>
            <a:prstGeom prst="rect">
              <a:avLst/>
            </a:prstGeom>
            <a:noFill/>
          </p:spPr>
        </p:pic>
        <p:pic>
          <p:nvPicPr>
            <p:cNvPr id="4125" name="Picture 29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3861048"/>
              <a:ext cx="1781175" cy="438150"/>
            </a:xfrm>
            <a:prstGeom prst="rect">
              <a:avLst/>
            </a:prstGeom>
            <a:noFill/>
          </p:spPr>
        </p:pic>
        <p:pic>
          <p:nvPicPr>
            <p:cNvPr id="4129" name="Picture 3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4365104"/>
              <a:ext cx="3816424" cy="219335"/>
            </a:xfrm>
            <a:prstGeom prst="rect">
              <a:avLst/>
            </a:prstGeom>
            <a:noFill/>
          </p:spPr>
        </p:pic>
        <p:pic>
          <p:nvPicPr>
            <p:cNvPr id="4131" name="Picture 3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4581128"/>
              <a:ext cx="3867150" cy="238125"/>
            </a:xfrm>
            <a:prstGeom prst="rect">
              <a:avLst/>
            </a:prstGeom>
            <a:noFill/>
          </p:spPr>
        </p:pic>
        <p:pic>
          <p:nvPicPr>
            <p:cNvPr id="4135" name="Picture 3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4869160"/>
              <a:ext cx="1743075" cy="238125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4860032" y="580700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 8499 </a:t>
            </a:r>
            <a:r>
              <a:rPr lang="ru-RU" dirty="0" err="1" smtClean="0">
                <a:latin typeface="Arial" pitchFamily="34" charset="0"/>
                <a:cs typeface="Arial" pitchFamily="34" charset="0"/>
                <a:sym typeface="Symbol"/>
              </a:rPr>
              <a:t>шт</a:t>
            </a:r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 полуторного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  <a:sym typeface="Symbol"/>
              </a:rPr>
              <a:t>кирпича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259632" y="260648"/>
            <a:ext cx="6984776" cy="5271040"/>
            <a:chOff x="1259632" y="188640"/>
            <a:chExt cx="6984776" cy="48755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259632" y="721480"/>
              <a:ext cx="6984776" cy="4342696"/>
              <a:chOff x="1403648" y="1369552"/>
              <a:chExt cx="6984776" cy="434269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59832" y="1369552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Расчёт кубатуры дома из бруса   </a:t>
                </a:r>
                <a:endParaRPr lang="ru-RU" sz="2000" b="1" u="sng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3648" y="1783622"/>
                <a:ext cx="6984776" cy="392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Условие</a:t>
                </a:r>
              </a:p>
              <a:p>
                <a:pPr indent="542925" algn="just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Сколько потребуется кубов бруса сечение 200 * 200 мм на дом размером 6 * 6 м? Высота стен – 2,5 м, дверной проём 2 * 1 м, также имеется 3 оконных проёма, два из которых размером 0,6 * 0,8 м и один – 0,6 * 0,4 м.</a:t>
                </a:r>
              </a:p>
              <a:p>
                <a:pPr algn="just"/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Решение</a:t>
                </a:r>
              </a:p>
              <a:p>
                <a:pPr marL="342900" lvl="0" indent="-342900" fontAlgn="base">
                  <a:buFont typeface="+mj-lt"/>
                  <a:buAutoNum type="arabicPeriod"/>
                </a:pP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Суммарная длина стен равна 6 </a:t>
                </a:r>
                <a:r>
                  <a:rPr lang="ru-RU" dirty="0" err="1" smtClean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4 = 24 метра.</a:t>
                </a:r>
              </a:p>
              <a:p>
                <a:pPr marL="342900" lvl="0" indent="-342900" fontAlgn="base">
                  <a:buFont typeface="+mj-lt"/>
                  <a:buAutoNum type="arabicPeriod"/>
                </a:pP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Суммарная площадь окон и дверей — (1х2) + 2х(0,6*0,8) + (0,6х0,4) = 2 + 0,96 + 0,24 = 3,2 м</a:t>
                </a:r>
                <a:r>
                  <a:rPr lang="ru-RU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342900" lvl="0" indent="-342900" fontAlgn="base">
                  <a:buFont typeface="+mj-lt"/>
                  <a:buAutoNum type="arabicPeriod"/>
                </a:pP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Площадь стен за вычетом проемов — 24 </a:t>
                </a:r>
                <a:r>
                  <a:rPr lang="ru-RU" dirty="0" err="1" smtClean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2,5 — 3,2 = 56,8 м</a:t>
                </a:r>
                <a:r>
                  <a:rPr lang="ru-RU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Объем стен при толщине 0,2 метра равен 56,8 </a:t>
                </a:r>
                <a:r>
                  <a:rPr lang="ru-RU" dirty="0" err="1" smtClean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0,2 =  11,36 м</a:t>
                </a:r>
                <a:r>
                  <a:rPr lang="ru-RU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342900" indent="-342900"/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11,36 м</a:t>
                </a:r>
                <a:r>
                  <a:rPr lang="ru-RU" baseline="30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b="1" baseline="300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ru-RU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1720" y="188640"/>
              <a:ext cx="5760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  <a:cs typeface="Arial" pitchFamily="34" charset="0"/>
                </a:rPr>
                <a:t>Практическое применение</a:t>
              </a:r>
              <a:endPara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259632" y="548680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528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Введение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124744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Цели:</a:t>
            </a:r>
          </a:p>
          <a:p>
            <a:pPr lvl="0" indent="442913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Систематизировать знания о строительстве частного дома.</a:t>
            </a:r>
          </a:p>
          <a:p>
            <a:pPr lvl="0" indent="442913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Сравнить строительство домов из бруса и кирпича.</a:t>
            </a:r>
          </a:p>
          <a:p>
            <a:pPr lvl="0" indent="530225"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Выяснить какие документы нужны для строительства частного дома.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Найти нормы строительства частного дома.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Разобраться в технологиях строительства частного дома из кирпича и бруса.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</a:rPr>
              <a:t>Сделать макет одноэтажного частного дома.</a:t>
            </a:r>
            <a:r>
              <a:rPr lang="ru-RU" sz="2400" dirty="0" smtClean="0">
                <a:latin typeface="Arial" pitchFamily="34" charset="0"/>
              </a:rPr>
              <a:t> </a:t>
            </a:r>
            <a:endParaRPr lang="ru-RU" sz="2400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0225"/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C202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600000" cy="2304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Завершающий этап работы над макетом</a:t>
            </a:r>
            <a:endParaRPr lang="ru-RU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1409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Покраска растений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1409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Работа над кровлей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Отделка крыши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deWoqzWBQ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3600400" cy="230425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kEsCDCoan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9040"/>
            <a:ext cx="35921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6" y="3953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Макет готов!</a:t>
            </a:r>
          </a:p>
        </p:txBody>
      </p:sp>
      <p:pic>
        <p:nvPicPr>
          <p:cNvPr id="2050" name="Picture 2" descr="C:\Users\Пользователь\Desktop\fXR5QoUHQ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92420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Выводы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19675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530225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Разобрались в азах строительства частного дома.</a:t>
            </a:r>
          </a:p>
          <a:p>
            <a:pPr indent="530225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Выяснили какие документы нужны для строительства.</a:t>
            </a:r>
          </a:p>
          <a:p>
            <a:pPr indent="530225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Узнали о технологиях строительства домов из кирпича и бруса.</a:t>
            </a:r>
          </a:p>
          <a:p>
            <a:pPr indent="530225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основе опроса определили, что большинство хотят жить в доме из кирпича.</a:t>
            </a:r>
          </a:p>
          <a:p>
            <a:pPr indent="530225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Выполнили макет одноэтажного деревянного дома.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5469" y="548680"/>
            <a:ext cx="4535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31-02-2001,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2.08.01-89.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2.04.03-85,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2.04.05-91.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ПУЭ,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СНиП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2.04.08-87.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Вайдман С.И., Нечаев Г.А Изготовление и монтаж деревянных конструкций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СПб.: Главленинградстрой, 1962, стр. 88-89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Новосад  Н.Г. Как построить дом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Екатеринбург: У-Фактория,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стр. 86-88, 123-126</a:t>
            </a:r>
          </a:p>
          <a:p>
            <a:pPr indent="530225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Документы для строительства частного дома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608" y="148478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современном мире для строительства своего дома нужны документы, которые  представляют полный перечень на строительство дома, оформленные надлежащим образом.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67744" y="2348880"/>
            <a:ext cx="5760639" cy="4154978"/>
            <a:chOff x="3275856" y="2060848"/>
            <a:chExt cx="4783731" cy="3359308"/>
          </a:xfrm>
        </p:grpSpPr>
        <p:pic>
          <p:nvPicPr>
            <p:cNvPr id="25" name="Picture 8" descr="http://geopark-irk.ru/images/gallery/1/chastniyvnovorazvodnoy.jpg"/>
            <p:cNvPicPr>
              <a:picLocks noChangeAspect="1" noChangeArrowheads="1"/>
            </p:cNvPicPr>
            <p:nvPr/>
          </p:nvPicPr>
          <p:blipFill>
            <a:blip r:embed="rId2" cstate="print"/>
            <a:srcRect l="19369" t="6300" r="4061" b="30701"/>
            <a:stretch>
              <a:fillRect/>
            </a:stretch>
          </p:blipFill>
          <p:spPr bwMode="auto">
            <a:xfrm>
              <a:off x="3275856" y="2060848"/>
              <a:ext cx="4783731" cy="2981438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317001" y="5146434"/>
              <a:ext cx="1080120" cy="27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Генплан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91880" y="9807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Список документов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573325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Распоряжение главы администрации о предоставлении земельного участка под индивидуальное жилищное строительство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2" descr="http://www.geo-politika.ru/img/ak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504056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s96.ru/imgs/73e6c21a3d.jpg"/>
          <p:cNvPicPr>
            <a:picLocks noChangeAspect="1" noChangeArrowheads="1"/>
          </p:cNvPicPr>
          <p:nvPr/>
        </p:nvPicPr>
        <p:blipFill>
          <a:blip r:embed="rId2" cstate="print"/>
          <a:srcRect l="6897" t="2438" r="4597" b="4927"/>
          <a:stretch>
            <a:fillRect/>
          </a:stretch>
        </p:blipFill>
        <p:spPr bwMode="auto">
          <a:xfrm>
            <a:off x="1979712" y="404664"/>
            <a:ext cx="5544616" cy="54726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Договор купли-продажи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16632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Нормы строительства частного дома</a:t>
            </a: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  <a:hlinkClick r:id="rId3" action="ppaction://hlinksldjump"/>
            </a:endParaRPr>
          </a:p>
          <a:p>
            <a:pPr algn="ctr"/>
            <a:endParaRPr lang="ru-RU" dirty="0"/>
          </a:p>
        </p:txBody>
      </p:sp>
      <p:pic>
        <p:nvPicPr>
          <p:cNvPr id="23" name="Picture 4" descr="http://swopshop.com/mena/lotphotos/112543.jpg"/>
          <p:cNvPicPr>
            <a:picLocks noChangeAspect="1" noChangeArrowheads="1"/>
          </p:cNvPicPr>
          <p:nvPr/>
        </p:nvPicPr>
        <p:blipFill>
          <a:blip r:embed="rId4" cstate="print"/>
          <a:srcRect r="3304" b="8021"/>
          <a:stretch>
            <a:fillRect/>
          </a:stretch>
        </p:blipFill>
        <p:spPr bwMode="auto">
          <a:xfrm>
            <a:off x="1396918" y="1412776"/>
            <a:ext cx="6995544" cy="4690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331640" y="404664"/>
            <a:ext cx="7128792" cy="6020387"/>
            <a:chOff x="755576" y="1268760"/>
            <a:chExt cx="7084331" cy="5300307"/>
          </a:xfrm>
        </p:grpSpPr>
        <p:pic>
          <p:nvPicPr>
            <p:cNvPr id="20" name="Picture 2" descr="http://spbvis.ru/media/uploads/4.jpg"/>
            <p:cNvPicPr>
              <a:picLocks noChangeAspect="1" noChangeArrowheads="1"/>
            </p:cNvPicPr>
            <p:nvPr/>
          </p:nvPicPr>
          <p:blipFill>
            <a:blip r:embed="rId2" cstate="print"/>
            <a:srcRect l="10492" t="-2208" r="8880"/>
            <a:stretch>
              <a:fillRect/>
            </a:stretch>
          </p:blipFill>
          <p:spPr bwMode="auto">
            <a:xfrm>
              <a:off x="1259632" y="1772816"/>
              <a:ext cx="6580275" cy="2906737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907704" y="1268760"/>
              <a:ext cx="5072295" cy="352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Схема инженерных сетей</a:t>
              </a:r>
              <a:endParaRPr lang="ru-RU" sz="2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Группа 19"/>
            <p:cNvGrpSpPr/>
            <p:nvPr/>
          </p:nvGrpSpPr>
          <p:grpSpPr>
            <a:xfrm>
              <a:off x="755576" y="4869160"/>
              <a:ext cx="2664296" cy="1699907"/>
              <a:chOff x="683568" y="5136595"/>
              <a:chExt cx="2068256" cy="1627899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683568" y="5206978"/>
                <a:ext cx="205634" cy="19611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683568" y="6051578"/>
                <a:ext cx="205634" cy="19611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683568" y="5629278"/>
                <a:ext cx="205634" cy="19611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83568" y="6473878"/>
                <a:ext cx="205634" cy="1961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69667" y="5136595"/>
                <a:ext cx="1782157" cy="36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Холодная вода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69667" y="5558895"/>
                <a:ext cx="1645069" cy="36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Канализация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69667" y="5981195"/>
                <a:ext cx="1507980" cy="36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Газ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69667" y="6403495"/>
                <a:ext cx="1645069" cy="36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Горячая вода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8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Технологии возведения частного дома из кирпича и бруса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Кирпичный дом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280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Виды кладки кирпичей: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Декоративная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http://www.syl.ru/misc/i/ai/201610/897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347020" cy="2122651"/>
          </a:xfrm>
          <a:prstGeom prst="rect">
            <a:avLst/>
          </a:prstGeom>
          <a:noFill/>
        </p:spPr>
      </p:pic>
      <p:pic>
        <p:nvPicPr>
          <p:cNvPr id="41990" name="Picture 6" descr="https://im3-tub-ru.yandex.net/i?id=6590f08b944e1aefbab038b357e0a230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2520280" cy="1992979"/>
          </a:xfrm>
          <a:prstGeom prst="rect">
            <a:avLst/>
          </a:prstGeom>
          <a:noFill/>
        </p:spPr>
      </p:pic>
      <p:pic>
        <p:nvPicPr>
          <p:cNvPr id="41992" name="Picture 8" descr="http://dvoda.com.ua/IMG/dekorativ-kladka.jpg"/>
          <p:cNvPicPr>
            <a:picLocks noChangeAspect="1" noChangeArrowheads="1"/>
          </p:cNvPicPr>
          <p:nvPr/>
        </p:nvPicPr>
        <p:blipFill>
          <a:blip r:embed="rId4" cstate="print"/>
          <a:srcRect l="5454" t="5714" r="4571" b="5714"/>
          <a:stretch>
            <a:fillRect/>
          </a:stretch>
        </p:blipFill>
        <p:spPr bwMode="auto">
          <a:xfrm>
            <a:off x="3851920" y="3068960"/>
            <a:ext cx="23762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sremonta.com/wp-content/uploads/2013/05/%D0%BA%D0%B8%D1%80%D0%BF%D0%B8%D1%87%D0%BD%D0%B0%D1%8F-%D0%BA%D0%BB%D0%B0%D0%B4%D0%BA%D0%B0-%D0%BD%D0%B0%D1%80%D1%83%D0%B6%D0%BD%D1%8B%D1%85-%D1%81%D1%82%D0%B5%D0%BD1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3504389" cy="26282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Ложковая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4046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Тычковая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http://ok-t.ru/studopediaru/baza6/907656118550.files/image031.jpg"/>
          <p:cNvPicPr>
            <a:picLocks noChangeAspect="1" noChangeArrowheads="1"/>
          </p:cNvPicPr>
          <p:nvPr/>
        </p:nvPicPr>
        <p:blipFill>
          <a:blip r:embed="rId3" cstate="print"/>
          <a:srcRect l="5073" r="5298"/>
          <a:stretch>
            <a:fillRect/>
          </a:stretch>
        </p:blipFill>
        <p:spPr bwMode="auto">
          <a:xfrm>
            <a:off x="5148064" y="836712"/>
            <a:ext cx="3816424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Готическая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2" name="Picture 6" descr="http://www.markiz.biz/img/stats/bricks/chain.jpg"/>
          <p:cNvPicPr>
            <a:picLocks noChangeAspect="1" noChangeArrowheads="1"/>
          </p:cNvPicPr>
          <p:nvPr/>
        </p:nvPicPr>
        <p:blipFill>
          <a:blip r:embed="rId4" cstate="print"/>
          <a:srcRect l="2520" t="5381" r="2981" b="5838"/>
          <a:stretch>
            <a:fillRect/>
          </a:stretch>
        </p:blipFill>
        <p:spPr bwMode="auto">
          <a:xfrm>
            <a:off x="2123728" y="4077072"/>
            <a:ext cx="54006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1598</TotalTime>
  <Words>649</Words>
  <Application>Microsoft Office PowerPoint</Application>
  <PresentationFormat>Экран (4:3)</PresentationFormat>
  <Paragraphs>112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Божок Л.В.</cp:lastModifiedBy>
  <cp:revision>162</cp:revision>
  <dcterms:created xsi:type="dcterms:W3CDTF">2015-11-28T09:52:37Z</dcterms:created>
  <dcterms:modified xsi:type="dcterms:W3CDTF">2017-10-31T18:28:22Z</dcterms:modified>
</cp:coreProperties>
</file>