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76" r:id="rId5"/>
    <p:sldId id="256" r:id="rId6"/>
    <p:sldId id="271" r:id="rId7"/>
    <p:sldId id="272" r:id="rId8"/>
    <p:sldId id="273" r:id="rId9"/>
    <p:sldId id="274" r:id="rId10"/>
    <p:sldId id="257" r:id="rId11"/>
    <p:sldId id="270" r:id="rId12"/>
    <p:sldId id="262" r:id="rId13"/>
    <p:sldId id="275" r:id="rId14"/>
    <p:sldId id="278" r:id="rId15"/>
    <p:sldId id="279" r:id="rId16"/>
    <p:sldId id="265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77" r:id="rId25"/>
    <p:sldId id="288" r:id="rId26"/>
    <p:sldId id="289" r:id="rId27"/>
    <p:sldId id="291" r:id="rId28"/>
    <p:sldId id="292" r:id="rId29"/>
    <p:sldId id="293" r:id="rId3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4" autoAdjust="0"/>
    <p:restoredTop sz="94660"/>
  </p:normalViewPr>
  <p:slideViewPr>
    <p:cSldViewPr>
      <p:cViewPr varScale="1">
        <p:scale>
          <a:sx n="47" d="100"/>
          <a:sy n="47" d="100"/>
        </p:scale>
        <p:origin x="738" y="3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45940" y="8701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МКДОУ «Детский сад общеразвивающего вида №17 Чебурашка»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2404" y="335699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Воспитатель: Ишмаева Л. Х.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32856"/>
            <a:ext cx="6092825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Меня спасти едва успели,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А вот квартиру не сумели.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Теперь в больнице я лежу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И боль едва переношу.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Хочу напомнить всем, друзья: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Играть со спичками нельзя!!!</a:t>
            </a:r>
            <a:endParaRPr lang="ru-RU" sz="2400" b="1" dirty="0">
              <a:ln w="50800"/>
              <a:latin typeface="Calibri" pitchFamily="34" charset="0"/>
            </a:endParaRPr>
          </a:p>
        </p:txBody>
      </p:sp>
      <p:pic>
        <p:nvPicPr>
          <p:cNvPr id="7" name="Picture 10" descr="боль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444" y="908720"/>
            <a:ext cx="4824536" cy="5151512"/>
          </a:xfrm>
          <a:prstGeom prst="rect">
            <a:avLst/>
          </a:prstGeom>
          <a:noFill/>
        </p:spPr>
      </p:pic>
      <p:pic>
        <p:nvPicPr>
          <p:cNvPr id="8" name="Picture 9" descr="aptec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860" y="5013176"/>
            <a:ext cx="1339850" cy="1516063"/>
          </a:xfrm>
          <a:prstGeom prst="rect">
            <a:avLst/>
          </a:prstGeom>
          <a:noFill/>
        </p:spPr>
      </p:pic>
      <p:pic>
        <p:nvPicPr>
          <p:cNvPr id="9" name="Picture 11" descr="MCj029023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00" y="476672"/>
            <a:ext cx="1979613" cy="1079500"/>
          </a:xfrm>
          <a:prstGeom prst="rect">
            <a:avLst/>
          </a:prstGeom>
          <a:noFill/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358108" y="548680"/>
            <a:ext cx="1584176" cy="10798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3646141" y="548680"/>
            <a:ext cx="1368152" cy="11521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Причиной возникновения пожара могут стать электроприборы. Грозит пожаром оставленный без присмотра включенный утюг или плитка.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6" name="Picture 4" descr="MPj04308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836" y="0"/>
            <a:ext cx="4824536" cy="5805264"/>
          </a:xfrm>
          <a:prstGeom prst="rect">
            <a:avLst/>
          </a:prstGeom>
          <a:noFill/>
        </p:spPr>
      </p:pic>
      <p:pic>
        <p:nvPicPr>
          <p:cNvPr id="29702" name="Picture 6" descr="Картинки по запросу плита фото"/>
          <p:cNvPicPr>
            <a:picLocks noChangeAspect="1" noChangeArrowheads="1"/>
          </p:cNvPicPr>
          <p:nvPr/>
        </p:nvPicPr>
        <p:blipFill>
          <a:blip r:embed="rId3" cstate="print"/>
          <a:srcRect l="16604" r="15024"/>
          <a:stretch>
            <a:fillRect/>
          </a:stretch>
        </p:blipFill>
        <p:spPr bwMode="auto">
          <a:xfrm>
            <a:off x="6310436" y="0"/>
            <a:ext cx="5040560" cy="5805264"/>
          </a:xfrm>
          <a:prstGeom prst="rect">
            <a:avLst/>
          </a:prstGeom>
          <a:noFill/>
        </p:spPr>
      </p:pic>
      <p:pic>
        <p:nvPicPr>
          <p:cNvPr id="29704" name="Picture 8" descr="Картинки по запросу огонь пнг"/>
          <p:cNvPicPr>
            <a:picLocks noChangeAspect="1" noChangeArrowheads="1"/>
          </p:cNvPicPr>
          <p:nvPr/>
        </p:nvPicPr>
        <p:blipFill>
          <a:blip r:embed="rId4" cstate="print"/>
          <a:srcRect b="5176"/>
          <a:stretch>
            <a:fillRect/>
          </a:stretch>
        </p:blipFill>
        <p:spPr bwMode="auto">
          <a:xfrm rot="419514">
            <a:off x="7784737" y="1586228"/>
            <a:ext cx="2998069" cy="3024336"/>
          </a:xfrm>
          <a:prstGeom prst="rect">
            <a:avLst/>
          </a:prstGeom>
          <a:noFill/>
        </p:spPr>
      </p:pic>
      <p:pic>
        <p:nvPicPr>
          <p:cNvPr id="29706" name="Picture 10" descr="Картинки по запросу огон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7828" y="2204864"/>
            <a:ext cx="2349996" cy="28830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Уходя из дома, не забывайте выключать все электроприборы.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31746" name="Picture 2" descr="Картинки по запросу пожарная безопасность рисунки"/>
          <p:cNvPicPr>
            <a:picLocks noChangeAspect="1" noChangeArrowheads="1"/>
          </p:cNvPicPr>
          <p:nvPr/>
        </p:nvPicPr>
        <p:blipFill>
          <a:blip r:embed="rId2" cstate="print"/>
          <a:srcRect l="7560" t="12121" r="11171" b="11973"/>
          <a:stretch>
            <a:fillRect/>
          </a:stretch>
        </p:blipFill>
        <p:spPr bwMode="auto">
          <a:xfrm>
            <a:off x="1870381" y="0"/>
            <a:ext cx="8184471" cy="5805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3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</p:spPr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65076" y="476672"/>
            <a:ext cx="3505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>
                <a:ln w="50800"/>
                <a:latin typeface="Verdana" pitchFamily="34" charset="0"/>
              </a:rPr>
              <a:t>Ленту гладила Анюта </a:t>
            </a:r>
          </a:p>
          <a:p>
            <a:r>
              <a:rPr lang="ru-RU" sz="2400" b="1" dirty="0">
                <a:ln w="50800"/>
                <a:latin typeface="Verdana" pitchFamily="34" charset="0"/>
              </a:rPr>
              <a:t>И увидела подруг</a:t>
            </a:r>
          </a:p>
          <a:p>
            <a:r>
              <a:rPr lang="ru-RU" sz="2400" b="1" dirty="0">
                <a:ln w="50800"/>
                <a:latin typeface="Verdana" pitchFamily="34" charset="0"/>
              </a:rPr>
              <a:t>Отвлеклась на три минуты</a:t>
            </a:r>
          </a:p>
          <a:p>
            <a:r>
              <a:rPr lang="ru-RU" sz="2400" b="1" dirty="0">
                <a:ln w="50800"/>
                <a:latin typeface="Verdana" pitchFamily="34" charset="0"/>
              </a:rPr>
              <a:t>И забыла про утюг.</a:t>
            </a:r>
          </a:p>
          <a:p>
            <a:r>
              <a:rPr lang="ru-RU" sz="2400" b="1" dirty="0">
                <a:ln w="50800"/>
                <a:latin typeface="Verdana" pitchFamily="34" charset="0"/>
              </a:rPr>
              <a:t>Тут уж дело не до шутки,</a:t>
            </a:r>
          </a:p>
          <a:p>
            <a:r>
              <a:rPr lang="ru-RU" sz="2400" b="1" dirty="0">
                <a:ln w="50800"/>
                <a:latin typeface="Verdana" pitchFamily="34" charset="0"/>
              </a:rPr>
              <a:t>Вот что значит – три минутки:</a:t>
            </a:r>
          </a:p>
          <a:p>
            <a:r>
              <a:rPr lang="ru-RU" sz="2400" b="1" dirty="0">
                <a:ln w="50800"/>
                <a:latin typeface="Verdana" pitchFamily="34" charset="0"/>
              </a:rPr>
              <a:t>Ленты нет, кругом угар,</a:t>
            </a:r>
          </a:p>
          <a:p>
            <a:r>
              <a:rPr lang="ru-RU" sz="2400" b="1" dirty="0">
                <a:ln w="50800"/>
                <a:latin typeface="Verdana" pitchFamily="34" charset="0"/>
              </a:rPr>
              <a:t>Чуть не сделался пожар.</a:t>
            </a:r>
          </a:p>
          <a:p>
            <a:r>
              <a:rPr lang="ru-RU" sz="2000" b="1" i="1" dirty="0">
                <a:ln w="50800"/>
                <a:latin typeface="Verdana" pitchFamily="34" charset="0"/>
              </a:rPr>
              <a:t>(Б. Миротворцев)</a:t>
            </a:r>
          </a:p>
        </p:txBody>
      </p:sp>
      <p:pic>
        <p:nvPicPr>
          <p:cNvPr id="11" name="Picture 7" descr="MCj02960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436" y="692696"/>
            <a:ext cx="4940300" cy="536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29863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Большую опасность представляют собой костры,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которые люди разводят в лесу или вблизи строений.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32772" name="Picture 4" descr="Картинки по запросу кос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317" y="0"/>
            <a:ext cx="10455671" cy="57819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Люди иногда забывают потушить костер, и тогда раздуваемые ветром искры разлетаются на большие расстояния, образуя новые очаги возгораний.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33796" name="Picture 4" descr="Картинки по запросу Пожар В Ле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356" y="0"/>
            <a:ext cx="9753600" cy="57916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Когда случается пожар, на помощь приходят пожарные.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35848" name="Picture 8" descr="Картинки по запросу пожарные тушат пожар"/>
          <p:cNvPicPr>
            <a:picLocks noChangeAspect="1" noChangeArrowheads="1"/>
          </p:cNvPicPr>
          <p:nvPr/>
        </p:nvPicPr>
        <p:blipFill>
          <a:blip r:embed="rId2" cstate="print"/>
          <a:srcRect t="2448"/>
          <a:stretch>
            <a:fillRect/>
          </a:stretch>
        </p:blipFill>
        <p:spPr bwMode="auto">
          <a:xfrm>
            <a:off x="2061964" y="0"/>
            <a:ext cx="7966620" cy="5805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Они приезжают на специальной пожарной машине,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которая оснащена высокой лестницей, баком с водой и шлангом.</a:t>
            </a:r>
          </a:p>
          <a:p>
            <a:pPr lvl="0" algn="ctr">
              <a:lnSpc>
                <a:spcPct val="80000"/>
              </a:lnSpc>
            </a:pP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4" name="Picture 6" descr="MCj031828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63054"/>
            <a:ext cx="10877028" cy="47392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Быть пожарным – очень опасная и рискованная профессия.</a:t>
            </a: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39938" name="Picture 2" descr="Картинки по запросу пожарники тушат пожар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775" y="1"/>
            <a:ext cx="8243093" cy="5805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Часто при пожаре страдают люди, поэтому вызывают скорую помощь.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Врачи осматривают больных на месте или сразу везут в больницу.</a:t>
            </a:r>
          </a:p>
          <a:p>
            <a:pPr lvl="0" algn="ctr">
              <a:lnSpc>
                <a:spcPct val="80000"/>
              </a:lnSpc>
            </a:pP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sp>
        <p:nvSpPr>
          <p:cNvPr id="38914" name="AutoShape 2" descr="Картинки по запросу скорая помощ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скорая помощ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Картинки по запросу новые машины скорой помощ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940" y="0"/>
            <a:ext cx="8208912" cy="58415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/>
              <a:t>Макет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>
                <a:solidFill>
                  <a:srgbClr val="96B86B"/>
                </a:solidFill>
              </a:rPr>
              <a:t>Подзаголовок</a:t>
            </a:r>
          </a:p>
        </p:txBody>
      </p:sp>
      <p:pic>
        <p:nvPicPr>
          <p:cNvPr id="4" name="Picture 4" descr="MPj04094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4" y="0"/>
            <a:ext cx="11593288" cy="68318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1765" y="5013176"/>
            <a:ext cx="1159328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ОГОНЬ – ДАВНИЙ ДРУГ ЧЕЛОВЕКА,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С ЕГО ПОМОЩЬЮ СОВЕРШАЕТСЯ МНОГО ПОЛЕЗНЫХ ДЕЛ</a:t>
            </a:r>
          </a:p>
          <a:p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1. Обнаружив пожар, позвони в пожарную службу по номеру -    </a:t>
            </a:r>
            <a:r>
              <a:rPr lang="ru-RU" sz="24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01</a:t>
            </a:r>
          </a:p>
          <a:p>
            <a:pPr lvl="0" algn="ctr">
              <a:lnSpc>
                <a:spcPct val="80000"/>
              </a:lnSpc>
            </a:pP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lnSpc>
                <a:spcPct val="80000"/>
              </a:lnSpc>
            </a:pP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5940" y="188640"/>
            <a:ext cx="8807053" cy="6906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В случае возникновения пожара, нужно действовать следующим образом:</a:t>
            </a:r>
          </a:p>
        </p:txBody>
      </p:sp>
      <p:pic>
        <p:nvPicPr>
          <p:cNvPr id="37890" name="Picture 2" descr="Картинки по запросу 25 лет мчс рису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980" y="1052736"/>
            <a:ext cx="762000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1803" y="1916832"/>
            <a:ext cx="475252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Теперь не надо каланчи,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Звони по телефону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И о пожаре сообщи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Ближайшему району.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Пусть помнит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 каждый гражданин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Пожарный номер </a:t>
            </a:r>
            <a:r>
              <a:rPr lang="ru-RU" sz="24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01</a:t>
            </a:r>
            <a:r>
              <a:rPr lang="ru-RU" sz="2400" b="1" dirty="0" smtClean="0">
                <a:ln w="50800"/>
                <a:latin typeface="Calibri" pitchFamily="34" charset="0"/>
              </a:rPr>
              <a:t>.</a:t>
            </a:r>
          </a:p>
          <a:p>
            <a:pPr algn="r"/>
            <a:r>
              <a:rPr lang="ru-RU" sz="2400" b="1" dirty="0" smtClean="0">
                <a:ln w="50800"/>
                <a:latin typeface="Calibri" pitchFamily="34" charset="0"/>
              </a:rPr>
              <a:t>Маршак С. «</a:t>
            </a:r>
            <a:r>
              <a:rPr lang="ru-RU" sz="2000" b="1" dirty="0" smtClean="0">
                <a:ln w="50800"/>
                <a:latin typeface="Calibri" pitchFamily="34" charset="0"/>
              </a:rPr>
              <a:t>Пожар</a:t>
            </a:r>
            <a:r>
              <a:rPr lang="ru-RU" sz="2400" b="1" dirty="0" smtClean="0">
                <a:ln w="50800"/>
                <a:latin typeface="Calibri" pitchFamily="34" charset="0"/>
              </a:rPr>
              <a:t>»</a:t>
            </a:r>
            <a:br>
              <a:rPr lang="ru-RU" sz="2400" b="1" dirty="0" smtClean="0">
                <a:ln w="50800"/>
                <a:latin typeface="Calibri" pitchFamily="34" charset="0"/>
              </a:rPr>
            </a:br>
            <a:endParaRPr lang="ru-RU" sz="2400" b="1" dirty="0">
              <a:ln w="50800"/>
              <a:latin typeface="Calibri" pitchFamily="34" charset="0"/>
            </a:endParaRPr>
          </a:p>
        </p:txBody>
      </p:sp>
      <p:pic>
        <p:nvPicPr>
          <p:cNvPr id="30722" name="Picture 2" descr="Картинки по запросу пожар ночью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755" r="1675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26860" y="5085184"/>
            <a:ext cx="36004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42884" y="400506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58908" y="4797152"/>
            <a:ext cx="72008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6" descr="000803_1070_9316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956" y="0"/>
            <a:ext cx="7713663" cy="5805264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2. Позвонив пожарным, ты должен четко сказать свою </a:t>
            </a:r>
            <a:r>
              <a:rPr lang="ru-RU" sz="26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фамилию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и </a:t>
            </a:r>
            <a:r>
              <a:rPr lang="ru-RU" sz="26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адрес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а также  объяснить, </a:t>
            </a:r>
            <a:r>
              <a:rPr lang="ru-RU" sz="26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что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и </a:t>
            </a:r>
            <a:r>
              <a:rPr lang="ru-RU" sz="26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где горит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.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0" algn="ctr">
              <a:lnSpc>
                <a:spcPct val="80000"/>
              </a:lnSpc>
            </a:pP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4096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9229" y="3861048"/>
            <a:ext cx="2529596" cy="1954932"/>
          </a:xfrm>
          <a:prstGeom prst="rect">
            <a:avLst/>
          </a:prstGeom>
          <a:noFill/>
        </p:spPr>
      </p:pic>
      <p:pic>
        <p:nvPicPr>
          <p:cNvPr id="40964" name="Picture 4" descr="Картинки по запросу 01\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212576" y="260648"/>
            <a:ext cx="1561356" cy="15613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3. </a:t>
            </a:r>
            <a:r>
              <a:rPr lang="ru-RU" sz="24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Предупреди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о пожаре </a:t>
            </a:r>
            <a:r>
              <a:rPr lang="ru-RU" sz="24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соседей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, если необходимо, они помогут тебе </a:t>
            </a:r>
            <a:r>
              <a:rPr lang="ru-RU" sz="24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вызвать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пожарных.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43012" name="Picture 4" descr="Картинки по запросу картинки пожарная безопасность для детей бесплатно"/>
          <p:cNvPicPr>
            <a:picLocks noChangeAspect="1" noChangeArrowheads="1"/>
          </p:cNvPicPr>
          <p:nvPr/>
        </p:nvPicPr>
        <p:blipFill>
          <a:blip r:embed="rId2" cstate="print"/>
          <a:srcRect t="32018"/>
          <a:stretch>
            <a:fillRect/>
          </a:stretch>
        </p:blipFill>
        <p:spPr bwMode="auto">
          <a:xfrm>
            <a:off x="2998068" y="0"/>
            <a:ext cx="5715000" cy="5849888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172" y="0"/>
            <a:ext cx="208823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277" y="5260804"/>
            <a:ext cx="720080" cy="32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00" y="5301208"/>
            <a:ext cx="809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Картинки по запросу living room cartoo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980" y="31250"/>
            <a:ext cx="7920880" cy="5806615"/>
          </a:xfrm>
          <a:prstGeom prst="rect">
            <a:avLst/>
          </a:prstGeom>
          <a:noFill/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5. </a:t>
            </a:r>
            <a:r>
              <a:rPr lang="ru-RU" sz="24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Помни: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дым гораздо опаснее огня. Если чувствуешь, что задыхаешься, закрой нос и рот мокрой тряпкой, ляг на пол и ползи к выходу – внизу дыма меньше.</a:t>
            </a:r>
          </a:p>
        </p:txBody>
      </p:sp>
      <p:pic>
        <p:nvPicPr>
          <p:cNvPr id="45058" name="Picture 2" descr="Картинки по запросу дым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46619">
            <a:off x="3476867" y="-401367"/>
            <a:ext cx="4996513" cy="7037343"/>
          </a:xfrm>
          <a:prstGeom prst="rect">
            <a:avLst/>
          </a:prstGeom>
          <a:noFill/>
        </p:spPr>
      </p:pic>
      <p:pic>
        <p:nvPicPr>
          <p:cNvPr id="45064" name="Picture 8" descr="Картинки по запросу дым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2205978" y="0"/>
            <a:ext cx="7920879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837237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6. Ожидая приезда пожарных, старайся сохранять </a:t>
            </a:r>
            <a:r>
              <a:rPr lang="ru-RU" sz="24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спокойствие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: тебя обязательно спасут.</a:t>
            </a:r>
          </a:p>
        </p:txBody>
      </p:sp>
      <p:pic>
        <p:nvPicPr>
          <p:cNvPr id="46082" name="Picture 2" descr="Картинки по запросу пожарной безопас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804" y="0"/>
            <a:ext cx="4799864" cy="5805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66220" y="472514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СПОКОЙСТВИЕ!</a:t>
            </a:r>
            <a:endParaRPr lang="ru-RU" sz="3600" b="1" dirty="0">
              <a:ln w="50800"/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9525"/>
            <a:ext cx="12211051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Картинки по запросу огонь пнг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89756" y="836712"/>
            <a:ext cx="11809312" cy="22452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1804" y="980728"/>
            <a:ext cx="10369152" cy="9848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БУДЬ ОСТОРОЖЕН С ОГНЕМ!</a:t>
            </a:r>
          </a:p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780" y="3081154"/>
            <a:ext cx="1130525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b="1" dirty="0" smtClean="0">
                <a:latin typeface="Calibri" pitchFamily="34" charset="0"/>
              </a:rPr>
              <a:t>СПАСИБО ЗА ВНИМАНИЕ!</a:t>
            </a:r>
            <a:endParaRPr lang="ru-RU" sz="4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Макет заголовка и объектов со списком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" dirty="0"/>
              <a:t>Добавьте первый пункт списка</a:t>
            </a:r>
          </a:p>
          <a:p>
            <a:pPr rtl="0"/>
            <a:r>
              <a:rPr lang="ru" dirty="0"/>
              <a:t>Добавьте второй пункт списка</a:t>
            </a:r>
          </a:p>
          <a:p>
            <a:pPr rtl="0"/>
            <a:r>
              <a:rPr lang="ru" dirty="0"/>
              <a:t>Добавьте третий пункт списка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19336"/>
            <a:ext cx="1218882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Огонь верно служит людям в повседневном быту и на производстве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2290" name="Picture 2" descr="Картинки по запросу город в огн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868" y="17621"/>
            <a:ext cx="9721080" cy="607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119336"/>
            <a:ext cx="12188825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Но иногда случается, что из верного друга огонь превращается 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в беспощадного недруга, уничтожающего все на своем пути.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1268" name="Picture 4" descr="Картинки по запросу ого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60" y="0"/>
            <a:ext cx="9800392" cy="612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88432" y="188640"/>
            <a:ext cx="4510236" cy="674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Да, огонь бывает разный,</a:t>
            </a:r>
          </a:p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Бледно-желтый, ярко-красный,</a:t>
            </a:r>
          </a:p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Синий или золотой,</a:t>
            </a:r>
          </a:p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Огонь добрый, огонь злой.</a:t>
            </a:r>
          </a:p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Злой огонь - </a:t>
            </a:r>
            <a:r>
              <a:rPr lang="ru-RU" sz="2300" b="1" dirty="0" err="1" smtClean="0">
                <a:ln w="50800"/>
                <a:solidFill>
                  <a:schemeClr val="tx1"/>
                </a:solidFill>
                <a:latin typeface="Verdana" pitchFamily="34" charset="0"/>
              </a:rPr>
              <a:t>огонь</a:t>
            </a:r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 пожара,</a:t>
            </a:r>
          </a:p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Злой огонь - </a:t>
            </a:r>
            <a:r>
              <a:rPr lang="ru-RU" sz="2300" b="1" dirty="0" err="1" smtClean="0">
                <a:ln w="50800"/>
                <a:solidFill>
                  <a:schemeClr val="tx1"/>
                </a:solidFill>
                <a:latin typeface="Verdana" pitchFamily="34" charset="0"/>
              </a:rPr>
              <a:t>огонь</a:t>
            </a:r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 войны.</a:t>
            </a:r>
          </a:p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От безжалостного жара</a:t>
            </a:r>
          </a:p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Дни темны, поля черны.</a:t>
            </a:r>
          </a:p>
          <a:p>
            <a:pPr algn="ctr"/>
            <a:endParaRPr lang="ru-RU" sz="2300" b="1" dirty="0" smtClean="0">
              <a:ln w="50800"/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Жители земного шара,</a:t>
            </a:r>
          </a:p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Граждане любой страны,</a:t>
            </a:r>
          </a:p>
          <a:p>
            <a:pPr algn="ctr"/>
            <a:r>
              <a:rPr lang="ru-RU" sz="2300" b="1" dirty="0" smtClean="0">
                <a:ln w="50800"/>
                <a:solidFill>
                  <a:schemeClr val="tx1"/>
                </a:solidFill>
                <a:latin typeface="Verdana" pitchFamily="34" charset="0"/>
              </a:rPr>
              <a:t>Злой огонь гасить должны.</a:t>
            </a:r>
          </a:p>
          <a:p>
            <a:endParaRPr lang="ru-RU" b="1" dirty="0">
              <a:ln w="50800"/>
              <a:solidFill>
                <a:schemeClr val="tx1"/>
              </a:solidFill>
            </a:endParaRPr>
          </a:p>
        </p:txBody>
      </p:sp>
      <p:pic>
        <p:nvPicPr>
          <p:cNvPr id="10242" name="Picture 2" descr="Картинки по запросу тушить пож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870" y="1988840"/>
            <a:ext cx="3522198" cy="2829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Картинки по запросу тушить пож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56" y="1844824"/>
            <a:ext cx="3631560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6" descr="Картинки по запросу огон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6659" y="476672"/>
            <a:ext cx="3862165" cy="1453158"/>
          </a:xfrm>
          <a:prstGeom prst="rect">
            <a:avLst/>
          </a:prstGeom>
          <a:noFill/>
        </p:spPr>
      </p:pic>
      <p:pic>
        <p:nvPicPr>
          <p:cNvPr id="13" name="Picture 6" descr="Картинки по запросу огон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3862165" cy="1453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733256"/>
            <a:ext cx="12188825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Очень опасна разбушевавшаяся огненная стихия – </a:t>
            </a:r>
            <a:r>
              <a:rPr lang="ru-RU" sz="2400" b="1" dirty="0" smtClean="0">
                <a:ln w="50800"/>
                <a:solidFill>
                  <a:srgbClr val="FF0000"/>
                </a:solidFill>
                <a:latin typeface="Calibri" pitchFamily="34" charset="0"/>
              </a:rPr>
              <a:t>пожар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. При пожаре сгорают дома, вещи, леса, а главное – погибают люди. Как же возникают пожары? 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9220" name="Picture 4" descr="Картинки по запросу gilbert 5 alarm 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08" y="-5422"/>
            <a:ext cx="9073008" cy="5738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0101"/>
            <a:ext cx="12188825" cy="723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3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Пожары часто происходят по вине людей. Неловкое обращение с огнем и возник пожар!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196" name="Picture 4" descr="Картинки по запросу пожарная безопас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892" y="0"/>
            <a:ext cx="9144000" cy="6093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" y="5867400"/>
            <a:ext cx="12188825" cy="1020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Calibri" pitchFamily="34" charset="0"/>
              </a:rPr>
              <a:t>Спички – наши друзья и помощники. Но их нельзя зажигать и бросать ради забавы.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Calibri" pitchFamily="34" charset="0"/>
              </a:rPr>
              <a:t>Тогда они превращаются в злейшего врага человека.</a:t>
            </a:r>
            <a:endParaRPr kumimoji="0" lang="ru-RU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7174" name="Picture 6" descr="Картинки по запросу спички детям не игр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052" y="1"/>
            <a:ext cx="6096000" cy="5877271"/>
          </a:xfrm>
          <a:prstGeom prst="rect">
            <a:avLst/>
          </a:prstGeom>
          <a:noFill/>
        </p:spPr>
      </p:pic>
      <p:pic>
        <p:nvPicPr>
          <p:cNvPr id="7176" name="Picture 8" descr="Картинки по запросу спичк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4732" y="2444121"/>
            <a:ext cx="3214093" cy="3361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2204" y="692696"/>
            <a:ext cx="3456384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Не играй, дружок, со спичкой, 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Помни ты, она мала,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Но от спички-невелички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Может дом сгореть дотла.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Младшим братьям и сестричкам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Дошколята говорят: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«Крепко помните, что спички</a:t>
            </a:r>
          </a:p>
          <a:p>
            <a:pPr algn="ctr"/>
            <a:r>
              <a:rPr lang="ru-RU" sz="2400" b="1" dirty="0" smtClean="0">
                <a:ln w="50800"/>
                <a:latin typeface="Calibri" pitchFamily="34" charset="0"/>
              </a:rPr>
              <a:t>Не игрушка для ребят!» </a:t>
            </a:r>
          </a:p>
          <a:p>
            <a:pPr algn="ctr"/>
            <a:r>
              <a:rPr lang="ru-RU" sz="2400" b="1" i="1" dirty="0" smtClean="0">
                <a:ln w="50800"/>
                <a:latin typeface="Calibri" pitchFamily="34" charset="0"/>
              </a:rPr>
              <a:t>(Б. Миротворцев)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Picture 6" descr="MPj04018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620" y="476672"/>
            <a:ext cx="4038600" cy="6056313"/>
          </a:xfrm>
          <a:prstGeom prst="rect">
            <a:avLst/>
          </a:prstGeom>
          <a:noFill/>
        </p:spPr>
      </p:pic>
      <p:pic>
        <p:nvPicPr>
          <p:cNvPr id="6146" name="Picture 2" descr="Картинки по запросу спичк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88" y="2492896"/>
            <a:ext cx="3718148" cy="3718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01115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tf02801115</Template>
  <TotalTime>184</TotalTime>
  <Words>600</Words>
  <Application>Microsoft Office PowerPoint</Application>
  <PresentationFormat>Произвольный</PresentationFormat>
  <Paragraphs>85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</vt:lpstr>
      <vt:lpstr>Verdana</vt:lpstr>
      <vt:lpstr>tf02801115</vt:lpstr>
      <vt:lpstr>Презентация PowerPoint</vt:lpstr>
      <vt:lpstr>Макет заголовка</vt:lpstr>
      <vt:lpstr>Макет заголовка и объектов со списком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slider999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admin</cp:lastModifiedBy>
  <cp:revision>25</cp:revision>
  <dcterms:created xsi:type="dcterms:W3CDTF">2017-03-27T15:46:25Z</dcterms:created>
  <dcterms:modified xsi:type="dcterms:W3CDTF">2017-10-31T12:23:50Z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