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71" r:id="rId5"/>
    <p:sldId id="270" r:id="rId6"/>
    <p:sldId id="258" r:id="rId7"/>
    <p:sldId id="272" r:id="rId8"/>
    <p:sldId id="273" r:id="rId9"/>
    <p:sldId id="260" r:id="rId10"/>
    <p:sldId id="261" r:id="rId11"/>
    <p:sldId id="266" r:id="rId12"/>
    <p:sldId id="267" r:id="rId13"/>
    <p:sldId id="263" r:id="rId14"/>
    <p:sldId id="264" r:id="rId15"/>
    <p:sldId id="268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85918" y="1285860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Презентация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</a:rPr>
              <a:t>Веселая а</a:t>
            </a:r>
            <a:r>
              <a:rPr lang="ru-RU" sz="3200" b="1" dirty="0" smtClean="0">
                <a:solidFill>
                  <a:srgbClr val="0070C0"/>
                </a:solidFill>
              </a:rPr>
              <a:t>ртикуляторная</a:t>
            </a:r>
          </a:p>
          <a:p>
            <a:r>
              <a:rPr lang="ru-RU" sz="3200" b="1" smtClean="0">
                <a:solidFill>
                  <a:srgbClr val="0070C0"/>
                </a:solidFill>
              </a:rPr>
              <a:t> </a:t>
            </a:r>
            <a:r>
              <a:rPr lang="ru-RU" sz="3200" b="1" smtClean="0">
                <a:solidFill>
                  <a:srgbClr val="0070C0"/>
                </a:solidFill>
              </a:rPr>
              <a:t>         </a:t>
            </a:r>
            <a:r>
              <a:rPr lang="ru-RU" sz="3200" b="1" smtClean="0">
                <a:solidFill>
                  <a:srgbClr val="0070C0"/>
                </a:solidFill>
              </a:rPr>
              <a:t>    </a:t>
            </a:r>
            <a:r>
              <a:rPr lang="ru-RU" sz="3200" b="1" dirty="0" smtClean="0">
                <a:solidFill>
                  <a:srgbClr val="0070C0"/>
                </a:solidFill>
              </a:rPr>
              <a:t>гимнастика»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292494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Автор: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Гараева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М.В.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Логопед СПб ГБУЗ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«Детский санаторий «Солнечное»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621508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г. Санкт - Петербург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428604"/>
            <a:ext cx="24288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9. </a:t>
            </a:r>
            <a:r>
              <a:rPr lang="ru-RU" b="1" u="sng" dirty="0" smtClean="0">
                <a:solidFill>
                  <a:srgbClr val="FFFF00"/>
                </a:solidFill>
              </a:rPr>
              <a:t>«Чашечка»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-Улыбнуться;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-Широко открыть рот;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-Высунуть широкий язык 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-Придать ему форму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«чашечки».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3154108" cy="251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143240" y="4286256"/>
            <a:ext cx="2357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10. </a:t>
            </a:r>
            <a:r>
              <a:rPr lang="ru-RU" b="1" u="sng" dirty="0" smtClean="0">
                <a:solidFill>
                  <a:srgbClr val="FFFF00"/>
                </a:solidFill>
              </a:rPr>
              <a:t>«Маляр»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-Губы в улыбке;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-Приоткрыть рот;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-Кончиком языка «покрасить» (погладить) нёбо.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857628"/>
            <a:ext cx="3189308" cy="257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500042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4071943"/>
            <a:ext cx="257176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71480"/>
            <a:ext cx="25003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11. </a:t>
            </a:r>
            <a:r>
              <a:rPr lang="ru-RU" b="1" u="sng" dirty="0" smtClean="0">
                <a:solidFill>
                  <a:srgbClr val="FFFF00"/>
                </a:solidFill>
              </a:rPr>
              <a:t>«Белочка»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-Рот закрыт;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-Кончик языка с напряжением поочередно упирается в щеки;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-На щеках образуются твердые шарики- «орешки».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642918"/>
            <a:ext cx="27994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3857627"/>
            <a:ext cx="2500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12.</a:t>
            </a:r>
            <a:r>
              <a:rPr lang="ru-RU" b="1" u="sng" dirty="0" smtClean="0">
                <a:solidFill>
                  <a:srgbClr val="FFFF00"/>
                </a:solidFill>
              </a:rPr>
              <a:t> «Качели»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-Улыбнуться;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-Открыть рот;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-Кончик языка поднять  за верхние зубы;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-Кончик  языка  опустить за нижние зубы.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29066"/>
            <a:ext cx="26967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42918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29066"/>
            <a:ext cx="2643206" cy="246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714356"/>
            <a:ext cx="24288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13. </a:t>
            </a:r>
            <a:r>
              <a:rPr lang="ru-RU" b="1" u="sng" dirty="0" smtClean="0">
                <a:solidFill>
                  <a:srgbClr val="FFFF00"/>
                </a:solidFill>
              </a:rPr>
              <a:t>«Часики»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-Улыбнуться, открыть рот;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-Кончик языка ,как часовую стрелку,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переводить из одного уголка рта в другой.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71480"/>
            <a:ext cx="2831276" cy="24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00364" y="4071942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14. </a:t>
            </a:r>
            <a:r>
              <a:rPr lang="ru-RU" b="1" u="sng" dirty="0" smtClean="0">
                <a:solidFill>
                  <a:srgbClr val="FFFF00"/>
                </a:solidFill>
              </a:rPr>
              <a:t>«Вкусное варенье»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-Улыбнуться;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-Открыть рот;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-Широким язычком, в форме «чашечки», облизать верхнюю губу.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86190"/>
            <a:ext cx="281339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42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86190"/>
            <a:ext cx="2428892" cy="248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428604"/>
            <a:ext cx="228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15. </a:t>
            </a:r>
            <a:r>
              <a:rPr lang="ru-RU" b="1" u="sng" dirty="0" smtClean="0">
                <a:solidFill>
                  <a:srgbClr val="FFFF00"/>
                </a:solidFill>
              </a:rPr>
              <a:t>«Киска»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-Губы в улыбке, рот открыт;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-Кончик языка упирается в нижние зубы;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-Выгнуть язык «горкой», упираясь кончиком языка в нижние зубы.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642918"/>
            <a:ext cx="3071834" cy="25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14678" y="4286256"/>
            <a:ext cx="2357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16. </a:t>
            </a:r>
            <a:r>
              <a:rPr lang="ru-RU" b="1" u="sng" dirty="0" smtClean="0">
                <a:solidFill>
                  <a:srgbClr val="FFFF00"/>
                </a:solidFill>
              </a:rPr>
              <a:t>«Индюк»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-Языком быстро  двигать по верхней губе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бл-бл-бл-бл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6268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571481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2714644" cy="26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785794"/>
            <a:ext cx="2214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17. </a:t>
            </a:r>
            <a:r>
              <a:rPr lang="ru-RU" b="1" u="sng" dirty="0" smtClean="0">
                <a:solidFill>
                  <a:srgbClr val="FFFF00"/>
                </a:solidFill>
              </a:rPr>
              <a:t>«Лошадка»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-Вытянуть губы;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-Приоткрыть рот;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ru-RU" b="1" dirty="0" err="1" smtClean="0">
                <a:solidFill>
                  <a:srgbClr val="FFFF00"/>
                </a:solidFill>
              </a:rPr>
              <a:t>Поцокать</a:t>
            </a:r>
            <a:r>
              <a:rPr lang="ru-RU" b="1" dirty="0" smtClean="0">
                <a:solidFill>
                  <a:srgbClr val="FFFF00"/>
                </a:solidFill>
              </a:rPr>
              <a:t> узким «языком»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(как цокают копытами лошадки).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14356"/>
            <a:ext cx="28911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428992" y="3786190"/>
            <a:ext cx="22145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18. </a:t>
            </a:r>
            <a:r>
              <a:rPr lang="ru-RU" b="1" u="sng" dirty="0" smtClean="0">
                <a:solidFill>
                  <a:srgbClr val="FFFF00"/>
                </a:solidFill>
              </a:rPr>
              <a:t>«Грибочек»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-Улыбнуться;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</a:t>
            </a:r>
            <a:r>
              <a:rPr lang="ru-RU" b="1" dirty="0" err="1" smtClean="0">
                <a:solidFill>
                  <a:srgbClr val="FFFF00"/>
                </a:solidFill>
              </a:rPr>
              <a:t>Поцокать</a:t>
            </a:r>
            <a:r>
              <a:rPr lang="ru-RU" b="1" dirty="0" smtClean="0">
                <a:solidFill>
                  <a:srgbClr val="FFFF00"/>
                </a:solidFill>
              </a:rPr>
              <a:t> языком, (будто едешь на лошадке);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-Присосать к небу широкий язык.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643314"/>
            <a:ext cx="277587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642918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3643314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642918"/>
            <a:ext cx="2571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19. </a:t>
            </a:r>
            <a:r>
              <a:rPr lang="ru-RU" b="1" u="sng" dirty="0" smtClean="0">
                <a:solidFill>
                  <a:srgbClr val="FFFF00"/>
                </a:solidFill>
              </a:rPr>
              <a:t>«Гармошка»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-Улыбнуться;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-Сделать « грибочек» (присосать широкий язык к нёбу);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-Не отрывая языка, открывать и закрывать рот (зубы не смыкать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642918"/>
            <a:ext cx="281854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857628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143240" y="4214818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20. </a:t>
            </a:r>
            <a:r>
              <a:rPr lang="ru-RU" b="1" u="sng" dirty="0" smtClean="0">
                <a:solidFill>
                  <a:srgbClr val="FFFF00"/>
                </a:solidFill>
              </a:rPr>
              <a:t>«Дятел»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-Улыбнуться;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-Открыть рот;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-Кончиком  языка стучать  за верхними зубами : «</a:t>
            </a:r>
            <a:r>
              <a:rPr lang="ru-RU" b="1" dirty="0" err="1" smtClean="0">
                <a:solidFill>
                  <a:srgbClr val="FFFF00"/>
                </a:solidFill>
              </a:rPr>
              <a:t>дэ-дэ-дэ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42918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3714752"/>
            <a:ext cx="2500330" cy="257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596" y="2071678"/>
            <a:ext cx="8215370" cy="144655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4400" dirty="0" smtClean="0"/>
              <a:t>  </a:t>
            </a:r>
            <a:r>
              <a:rPr lang="ru-RU" sz="5400" b="1" dirty="0" smtClean="0">
                <a:solidFill>
                  <a:srgbClr val="FFFF00"/>
                </a:solidFill>
              </a:rPr>
              <a:t>Спасибо за внимание!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             Успехов!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821537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sz="2000" b="1" dirty="0" smtClean="0"/>
              <a:t>Мы правильно произносим различные звуки родного языка благодаря хорошей подвижности органов артикуляции, к которым относятся язык, губы, нижняя челюсть, мягкое нёбо, щёки. Точность, сила и дифференцированность движений этих  органов развиваются у ребенка постепенно, в процессе развития его речи. Однако,  если у ребенка имеется то или иное нарушения звукопроизношения, которое не связано с его возрастом , тогда ему необходима помощь взрослого (родитель, логопед), т.к. многие речевые проблемы «с возрастом» НЕ проходят, а иногда и усугубляются при отсутствии своевременного и квалифицированного воздействия.</a:t>
            </a:r>
          </a:p>
          <a:p>
            <a:r>
              <a:rPr lang="ru-RU" sz="2000" b="1" dirty="0" smtClean="0"/>
              <a:t>           Работа по развитию основных движений органов артикуляторного аппарата проводится в форме артикуляционной гимнастики.</a:t>
            </a:r>
          </a:p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400" b="1" dirty="0" smtClean="0">
                <a:solidFill>
                  <a:srgbClr val="FFFF00"/>
                </a:solidFill>
              </a:rPr>
              <a:t>Для чего нужна артикуляторная гимнастика ?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500174"/>
            <a:ext cx="77867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sz="2000" b="1" dirty="0" smtClean="0"/>
              <a:t>Цель данной гимнастики: выработка полноценных движений и определенных положений органов артикуляционного аппарата, необходимых для правильного произношения звуков.</a:t>
            </a:r>
          </a:p>
          <a:p>
            <a:r>
              <a:rPr lang="ru-RU" sz="2000" b="1" dirty="0" smtClean="0"/>
              <a:t>          Задания выполняют сидя, т.к. в таком положении у ребенка прямая спина, тело не напряжено, руки и ноги находятся в спокойном положении.</a:t>
            </a:r>
          </a:p>
          <a:p>
            <a:r>
              <a:rPr lang="ru-RU" sz="2000" b="1" dirty="0" smtClean="0"/>
              <a:t>         Ребенок одновременно должен хорошо видеть свое лицо и лицо взрослого (логопед, родитель), чтобы самостоятельно контролировать правильность выполнения упражнений. Поэтому и ребенок и взрослый во время проведения артикуляторной гимнастики должны находиться перед настенным зеркалом. По мере того, как самоконтроль за движениями органов артикуляции у ребенка возрастет, то возможно использование ручного зеркала.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4285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                                  </a:t>
            </a:r>
            <a:r>
              <a:rPr lang="ru-RU" sz="3200" b="1" dirty="0" smtClean="0">
                <a:solidFill>
                  <a:srgbClr val="FFFF00"/>
                </a:solidFill>
              </a:rPr>
              <a:t>Рекомендации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         по проведению артикуляторной гимнастики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21429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                    Как нужно проводить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          артикуляторную гимнастику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/>
              <a:t>Взрослый рассказывает о предстоящем упражнении. Показывает его выполнение. Упражнение делает ребенок, а взрослый контролирует выполнение. Важно следить за качеством выполняемых ребенком движений: точность, плавность, темп, устойчивость, переключаемость от одного движения к другому. Движения должны выполняться симметрично по отношению к правой и левой стороне лица. Иначе артикуляторная гимнастика не достигает своей цели.</a:t>
            </a:r>
          </a:p>
          <a:p>
            <a:r>
              <a:rPr lang="ru-RU" b="1" dirty="0" smtClean="0"/>
              <a:t>          В процессе выполнения упражнений нужно помнить о создании положительного эмоционального настроя у ребенка. Хвалить ребенка, даже за минимальные успехи, подбадривать в случае неудач.</a:t>
            </a:r>
          </a:p>
          <a:p>
            <a:r>
              <a:rPr lang="ru-RU" b="1" dirty="0" smtClean="0"/>
              <a:t>           Если у ребенка долго ( около 1 месяца) не вырабатывается точность, устойчивость и плавность движений артикуляции, это может означать, что или Вы не совсем правильно выполняли упражнения или проблема Вашего ребенка серьезнее, чем Вы думали. В обоих случаях обязательно  еще раз проконсультируйтесь  у логопеда.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009707_trulyal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00174"/>
            <a:ext cx="6696744" cy="5143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2800" b="1" dirty="0" smtClean="0">
                <a:solidFill>
                  <a:srgbClr val="FFFF00"/>
                </a:solidFill>
              </a:rPr>
              <a:t>Начнём   выполнять    артикуляторную  гимнастику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1000108"/>
            <a:ext cx="2214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1. </a:t>
            </a:r>
            <a:r>
              <a:rPr lang="ru-RU" b="1" u="sng" dirty="0" smtClean="0">
                <a:solidFill>
                  <a:srgbClr val="FFFF00"/>
                </a:solidFill>
              </a:rPr>
              <a:t>«Окошко»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-Широко открыть рот – «жарко»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-Закрыть рот – «холодно».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71480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86116" y="3857628"/>
            <a:ext cx="2428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2. </a:t>
            </a:r>
            <a:r>
              <a:rPr lang="ru-RU" b="1" u="sng" dirty="0" smtClean="0">
                <a:solidFill>
                  <a:srgbClr val="FFFF00"/>
                </a:solidFill>
              </a:rPr>
              <a:t>«Заборчик»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-Улыбнуться, с напряжением обнажив сомкнутые зубы.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357562"/>
            <a:ext cx="272725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86124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785794"/>
            <a:ext cx="2357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3. </a:t>
            </a:r>
            <a:r>
              <a:rPr lang="ru-RU" b="1" u="sng" dirty="0" smtClean="0">
                <a:solidFill>
                  <a:srgbClr val="FFFF00"/>
                </a:solidFill>
              </a:rPr>
              <a:t>«Пароход гудит»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-Губы в улыбке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-Открыть рот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-С напряжением произнести долгое «</a:t>
            </a:r>
            <a:r>
              <a:rPr lang="ru-RU" b="1" dirty="0" err="1" smtClean="0">
                <a:solidFill>
                  <a:srgbClr val="FFFF00"/>
                </a:solidFill>
              </a:rPr>
              <a:t>ы-ы-ы</a:t>
            </a:r>
            <a:r>
              <a:rPr lang="ru-RU" b="1" dirty="0" smtClean="0">
                <a:solidFill>
                  <a:srgbClr val="FFFF00"/>
                </a:solidFill>
              </a:rPr>
              <a:t>…».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04"/>
            <a:ext cx="3069769" cy="251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14678" y="3786190"/>
            <a:ext cx="228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4. </a:t>
            </a:r>
            <a:r>
              <a:rPr lang="ru-RU" b="1" u="sng" dirty="0" smtClean="0">
                <a:solidFill>
                  <a:srgbClr val="FFFF00"/>
                </a:solidFill>
              </a:rPr>
              <a:t>«Слоник 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-Вытянув вперед губы трубочкой, образовать «хоботок слоника». «Слоник целуется».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429000"/>
            <a:ext cx="3237915" cy="263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1071546"/>
            <a:ext cx="1857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5.</a:t>
            </a:r>
            <a:r>
              <a:rPr lang="ru-RU" b="1" u="sng" dirty="0" smtClean="0">
                <a:solidFill>
                  <a:srgbClr val="FFFF00"/>
                </a:solidFill>
              </a:rPr>
              <a:t>«Дудочка»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-С напряжением вытянуть губы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(зубы сомкнуты).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3114695" cy="263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43306" y="428625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6. </a:t>
            </a:r>
            <a:r>
              <a:rPr lang="ru-RU" b="1" u="sng" dirty="0" smtClean="0">
                <a:solidFill>
                  <a:srgbClr val="FFFF00"/>
                </a:solidFill>
              </a:rPr>
              <a:t>«Хомячок»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Надуть щеки. «Хомячок жует».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786190"/>
            <a:ext cx="2928958" cy="232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480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86190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642918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7. </a:t>
            </a:r>
            <a:r>
              <a:rPr lang="ru-RU" b="1" u="sng" dirty="0" smtClean="0">
                <a:solidFill>
                  <a:srgbClr val="FFFF00"/>
                </a:solidFill>
              </a:rPr>
              <a:t>«Чистим зубки»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-Улыбнуться, открыть рот;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-Кончиком языка с внутренней стороны «почистить» поочередно нижние и верхние зубы.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9669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43240" y="3714752"/>
            <a:ext cx="2643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8.</a:t>
            </a:r>
            <a:r>
              <a:rPr lang="ru-RU" b="1" u="sng" dirty="0" smtClean="0">
                <a:solidFill>
                  <a:srgbClr val="FFFF00"/>
                </a:solidFill>
              </a:rPr>
              <a:t>«Месим тесто»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-Улыбнуться;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-Пошлепать языком между губами :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пя-пя-пя-пя-пя</a:t>
            </a:r>
            <a:r>
              <a:rPr lang="ru-RU" b="1" dirty="0" smtClean="0">
                <a:solidFill>
                  <a:srgbClr val="FFFF00"/>
                </a:solidFill>
              </a:rPr>
              <a:t>»;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-Покусать кончик языка зубками;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(Чередовать эти два движения).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86190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888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марианна</dc:creator>
  <cp:lastModifiedBy>марианна</cp:lastModifiedBy>
  <cp:revision>41</cp:revision>
  <dcterms:created xsi:type="dcterms:W3CDTF">2015-02-13T06:15:33Z</dcterms:created>
  <dcterms:modified xsi:type="dcterms:W3CDTF">2017-10-30T16:13:42Z</dcterms:modified>
</cp:coreProperties>
</file>