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64" r:id="rId2"/>
    <p:sldMasterId id="2147483876" r:id="rId3"/>
    <p:sldMasterId id="2147483888" r:id="rId4"/>
    <p:sldMasterId id="2147483900" r:id="rId5"/>
    <p:sldMasterId id="2147483912" r:id="rId6"/>
  </p:sldMasterIdLst>
  <p:sldIdLst>
    <p:sldId id="276" r:id="rId7"/>
    <p:sldId id="257" r:id="rId8"/>
    <p:sldId id="290" r:id="rId9"/>
    <p:sldId id="291" r:id="rId10"/>
    <p:sldId id="284" r:id="rId11"/>
    <p:sldId id="282" r:id="rId12"/>
    <p:sldId id="283" r:id="rId13"/>
    <p:sldId id="287" r:id="rId14"/>
    <p:sldId id="277" r:id="rId15"/>
    <p:sldId id="278" r:id="rId16"/>
    <p:sldId id="279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70B"/>
    <a:srgbClr val="BCFDA5"/>
    <a:srgbClr val="2F9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2779-CF43-489C-9B2A-703FF18E7697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BB7B-C649-43D8-AD38-DE621DEF2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968A-4AB6-40D3-88FC-18D4634644D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F540-B04B-4D5D-BB4F-398D568DE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4112-65FA-4B19-88F8-3D942E29BC3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EA4B-DD61-42DD-82FF-2C729B2CF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DE2779-CF43-489C-9B2A-703FF18E7697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C0BB7B-C649-43D8-AD38-DE621DEF2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0EC4C6-5E68-4645-A1B1-C70805986D38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944EC7-3408-4CA2-91BA-39F4FBAFC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1D8476-141F-4AD0-812A-22DA051E3B3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A62BDE-952D-436F-B461-16D2271A0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02453-049E-48D7-81ED-ED009FF3871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7E7CB0-54B1-4035-8837-F4278ADEC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6B0C9A-1234-4646-A9C6-7B472BFA6CFF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A0B29D-10A1-4A88-A058-0A6EC998B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3A7D04-B789-4AF9-8722-289287CA84A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FE2DDB-563E-418F-8EAD-42E9D84F2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A9826-3534-4B0B-8294-DAA4E78735FE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81D66-DC9A-4507-92E3-E90403A49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B1F801-51B5-4ABD-9F2D-B907496ED513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6ABC5C-F34A-4F10-A8DE-661E0FD00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C4C6-5E68-4645-A1B1-C70805986D38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4EC7-3408-4CA2-91BA-39F4FBAFC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440CFF-1D92-454A-A223-135BE7710229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13FD09-3D2F-449F-9442-1830AA254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0C968A-4AB6-40D3-88FC-18D4634644D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A2F540-B04B-4D5D-BB4F-398D568DE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014112-65FA-4B19-88F8-3D942E29BC3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9EEA4B-DD61-42DD-82FF-2C729B2CF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E2779-CF43-489C-9B2A-703FF18E7697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BB7B-C649-43D8-AD38-DE621DEF2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EC4C6-5E68-4645-A1B1-C70805986D38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44EC7-3408-4CA2-91BA-39F4FBAFC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D8476-141F-4AD0-812A-22DA051E3B3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62BDE-952D-436F-B461-16D2271A0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2453-049E-48D7-81ED-ED009FF3871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E7CB0-54B1-4035-8837-F4278ADEC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B0C9A-1234-4646-A9C6-7B472BFA6CFF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0B29D-10A1-4A88-A058-0A6EC998B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A7D04-B789-4AF9-8722-289287CA84A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E2DDB-563E-418F-8EAD-42E9D84F2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A9826-3534-4B0B-8294-DAA4E78735FE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81D66-DC9A-4507-92E3-E90403A49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8476-141F-4AD0-812A-22DA051E3B3C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2BDE-952D-436F-B461-16D2271A0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1F801-51B5-4ABD-9F2D-B907496ED513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ABC5C-F34A-4F10-A8DE-661E0FD00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15440CFF-1D92-454A-A223-135BE7710229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2E13FD09-3D2F-449F-9442-1830AA254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C968A-4AB6-40D3-88FC-18D4634644D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2F540-B04B-4D5D-BB4F-398D568DE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14112-65FA-4B19-88F8-3D942E29BC3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EEA4B-DD61-42DD-82FF-2C729B2CF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DE2779-CF43-489C-9B2A-703FF18E7697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C0BB7B-C649-43D8-AD38-DE621DEF2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0EC4C6-5E68-4645-A1B1-C70805986D38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944EC7-3408-4CA2-91BA-39F4FBAFC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C1D8476-141F-4AD0-812A-22DA051E3B3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A8A62BDE-952D-436F-B461-16D2271A0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02453-049E-48D7-81ED-ED009FF3871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7E7CB0-54B1-4035-8837-F4278ADEC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6B0C9A-1234-4646-A9C6-7B472BFA6CFF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A0B29D-10A1-4A88-A058-0A6EC998B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3A7D04-B789-4AF9-8722-289287CA84A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FE2DDB-563E-418F-8EAD-42E9D84F2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2453-049E-48D7-81ED-ED009FF3871C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7CB0-54B1-4035-8837-F4278ADEC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6CA9826-3534-4B0B-8294-DAA4E78735FE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81D66-DC9A-4507-92E3-E90403A49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B1F801-51B5-4ABD-9F2D-B907496ED513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6ABC5C-F34A-4F10-A8DE-661E0FD00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440CFF-1D92-454A-A223-135BE7710229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13FD09-3D2F-449F-9442-1830AA254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0C968A-4AB6-40D3-88FC-18D4634644D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A2F540-B04B-4D5D-BB4F-398D568DE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E6014112-65FA-4B19-88F8-3D942E29BC3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09EEA4B-DD61-42DD-82FF-2C729B2CF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E2779-CF43-489C-9B2A-703FF18E7697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BB7B-C649-43D8-AD38-DE621DEF2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EC4C6-5E68-4645-A1B1-C70805986D38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44EC7-3408-4CA2-91BA-39F4FBAFC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D8476-141F-4AD0-812A-22DA051E3B3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8A62BDE-952D-436F-B461-16D2271A0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2453-049E-48D7-81ED-ED009FF3871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E7CB0-54B1-4035-8837-F4278ADEC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B0C9A-1234-4646-A9C6-7B472BFA6CFF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0B29D-10A1-4A88-A058-0A6EC998B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0C9A-1234-4646-A9C6-7B472BFA6CFF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B29D-10A1-4A88-A058-0A6EC998B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A7D04-B789-4AF9-8722-289287CA84A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E2DDB-563E-418F-8EAD-42E9D84F2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A9826-3534-4B0B-8294-DAA4E78735FE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81D66-DC9A-4507-92E3-E90403A49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1F801-51B5-4ABD-9F2D-B907496ED513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ABC5C-F34A-4F10-A8DE-661E0FD00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40CFF-1D92-454A-A223-135BE7710229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3FD09-3D2F-449F-9442-1830AA254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C968A-4AB6-40D3-88FC-18D4634644D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2F540-B04B-4D5D-BB4F-398D568DE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14112-65FA-4B19-88F8-3D942E29BC3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EEA4B-DD61-42DD-82FF-2C729B2CF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2DE2779-CF43-489C-9B2A-703FF18E7697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C0BB7B-C649-43D8-AD38-DE621DEF2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A10EC4C6-5E68-4645-A1B1-C70805986D38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44EC7-3408-4CA2-91BA-39F4FBAFC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AC1D8476-141F-4AD0-812A-22DA051E3B3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A8A62BDE-952D-436F-B461-16D2271A0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BAA02453-049E-48D7-81ED-ED009FF3871C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57E7CB0-54B1-4035-8837-F4278ADEC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7D04-B789-4AF9-8722-289287CA84A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2DDB-563E-418F-8EAD-42E9D84F2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BE6B0C9A-1234-4646-A9C6-7B472BFA6CFF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A0B29D-10A1-4A88-A058-0A6EC998B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A7D04-B789-4AF9-8722-289287CA84A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E2DDB-563E-418F-8EAD-42E9D84F2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36CA9826-3534-4B0B-8294-DAA4E78735FE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1181D66-DC9A-4507-92E3-E90403A49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BB1F801-51B5-4ABD-9F2D-B907496ED513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E6ABC5C-F34A-4F10-A8DE-661E0FD00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5440CFF-1D92-454A-A223-135BE7710229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E13FD09-3D2F-449F-9442-1830AA254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C968A-4AB6-40D3-88FC-18D4634644D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2F540-B04B-4D5D-BB4F-398D568DE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14112-65FA-4B19-88F8-3D942E29BC3D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EEA4B-DD61-42DD-82FF-2C729B2CF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9826-3534-4B0B-8294-DAA4E78735FE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1D66-DC9A-4507-92E3-E90403A49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F801-51B5-4ABD-9F2D-B907496ED513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C5C-F34A-4F10-A8DE-661E0FD00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0CFF-1D92-454A-A223-135BE7710229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FD09-3D2F-449F-9442-1830AA25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A65C81-80FF-49FE-90C1-C6113AFFD3CB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A164BA6-F0FD-42FF-86CB-30D4DB24D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4A65C81-80FF-49FE-90C1-C6113AFFD3CB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A164BA6-F0FD-42FF-86CB-30D4DB24D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4A65C81-80FF-49FE-90C1-C6113AFFD3CB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A164BA6-F0FD-42FF-86CB-30D4DB24D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4A65C81-80FF-49FE-90C1-C6113AFFD3CB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A164BA6-F0FD-42FF-86CB-30D4DB24D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4A65C81-80FF-49FE-90C1-C6113AFFD3CB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A164BA6-F0FD-42FF-86CB-30D4DB24D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A65C81-80FF-49FE-90C1-C6113AFFD3CB}" type="datetimeFigureOut">
              <a:rPr lang="ru-RU" smtClean="0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164BA6-F0FD-42FF-86CB-30D4DB24D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481763"/>
          </a:xfrm>
        </p:spPr>
        <p:txBody>
          <a:bodyPr/>
          <a:lstStyle/>
          <a:p>
            <a:pPr>
              <a:defRPr/>
            </a:pP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Нажить много денег- храбрость;</a:t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сохранить их – мудрость, </a:t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а умело расходовать- искусство.</a:t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     Бертольд Авербах </a:t>
            </a:r>
            <a:endParaRPr lang="ru-RU" sz="6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менеджмент и маркетинг.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338756"/>
            <a:ext cx="4943475" cy="4713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divot"/>
            <a:contourClr>
              <a:srgbClr val="C0C0C0"/>
            </a:contourClr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571612"/>
            <a:ext cx="578644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планировании семейных бюджетов немаловажную роль играют такие разделы семейной экономики, как семейный менеджмент и маркетинг. Домашняя работа требует от человека самых разнообразных способностей и навыков. Здесь нам приходится осваивать много профессий (специальностей). В домашнем труде должны действовать элементы менеджмента: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четкие цели, осознанные всеми членами семьи;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распределение полномочий;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разделение труда по дому и составление графика работ;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необходимое условие для каждого члена - раскрыть свои способности;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уважение и помощь друг другу внутри семьи.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6" grpId="0"/>
      <p:bldP spid="61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4095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00438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600200"/>
          </a:xfrm>
        </p:spPr>
        <p:txBody>
          <a:bodyPr/>
          <a:lstStyle/>
          <a:p>
            <a:r>
              <a:rPr lang="ru-RU" sz="3600" i="1" u="sng" dirty="0" smtClean="0"/>
              <a:t>Разработка стратегий по увеличению доходной части.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Часть потребностей мы можем реализовать самостоятельно, т.е. выполнить для себя услугу: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Произвести ремонт своими силами;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Своими руками отремонтировать мебель, обувь;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Изготовить элементы украшений интерьера (подставку под цветы, табурет, вырастить цветы);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Изготовить декоративные украшения для одежды (сплести воротничок, изготовить заколку, из кожи сшить декоративный жилет и кожаную сумку, косметичку);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Многие вещи вышли из моды – не беда. Мы потрудимся с лоскутками ткани и изготовим лоскутное одеяло, коврик, игрушку, панно;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861048"/>
            <a:ext cx="2196700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99" y="3652232"/>
            <a:ext cx="1808274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2" y="0"/>
            <a:ext cx="91102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5730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Вывод. Заключение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857224" y="785794"/>
            <a:ext cx="685801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проделала большую исследовательскую работу по изучению раздела “Домашняя экономика”. Я рассчитывала бюджеты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примерах своей семьи, училась вести учет стоимости продуктов, рассчитывала постоянные расходы, оценивала свойства товаров и их цены, составляла бюджеты своей семьи, ролевые функции членов семьи по организации и ведению домашнего хозяйства, изучали их ресурсы. И пришла к выводу, что в большинстве случаев имеет место сбалансированный и положительный бюджет. При моделировании данной проблемы я разработала стратегии по сохранению расходной части и увеличению доходной части бюджета. Теперь я знаю, что в нашем возрасте можем помочь в организации экономической жизни семьи. Изучив возможные варианты участия школьников в индивидуальной трудовой деятельности, я по-другому стала относится к родительским деньгам.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я пришла к выводу, что разумное ведение домашнего хозяйства, рациональное сочетание научной организации труда, планирование расходной части поможет увеличить бюджет семьи.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465" grpId="0"/>
      <p:bldP spid="624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57430"/>
            <a:ext cx="118625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Спасибо за внимание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4478" y="0"/>
            <a:ext cx="7343775" cy="1773238"/>
          </a:xfrm>
          <a:noFill/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ea typeface="GungsuhChe" pitchFamily="49" charset="-127"/>
                <a:cs typeface="Arial Unicode MS" pitchFamily="34" charset="-128"/>
              </a:rPr>
              <a:t>Экономика семьи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  <a:ea typeface="GungsuhChe" pitchFamily="49" charset="-127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0225" y="4357694"/>
            <a:ext cx="7343775" cy="250030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Таганова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r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Гузель Эюповна</a:t>
            </a:r>
          </a:p>
          <a:p>
            <a:pPr algn="r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Учитель Обществознания</a:t>
            </a:r>
          </a:p>
          <a:p>
            <a:pPr algn="r"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b="1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проекта</a:t>
            </a:r>
            <a:r>
              <a:rPr lang="ru-RU" sz="4000" b="1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b="1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85860"/>
            <a:ext cx="922162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1. Изучить структуру семейного бюджета, определить возможные ресурсы.</a:t>
            </a:r>
            <a:b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2. Разобраться с потребностями семьи, определить виды расходов.</a:t>
            </a:r>
            <a:b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3. Разработать стратегии формирования бюджета, выявить возможные виды производства и услуг в семье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10515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Обоснование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проблемы</a:t>
            </a:r>
            <a:endParaRPr lang="ru-RU" dirty="0"/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Первоначально слово “Экономика” означало искусство ведения домашнего хозяйства. Но постепенно экономические связи становились более сложными. Разделение труда привело к развитию товарного производства и рыночных отношений.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Провести исследование бюджета своей семьи, разработать возможные варианты участия школьников при формировании бюджета семьи</a:t>
            </a:r>
            <a:r>
              <a:rPr kumimoji="0" lang="ru-RU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70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938"/>
            <a:ext cx="8856662" cy="1441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БЮДЖЕТ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– ЭТО  РОСПИСЬ ДОХОДОВ И РАСХОДОВ ЗА ОПРЕДЕЛЕННЫЙ ПЕРИОД.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12291" name="Picture 5" descr="Картинка 648 из 257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628775"/>
            <a:ext cx="7345363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163638"/>
            <a:ext cx="4446588" cy="863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ПЛАТА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163" y="3592513"/>
            <a:ext cx="3671887" cy="720725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5715016"/>
            <a:ext cx="4446588" cy="7588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ПОСОБИЕ</a:t>
            </a:r>
          </a:p>
        </p:txBody>
      </p:sp>
      <p:pic>
        <p:nvPicPr>
          <p:cNvPr id="5125" name="Picture 2" descr="Картинка 84 из 155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765175"/>
            <a:ext cx="32400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Картинка 79 из 1565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590800"/>
            <a:ext cx="410368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Картинка 23 из 1089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724400"/>
            <a:ext cx="32702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500562" y="1357298"/>
            <a:ext cx="938212" cy="48577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427538" y="3709988"/>
            <a:ext cx="936625" cy="485775"/>
          </a:xfrm>
          <a:prstGeom prst="rightArrow">
            <a:avLst>
              <a:gd name="adj1" fmla="val 44118"/>
              <a:gd name="adj2" fmla="val 5294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54538" y="5876925"/>
            <a:ext cx="979487" cy="4841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28604"/>
            <a:ext cx="9036050" cy="765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доходов семьи: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0613" y="3952875"/>
            <a:ext cx="180975" cy="24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БЮДЖЕТ МОЕЙ СЕМЬИ  ЗА НОЯБРЬ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0242880"/>
              </p:ext>
            </p:extLst>
          </p:nvPr>
        </p:nvGraphicFramePr>
        <p:xfrm>
          <a:off x="4648200" y="1524302"/>
          <a:ext cx="4495800" cy="5324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64160"/>
                <a:gridCol w="1331640"/>
              </a:tblGrid>
              <a:tr h="6401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 РАСХОДА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СУММА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(РУБ)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6" marB="45716"/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ПИТАНИЕ, </a:t>
                      </a:r>
                    </a:p>
                    <a:p>
                      <a:r>
                        <a:rPr lang="ru-RU" sz="1800" dirty="0" smtClean="0"/>
                        <a:t>КОРМ ДЛЯ КОШКИ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10000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ОДЕЖДА , ОБУВЬ, БЫТОВАЯ ХИМИЯ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8000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 КУММУНАЛЬНЫХ УСЛУГ, ТЕЛЕФОНОВ, ИНТЕРНЕТА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6000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 НА ТРАНСПОРТ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2000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</a:t>
                      </a:r>
                      <a:r>
                        <a:rPr lang="ru-RU" sz="1800" baseline="0" dirty="0" smtClean="0"/>
                        <a:t> КРЕДИТОВ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10000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 УСЛУГ ОБРАЗОВАНИЯ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2000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5693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38000</a:t>
                      </a:r>
                      <a:endParaRPr lang="ru-RU" sz="1800" dirty="0"/>
                    </a:p>
                  </a:txBody>
                  <a:tcPr marT="45716" marB="45716"/>
                </a:tc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39737426"/>
              </p:ext>
            </p:extLst>
          </p:nvPr>
        </p:nvGraphicFramePr>
        <p:xfrm>
          <a:off x="0" y="1556792"/>
          <a:ext cx="4500563" cy="2746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2238"/>
                <a:gridCol w="1368325"/>
              </a:tblGrid>
              <a:tr h="7156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 ДОХОДА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СУММА</a:t>
                      </a:r>
                    </a:p>
                    <a:p>
                      <a:pPr algn="ctr"/>
                      <a:r>
                        <a:rPr lang="ru-RU" sz="1800" dirty="0" smtClean="0"/>
                        <a:t>(РУБ)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2" marR="91452" marT="45716" marB="45716"/>
                </a:tc>
              </a:tr>
              <a:tr h="70535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ЗАРПЛАТА ПАПЫ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70535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ЗАРПЛАТА МАМЫ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1970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42000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4380"/>
            <a:ext cx="9144000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Постоянные расходы семьи: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8195" name="Picture 4" descr="Картинка 284 из 327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357430"/>
            <a:ext cx="2590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Картинка 167 из 23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6075" y="2285992"/>
            <a:ext cx="24479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1142984"/>
            <a:ext cx="2592388" cy="720725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ПИТАНИЕ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6696075" y="928670"/>
            <a:ext cx="2447925" cy="81756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ОДЕЖДА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 И ОБУВЬ 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1142182" y="1858158"/>
            <a:ext cx="360363" cy="35877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703513" y="5792788"/>
            <a:ext cx="1004887" cy="48418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714478" y="1786720"/>
            <a:ext cx="360363" cy="358775"/>
          </a:xfrm>
          <a:prstGeom prst="rightArrow">
            <a:avLst>
              <a:gd name="adj1" fmla="val 54997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43240" y="1142984"/>
            <a:ext cx="3168650" cy="720725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ТРАНСПОРТ</a:t>
            </a:r>
          </a:p>
        </p:txBody>
      </p:sp>
      <p:pic>
        <p:nvPicPr>
          <p:cNvPr id="11" name="Picture 10" descr="Картинка 465 из 2667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428868"/>
            <a:ext cx="2286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5400000">
            <a:off x="4428330" y="1858158"/>
            <a:ext cx="360362" cy="35877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Картинка 88 из 47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713" y="4437063"/>
            <a:ext cx="2587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500430" y="5357826"/>
            <a:ext cx="5462587" cy="129698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КОММУНАЛЬНЫЕ УСЛУГИ,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УСЛУГИ СВЯЗИ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4" grpId="0" animBg="1"/>
      <p:bldP spid="5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183880" cy="13573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Учет приобретения</a:t>
            </a:r>
            <a:r>
              <a:rPr lang="ru-RU" dirty="0" smtClean="0"/>
              <a:t> </a:t>
            </a:r>
            <a:r>
              <a:rPr lang="ru-RU" i="1" dirty="0" smtClean="0"/>
              <a:t>продуктов питания за неделю и их стоимости.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63868"/>
              </p:ext>
            </p:extLst>
          </p:nvPr>
        </p:nvGraphicFramePr>
        <p:xfrm>
          <a:off x="714348" y="1643050"/>
          <a:ext cx="7265991" cy="413139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0264"/>
                <a:gridCol w="568860"/>
                <a:gridCol w="464212"/>
                <a:gridCol w="395688"/>
                <a:gridCol w="543958"/>
                <a:gridCol w="599050"/>
                <a:gridCol w="428628"/>
                <a:gridCol w="500066"/>
                <a:gridCol w="1765265"/>
              </a:tblGrid>
              <a:tr h="2588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продуктов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/>
                        <a:t>Дни недели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Стоимость за неделю,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Чт.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/>
                        <a:t>Сб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Овощи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 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 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 300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Полуфабрикаты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r>
                        <a:rPr lang="ru-RU" sz="1400" dirty="0" smtClean="0"/>
                        <a:t>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Крупы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Хлеб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Фрукты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Мясо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1000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52">
                <a:tc gridSpan="9">
                  <a:txBody>
                    <a:bodyPr/>
                    <a:lstStyle/>
                    <a:p>
                      <a:pPr marL="850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ru-RU" sz="1400" dirty="0"/>
                        <a:t>Итого	</a:t>
                      </a:r>
                      <a:r>
                        <a:rPr lang="ru-RU" sz="1400" dirty="0" smtClean="0"/>
                        <a:t>2402руб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ril (2)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</TotalTime>
  <Words>566</Words>
  <Application>Microsoft Office PowerPoint</Application>
  <PresentationFormat>Экран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pril (2)</vt:lpstr>
      <vt:lpstr>Аспект</vt:lpstr>
      <vt:lpstr>Модульная</vt:lpstr>
      <vt:lpstr>Изящная</vt:lpstr>
      <vt:lpstr>Апекс</vt:lpstr>
      <vt:lpstr>Яркая</vt:lpstr>
      <vt:lpstr>Нажить много денег- храбрость; сохранить их – мудрость,  а умело расходовать- искусство.       Бертольд Авербах </vt:lpstr>
      <vt:lpstr>Экономика семьи</vt:lpstr>
      <vt:lpstr>Цели проекта </vt:lpstr>
      <vt:lpstr> Обоснование  проблемы</vt:lpstr>
      <vt:lpstr>БЮДЖЕТ – ЭТО  РОСПИСЬ ДОХОДОВ И РАСХОДОВ ЗА ОПРЕДЕЛЕННЫЙ ПЕРИОД.</vt:lpstr>
      <vt:lpstr>Основные виды доходов семьи:</vt:lpstr>
      <vt:lpstr>БЮДЖЕТ МОЕЙ СЕМЬИ  ЗА НОЯБРЬ</vt:lpstr>
      <vt:lpstr>Постоянные расходы семьи:</vt:lpstr>
      <vt:lpstr>Учет приобретения продуктов питания за неделю и их стоимости.</vt:lpstr>
      <vt:lpstr>Семейный менеджмент и маркетинг. </vt:lpstr>
      <vt:lpstr>Разработка стратегий по увеличению доходной части. </vt:lpstr>
      <vt:lpstr>Вывод. 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Нажить много денег- храбрость; сохранить их – мудрость,  а умело расходовать- искусство.       Бертольд Авербах</dc:title>
  <dc:creator>PS</dc:creator>
  <cp:lastModifiedBy>Юсупов</cp:lastModifiedBy>
  <cp:revision>35</cp:revision>
  <dcterms:created xsi:type="dcterms:W3CDTF">2013-02-26T11:24:11Z</dcterms:created>
  <dcterms:modified xsi:type="dcterms:W3CDTF">2017-10-19T11:58:34Z</dcterms:modified>
</cp:coreProperties>
</file>