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6" r:id="rId3"/>
    <p:sldId id="272" r:id="rId4"/>
    <p:sldId id="256" r:id="rId5"/>
    <p:sldId id="263" r:id="rId6"/>
    <p:sldId id="259" r:id="rId7"/>
    <p:sldId id="264" r:id="rId8"/>
    <p:sldId id="265" r:id="rId9"/>
    <p:sldId id="260" r:id="rId10"/>
    <p:sldId id="261" r:id="rId11"/>
    <p:sldId id="262" r:id="rId12"/>
    <p:sldId id="268" r:id="rId13"/>
    <p:sldId id="267" r:id="rId14"/>
    <p:sldId id="270" r:id="rId15"/>
    <p:sldId id="269" r:id="rId16"/>
    <p:sldId id="271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A0B55"/>
    <a:srgbClr val="9900FF"/>
    <a:srgbClr val="10C04B"/>
    <a:srgbClr val="FF6600"/>
    <a:srgbClr val="007635"/>
    <a:srgbClr val="006666"/>
    <a:srgbClr val="0000CC"/>
    <a:srgbClr val="6C0A4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C7CD-F8AB-47EA-8B50-831DD89C0BC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27265-67F0-499D-B7EE-FCC8F46CF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7265-67F0-499D-B7EE-FCC8F46CF0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6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6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3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9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7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2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5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5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FAD7-E41A-4DDD-BC7D-575F85A013BA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D9B3-96DF-4C6E-BA3B-E1CFEB7BC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avtor/esaul194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ramota.ru/slovari/dic/?insa=x&amp;az=x&amp;word=&#1088;&#1072;&#1089;&#1089;&#1091;&#1078;&#1076;&#1077;&#1085;&#1080;&#1077;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gramota.ru/slovari/dic/?insa=x&amp;az=x&amp;word=&#1086;&#1073;&#1098;&#1103;&#1089;&#1085;&#1077;&#1085;&#1080;&#1077;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mota.ru/slovari/dic/?insa=x&amp;az=x&amp;word=&#1087;&#1086;&#1074;&#1077;&#1089;&#1090;&#1074;&#1086;&#1074;&#1072;&#1085;&#1080;&#1077;" TargetMode="External"/><Relationship Id="rId5" Type="http://schemas.openxmlformats.org/officeDocument/2006/relationships/hyperlink" Target="http://gramota.ru/slovari/dic/?insa=x&amp;az=x&amp;word=&#1086;&#1087;&#1080;&#1089;&#1072;&#1085;&#1080;&#1077;" TargetMode="External"/><Relationship Id="rId4" Type="http://schemas.openxmlformats.org/officeDocument/2006/relationships/hyperlink" Target="http://gramota.ru/slovari/dic/?insa=x&amp;az=x&amp;word=&#1089;&#1072;&#1084;&#1086;&#1089;&#1090;&#1086;&#1103;&#1090;&#1077;&#1083;&#1100;&#1085;&#1072;&#1103;&#1088;&#1072;&#1073;&#1086;&#1090;&#1072;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90%D0%A5" TargetMode="External"/><Relationship Id="rId13" Type="http://schemas.openxmlformats.org/officeDocument/2006/relationships/hyperlink" Target="https://ru.wikipedia.org/wiki/%D0%A4%D1%80%D0%B0%D0%BD%D1%86%D0%B8%D1%8F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ru.wikipedia.org/wiki/%D0%A1%D0%B0%D0%BD%D0%BA%D1%82-%D0%9F%D0%B5%D1%82%D0%B5%D1%80%D0%B1%D1%83%D1%80%D0%B3" TargetMode="External"/><Relationship Id="rId12" Type="http://schemas.openxmlformats.org/officeDocument/2006/relationships/hyperlink" Target="https://ru.wikipedia.org/wiki/%D0%93%D0%B5%D1%80%D0%BC%D0%B0%D0%BD%D0%B8%D1%8F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s://ru.wikipedia.org/wiki/%D0%92%D1%81%D0%B5%D1%80%D0%BE%D1%81%D1%81%D0%B8%D0%B9%D1%81%D0%BA%D0%B0%D1%8F_%D0%90%D0%BA%D0%B0%D0%B4%D0%B5%D0%BC%D0%B8%D1%8F_%D0%A5%D1%83%D0%B4%D0%BE%D0%B6%D0%B5%D1%81%D1%82%D0%B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E%D0%B4%D0%B5%D1%81%D1%81%D0%BA%D0%BE%D0%B5_%D1%82%D0%B5%D0%B0%D1%82%D1%80%D0%B0%D0%BB%D1%8C%D0%BD%D0%BE-%D1%85%D1%83%D0%B4%D0%BE%D0%B6%D0%B5%D1%81%D1%82%D0%B2%D0%B5%D0%BD%D0%BD%D0%BE%D0%B5_%D1%83%D1%87%D0%B8%D0%BB%D0%B8%D1%89%D0%B5" TargetMode="External"/><Relationship Id="rId11" Type="http://schemas.openxmlformats.org/officeDocument/2006/relationships/hyperlink" Target="https://ru.wikipedia.org/wiki/1911_%D0%B3%D0%BE%D0%B4" TargetMode="External"/><Relationship Id="rId5" Type="http://schemas.openxmlformats.org/officeDocument/2006/relationships/hyperlink" Target="https://ru.wikipedia.org/wiki/%D0%95%D0%B2%D1%80%D0%B5%D0%B8" TargetMode="External"/><Relationship Id="rId15" Type="http://schemas.openxmlformats.org/officeDocument/2006/relationships/hyperlink" Target="https://ru.wikipedia.org/wiki/%D0%98%D1%82%D0%B0%D0%BB%D0%B8%D1%8F" TargetMode="External"/><Relationship Id="rId10" Type="http://schemas.openxmlformats.org/officeDocument/2006/relationships/hyperlink" Target="https://ru.wikipedia.org/wiki/1909" TargetMode="External"/><Relationship Id="rId4" Type="http://schemas.openxmlformats.org/officeDocument/2006/relationships/hyperlink" Target="https://ru.wikipedia.org/wiki/%D0%A1%D0%BE%D1%84%D0%B8%D0%B5%D0%B2%D0%BA%D0%B0_(%D0%91%D0%B5%D1%80%D0%B4%D1%8F%D0%BD%D1%81%D0%BA%D0%B8%D0%B9_%D1%80%D0%B0%D0%B9%D0%BE%D0%BD)" TargetMode="External"/><Relationship Id="rId9" Type="http://schemas.openxmlformats.org/officeDocument/2006/relationships/hyperlink" Target="https://ru.wikipedia.org/wiki/%D0%A0%D0%B5%D0%BF%D0%B8%D0%BD,_%D0%98%D0%BB%D1%8C%D1%8F_%D0%95%D1%84%D0%B8%D0%BC%D0%BE%D0%B2%D0%B8%D1%87" TargetMode="External"/><Relationship Id="rId14" Type="http://schemas.openxmlformats.org/officeDocument/2006/relationships/hyperlink" Target="https://ru.wikipedia.org/wiki/%D0%98%D1%81%D0%BF%D0%B0%D0%BD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8300" y="490538"/>
            <a:ext cx="11823700" cy="61626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Подготовка к сочинению </a:t>
            </a: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 картине </a:t>
            </a:r>
            <a:r>
              <a:rPr lang="ru-RU" sz="7000" b="1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И.Бродского</a:t>
            </a:r>
            <a:r>
              <a:rPr lang="ru-RU" sz="70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«Летний сад осенью»</a:t>
            </a:r>
          </a:p>
          <a:p>
            <a:pPr algn="r">
              <a:spcBef>
                <a:spcPts val="0"/>
              </a:spcBef>
            </a:pPr>
            <a:endParaRPr lang="ru-RU" sz="4000" b="1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r">
              <a:spcBef>
                <a:spcPts val="0"/>
              </a:spcBef>
            </a:pPr>
            <a:endParaRPr lang="ru-RU" sz="4000" b="1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r">
              <a:spcBef>
                <a:spcPts val="0"/>
              </a:spcBef>
            </a:pPr>
            <a:endParaRPr lang="ru-RU" sz="4000" b="1" dirty="0">
              <a:latin typeface="Century Schoolbook" pitchFamily="18" charset="0"/>
            </a:endParaRPr>
          </a:p>
          <a:p>
            <a:pPr algn="r">
              <a:spcBef>
                <a:spcPts val="0"/>
              </a:spcBef>
            </a:pPr>
            <a:endParaRPr lang="ru-RU" sz="4000" b="1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Schoolbook" pitchFamily="18" charset="0"/>
              </a:rPr>
              <a:t>Воробьева Наталья Леонидовна,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Schoolbook" pitchFamily="18" charset="0"/>
              </a:rPr>
              <a:t>учитель русского языка и литературы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Schoolbook" pitchFamily="18" charset="0"/>
              </a:rPr>
              <a:t>МБОУ «СШ №15»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Schoolbook" pitchFamily="18" charset="0"/>
              </a:rPr>
              <a:t>г. Смоленск</a:t>
            </a: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5107" y="121921"/>
            <a:ext cx="4526813" cy="6853236"/>
          </a:xfrm>
        </p:spPr>
        <p:txBody>
          <a:bodyPr>
            <a:normAutofit fontScale="32500" lnSpcReduction="20000"/>
          </a:bodyPr>
          <a:lstStyle/>
          <a:p>
            <a:r>
              <a:rPr lang="ru-RU" sz="8600" b="1" i="1" dirty="0" smtClean="0">
                <a:solidFill>
                  <a:srgbClr val="0070C0"/>
                </a:solidFill>
                <a:hlinkClick r:id="rId3"/>
              </a:rPr>
              <a:t>Иван </a:t>
            </a:r>
            <a:r>
              <a:rPr lang="ru-RU" sz="8600" b="1" i="1" dirty="0" err="1" smtClean="0">
                <a:solidFill>
                  <a:srgbClr val="0070C0"/>
                </a:solidFill>
                <a:hlinkClick r:id="rId3"/>
              </a:rPr>
              <a:t>Есаулков</a:t>
            </a:r>
            <a:endParaRPr lang="ru-RU" sz="8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пришла в Летний сад.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игривый шалеет.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Жёлтые листья летят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устилают аллею.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Кружит и кружит листва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полдень погожий, осенний.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ветвей кружева,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Чёткие, тёмные тени.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Клёны все обнажены -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сорвал уже ветер.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Всюду в аллее видны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люди и дети.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пришёл поговорить,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посидеть, что нередко.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непогоды укрыть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кого-то беседка.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лишь только порой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неба лучами играет...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 и тени игрой</a:t>
            </a:r>
            <a:b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полотно поражает!..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6" y="0"/>
            <a:ext cx="586686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353" y="386499"/>
            <a:ext cx="5024486" cy="12443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Есаулков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описал картину Бродского стихами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1" y="365125"/>
            <a:ext cx="12107159" cy="6393894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</a:rPr>
              <a:t>Собирание материалов к сочинению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изображено на картине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время года описал художник? </a:t>
            </a:r>
            <a:r>
              <a:rPr lang="ru-RU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вы видите на первом плане, на заднем плане?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изображено в центре картины?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играет пространством и оттенками художник?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</a:t>
            </a:r>
            <a:r>
              <a:rPr lang="ru-RU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 </a:t>
            </a:r>
            <a:r>
              <a:rPr lang="ru-RU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произвела на вас картина</a:t>
            </a:r>
            <a:r>
              <a:rPr lang="ru-RU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5" y="576139"/>
            <a:ext cx="11699631" cy="5941891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составление плана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И.Бродский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замечательный художник.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картины «Летний сад осенью».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Общий план картины.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Передний план.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Задний план.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Колорит картины.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Впечатление, которое оставляет картина.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0672"/>
            <a:ext cx="11570616" cy="3471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материалов 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подготовка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можно использовать при написании сочинения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548" y="3072348"/>
            <a:ext cx="12069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Изобразить, </a:t>
            </a:r>
            <a:r>
              <a:rPr lang="ru-RU" sz="4000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</a:t>
            </a:r>
            <a:r>
              <a:rPr lang="ru-RU" sz="40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стоять,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любоваться,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облететь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гулять,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6C0A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лететь,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наслаждаться,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восхищаться,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шелестеть,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лежать,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висеть,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6C0A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плыть,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дуть, </a:t>
            </a:r>
            <a:r>
              <a:rPr 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сидеть,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идти, 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ехать,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вызвать, </a:t>
            </a:r>
            <a:r>
              <a:rPr lang="ru-RU" sz="4000" b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задуматься, </a:t>
            </a:r>
            <a:r>
              <a:rPr lang="ru-RU" sz="4000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увядать,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желтеть,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шуршать,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порхать,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365124"/>
            <a:ext cx="12004431" cy="6106013"/>
          </a:xfrm>
          <a:blipFill dpi="0" rotWithShape="1">
            <a:blip r:embed="rId2">
              <a:alphaModFix amt="34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ПОВТОРОВ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Художник: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живописец, творец,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Израилевич, мастер кисти, Бродский, он.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Картина: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полотно, репродукция, холст, произведение искусства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923" t="22222" r="25192" b="16239"/>
          <a:stretch/>
        </p:blipFill>
        <p:spPr>
          <a:xfrm>
            <a:off x="703386" y="15537"/>
            <a:ext cx="10363200" cy="68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7679"/>
            <a:ext cx="10515600" cy="9448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начать сочинение?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1828800"/>
            <a:ext cx="1146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И. Бродский создал …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талантливейших мастеров …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художника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И.Бродского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Моё внимание привлёк…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заинтересовало творчество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мы познакомились с 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283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480" y="1074656"/>
            <a:ext cx="11399520" cy="6919274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://dealpics.ru/brodskii-kartiny/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http://www.art-catalog.ru/picture.php?id_picture=22116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ru.wikipedia.or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www.maslovka.org/modules.php?name=Content&amp;pa=showpage&amp;pid=552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www.stihi.ru/2014/06/16/1899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gramota.ru/slovari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10C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10C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13" y="365124"/>
            <a:ext cx="11353800" cy="61487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вспомнить сведения о типах речи;</a:t>
            </a:r>
            <a:br>
              <a:rPr lang="ru-RU" sz="4800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6C0A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4800" b="1" dirty="0">
                <a:solidFill>
                  <a:srgbClr val="6C0A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вспомнить сведения о </a:t>
            </a:r>
            <a:r>
              <a:rPr lang="ru-RU" sz="4800" b="1" dirty="0" smtClean="0">
                <a:solidFill>
                  <a:srgbClr val="6C0A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жанрах живописи;</a:t>
            </a:r>
            <a:br>
              <a:rPr lang="ru-RU" sz="4800" b="1" dirty="0" smtClean="0">
                <a:solidFill>
                  <a:srgbClr val="6C0A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совершенствовать умение обучающихся описывать произведение пейзажной живописи.</a:t>
            </a:r>
            <a:endParaRPr lang="ru-RU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260" y="289561"/>
            <a:ext cx="10515600" cy="1539240"/>
          </a:xfrm>
        </p:spPr>
        <p:txBody>
          <a:bodyPr numCol="1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Вспомните, что такое сочинение?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составные части сочинения?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4A0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типы речи вы знаете?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1645919"/>
            <a:ext cx="11993880" cy="5105401"/>
          </a:xfrm>
          <a:blipFill>
            <a:blip r:embed="rId3">
              <a:alphaModFix amt="31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800" b="1" spc="-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- вид творческого задания, письменная </a:t>
            </a:r>
            <a:r>
              <a:rPr lang="ru-RU" sz="3800" b="1" i="1" spc="-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самостоятельная работа </a:t>
            </a:r>
            <a:r>
              <a:rPr lang="ru-RU" sz="3800" b="1" spc="-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 изложение собственных мыслей, переживаний, суждений, намерений. </a:t>
            </a:r>
          </a:p>
          <a:p>
            <a:pPr marL="0" indent="0" algn="just">
              <a:buNone/>
            </a:pPr>
            <a:endParaRPr lang="ru-RU" sz="1050" b="1" spc="-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различаются по типу речи (</a:t>
            </a:r>
            <a:r>
              <a:rPr lang="ru-RU" sz="3800" b="1" i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описание</a:t>
            </a:r>
            <a:r>
              <a:rPr lang="ru-RU" sz="3800" b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повествование</a:t>
            </a:r>
            <a:r>
              <a:rPr lang="ru-RU" sz="3800" b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объяснение</a:t>
            </a:r>
            <a:r>
              <a:rPr lang="ru-RU" sz="3800" b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i="1" kern="100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рассуждение</a:t>
            </a:r>
            <a:r>
              <a:rPr lang="ru-RU" sz="3800" b="1" kern="100" spc="-300" dirty="0" smtClean="0">
                <a:solidFill>
                  <a:srgbClr val="00206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sz="3600" b="1" spc="-3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может быть написано в любом жанре художественной, публицистической и научной речи: статья, рецензия, эссе, очерк, дневник, путешествие, </a:t>
            </a:r>
            <a:br>
              <a:rPr lang="ru-RU" sz="3600" b="1" spc="-3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-3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эпистолярный жанр.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6" y="490817"/>
            <a:ext cx="4338770" cy="617220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31296" y="106681"/>
            <a:ext cx="7660703" cy="67513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Бродский Исаак Израилевич </a:t>
            </a:r>
            <a:r>
              <a:rPr lang="ru-RU" sz="3000" b="1" dirty="0" smtClean="0"/>
              <a:t>(1883-1939)</a:t>
            </a:r>
          </a:p>
          <a:p>
            <a:pPr marL="0" indent="0" algn="just">
              <a:buNone/>
            </a:pPr>
            <a:r>
              <a:rPr lang="ru-RU" sz="3000" b="1" dirty="0" smtClean="0"/>
              <a:t>Родился 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в селе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4" tooltip="Софиевка (Бердянский район)"/>
              </a:rPr>
              <a:t>Софиевка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 (Украина) в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5" tooltip="Евреи"/>
              </a:rPr>
              <a:t>еврейской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 семье. Отец был торговцем и землевладельцем, купцом второй гильдии, мать хлопотала по хозяйству. </a:t>
            </a: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Georgia" panose="02040502050405020303" pitchFamily="18" charset="0"/>
              </a:rPr>
              <a:t>Сам он позже вспоминал, что не было в его детстве ничего, что подтолкнуло бы к рисованию. Но уже в пять лет Исаак часами просиживал с карандашом.</a:t>
            </a: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Georgia" panose="02040502050405020303" pitchFamily="18" charset="0"/>
              </a:rPr>
              <a:t>В 1896 году окончил Бердянское городское училище. 1896-1902 – учёба в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6" tooltip="Одесское театрально-художественное училище"/>
              </a:rPr>
              <a:t>Одесском художественном училище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. Затем переехал в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7" tooltip="Санкт-Петербург"/>
              </a:rPr>
              <a:t>Санкт-Петербург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. Обучение в столичной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8" tooltip="ИАХ"/>
              </a:rPr>
              <a:t>Академии художеств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. Пять лет учился в Академии у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9" tooltip="Репин, Илья Ефимович"/>
              </a:rPr>
              <a:t>И. Е. Репина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10" tooltip="1909"/>
              </a:rPr>
              <a:t>1909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—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11" tooltip="1911 год"/>
              </a:rPr>
              <a:t>1911 годах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 на деньги Академии ездил по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12" tooltip="Германия"/>
              </a:rPr>
              <a:t>Германии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,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13" tooltip="Франция"/>
              </a:rPr>
              <a:t>Франции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,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14" tooltip="Испания"/>
              </a:rPr>
              <a:t>Испании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 и </a:t>
            </a:r>
            <a:r>
              <a:rPr lang="ru-RU" sz="2800" dirty="0" smtClean="0">
                <a:effectLst/>
                <a:latin typeface="Georgia" panose="02040502050405020303" pitchFamily="18" charset="0"/>
                <a:hlinkClick r:id="rId15" tooltip="Италия"/>
              </a:rPr>
              <a:t>Италии</a:t>
            </a:r>
            <a:r>
              <a:rPr lang="ru-RU" sz="2800" dirty="0" smtClean="0">
                <a:effectLst/>
                <a:latin typeface="Georgia" panose="0204050205040502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dirty="0" smtClean="0">
                <a:effectLst/>
                <a:latin typeface="Georgia" panose="02040502050405020303" pitchFamily="18" charset="0"/>
              </a:rPr>
              <a:t>С 1932 года был профессором, а с 1934 - директором </a:t>
            </a:r>
            <a:r>
              <a:rPr lang="ru-RU" sz="3000" dirty="0" smtClean="0">
                <a:effectLst/>
                <a:latin typeface="Georgia" panose="02040502050405020303" pitchFamily="18" charset="0"/>
                <a:hlinkClick r:id="rId16"/>
              </a:rPr>
              <a:t>Всероссийской Академии художеств</a:t>
            </a:r>
            <a:endParaRPr lang="ru-RU" sz="3000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33399"/>
            <a:ext cx="12085320" cy="1263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познакомимся с творчеством </a:t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выдающегося художника</a:t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КОРОТКОЕ ВИДЕО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948160" cy="630999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1.Что вы можете сказать о творчестве живописца?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полотна произвели на вас впечатление?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средства художественной выразительности использует Исаак Израилевич?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10C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жанры живописи представлены в работах Бродского?</a:t>
            </a:r>
            <a:r>
              <a:rPr lang="ru-RU" dirty="0" smtClean="0">
                <a:solidFill>
                  <a:srgbClr val="10C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0C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10C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1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635487" y="208722"/>
            <a:ext cx="6475275" cy="64902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Перейдём к описанию картины «Летний сад осенью»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6C0A47"/>
                </a:solidFill>
              </a:rPr>
              <a:t>Как вы понимаете название картины?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b="1" dirty="0" smtClean="0">
              <a:solidFill>
                <a:srgbClr val="6C0A47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 какому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жанру живописи относится это полотно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6600"/>
                </a:solidFill>
              </a:rPr>
              <a:t>3. Какие художественные средства выразительности использует мастер?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306</Words>
  <Application>Microsoft Office PowerPoint</Application>
  <PresentationFormat>Широкоэкранный</PresentationFormat>
  <Paragraphs>46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Schoolbook</vt:lpstr>
      <vt:lpstr>Gabriola</vt:lpstr>
      <vt:lpstr>Georgia</vt:lpstr>
      <vt:lpstr>Open Sans</vt:lpstr>
      <vt:lpstr>Times New Roman</vt:lpstr>
      <vt:lpstr>Тема Office</vt:lpstr>
      <vt:lpstr>Презентация PowerPoint</vt:lpstr>
      <vt:lpstr>Цели урока:  1) вспомнить сведения о типах речи; 2) вспомнить сведения о жанрах живописи; 3) совершенствовать умение обучающихся описывать произведение пейзажной живописи.</vt:lpstr>
      <vt:lpstr> 1. Вспомните, что такое сочинение? 2. Назовите составные части сочинения? 3. Какие типы речи вы знаете?  </vt:lpstr>
      <vt:lpstr>Презентация PowerPoint</vt:lpstr>
      <vt:lpstr>   Давайте познакомимся с творчеством  этого выдающегося художника  ПОСМОТРИТЕ КОРОТКОЕ ВИДЕО </vt:lpstr>
      <vt:lpstr> 1.Что вы можете сказать о творчестве живописца?  2. Какие полотна произвели на вас впечатление?  3. Какие средства художественной выразительности использует Исаак Израилевич? 4. Какие жанры живописи представлены в работах Бродского? </vt:lpstr>
      <vt:lpstr>Презентация PowerPoint</vt:lpstr>
      <vt:lpstr>Презентация PowerPoint</vt:lpstr>
      <vt:lpstr>Презентация PowerPoint</vt:lpstr>
      <vt:lpstr>Презентация PowerPoint</vt:lpstr>
      <vt:lpstr>Собирание материалов к сочинению   - Что изображено на картине?  - Какое время года описал художник?   - Что вы видите на первом плане, на заднем плане?  - Что изображено в центре картины?  - Как играет пространством и оттенками художник?  - Какое впечатление произвела на вас картина?   </vt:lpstr>
      <vt:lpstr>Коллективное составление плана   I. И.Бродский – замечательный художник. II. Описание картины «Летний сад осенью». 1. Общий план картины. 2. Передний план. 3. Задний план. 4. Колорит картины. III. Впечатление, которое оставляет картина.</vt:lpstr>
      <vt:lpstr> Подбор рабочих материалов  и языковая подготовка  Какие глаголы можно использовать при написании сочинения?       </vt:lpstr>
      <vt:lpstr>ЧТОБЫ ИЗБЕЖАТЬ ПОВТОРОВ  Художник: живописец, творец, Исаак Израилевич, мастер кисти, Бродский, он.  Картина: полотно, репродукция, холст, произведение искусства</vt:lpstr>
      <vt:lpstr>Презентация PowerPoint</vt:lpstr>
      <vt:lpstr> Как же начать сочинение?  </vt:lpstr>
      <vt:lpstr>    СПИСОК ИСПОЛЬЗУЕМЫХ ИСТОЧНИКОВ   http://dealpics.ru/brodskii-kartiny/ http://www.art-catalog.ru/picture.php?id_picture=22116. https://ru.wikipedia.or http://www.maslovka.org/modules.php?name=Content&amp;pa=showpage&amp;pid=552 http://www.stihi.ru/2014/06/16/1899 http://gramota.ru/slovari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Бродский Исаак Израилевич (1884-1939) Исаак Бродский родился 25 декабря (6 января 1884) в селе Софиевка близ Бердянска (в то время — Таврическая губерния, ныне — Запорожская область Украины), в еврейской семье.</dc:title>
  <dc:creator>Tascha</dc:creator>
  <cp:lastModifiedBy>Tascha</cp:lastModifiedBy>
  <cp:revision>40</cp:revision>
  <dcterms:created xsi:type="dcterms:W3CDTF">2017-09-13T16:22:44Z</dcterms:created>
  <dcterms:modified xsi:type="dcterms:W3CDTF">2017-10-17T19:00:18Z</dcterms:modified>
</cp:coreProperties>
</file>