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65" r:id="rId4"/>
    <p:sldId id="260" r:id="rId5"/>
    <p:sldId id="263" r:id="rId6"/>
    <p:sldId id="278" r:id="rId7"/>
    <p:sldId id="288" r:id="rId8"/>
    <p:sldId id="289" r:id="rId9"/>
    <p:sldId id="290" r:id="rId10"/>
    <p:sldId id="281" r:id="rId11"/>
    <p:sldId id="286" r:id="rId12"/>
    <p:sldId id="292" r:id="rId13"/>
    <p:sldId id="296" r:id="rId14"/>
    <p:sldId id="291" r:id="rId15"/>
    <p:sldId id="280" r:id="rId16"/>
    <p:sldId id="282" r:id="rId17"/>
    <p:sldId id="297" r:id="rId18"/>
    <p:sldId id="279" r:id="rId19"/>
    <p:sldId id="261" r:id="rId20"/>
    <p:sldId id="284" r:id="rId21"/>
    <p:sldId id="285" r:id="rId22"/>
    <p:sldId id="287" r:id="rId23"/>
    <p:sldId id="277" r:id="rId24"/>
    <p:sldId id="298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432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DECDD-AADD-4D5D-99B7-7A5A97877EC9}" type="datetimeFigureOut">
              <a:rPr lang="ru-RU" smtClean="0"/>
              <a:pPr/>
              <a:t>13.10.2017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00CCB-5003-4973-8492-464772256D8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91833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DECDD-AADD-4D5D-99B7-7A5A97877EC9}" type="datetimeFigureOut">
              <a:rPr lang="ru-RU" smtClean="0"/>
              <a:pPr/>
              <a:t>13.10.2017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00CCB-5003-4973-8492-464772256D8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7663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DECDD-AADD-4D5D-99B7-7A5A97877EC9}" type="datetimeFigureOut">
              <a:rPr lang="ru-RU" smtClean="0"/>
              <a:pPr/>
              <a:t>13.10.2017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00CCB-5003-4973-8492-464772256D8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21192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DECDD-AADD-4D5D-99B7-7A5A97877EC9}" type="datetimeFigureOut">
              <a:rPr lang="ru-RU" smtClean="0"/>
              <a:pPr/>
              <a:t>13.10.2017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00CCB-5003-4973-8492-464772256D8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04468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DECDD-AADD-4D5D-99B7-7A5A97877EC9}" type="datetimeFigureOut">
              <a:rPr lang="ru-RU" smtClean="0"/>
              <a:pPr/>
              <a:t>13.10.2017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00CCB-5003-4973-8492-464772256D8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34003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DECDD-AADD-4D5D-99B7-7A5A97877EC9}" type="datetimeFigureOut">
              <a:rPr lang="ru-RU" smtClean="0"/>
              <a:pPr/>
              <a:t>13.10.2017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00CCB-5003-4973-8492-464772256D8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12031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DECDD-AADD-4D5D-99B7-7A5A97877EC9}" type="datetimeFigureOut">
              <a:rPr lang="ru-RU" smtClean="0"/>
              <a:pPr/>
              <a:t>13.10.2017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00CCB-5003-4973-8492-464772256D8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90907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DECDD-AADD-4D5D-99B7-7A5A97877EC9}" type="datetimeFigureOut">
              <a:rPr lang="ru-RU" smtClean="0"/>
              <a:pPr/>
              <a:t>13.10.2017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00CCB-5003-4973-8492-464772256D8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45815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DECDD-AADD-4D5D-99B7-7A5A97877EC9}" type="datetimeFigureOut">
              <a:rPr lang="ru-RU" smtClean="0"/>
              <a:pPr/>
              <a:t>13.10.2017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00CCB-5003-4973-8492-464772256D8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2520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DECDD-AADD-4D5D-99B7-7A5A97877EC9}" type="datetimeFigureOut">
              <a:rPr lang="ru-RU" smtClean="0"/>
              <a:pPr/>
              <a:t>13.10.2017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00CCB-5003-4973-8492-464772256D8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9416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DECDD-AADD-4D5D-99B7-7A5A97877EC9}" type="datetimeFigureOut">
              <a:rPr lang="ru-RU" smtClean="0"/>
              <a:pPr/>
              <a:t>13.10.2017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00CCB-5003-4973-8492-464772256D8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4451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DECDD-AADD-4D5D-99B7-7A5A97877EC9}" type="datetimeFigureOut">
              <a:rPr lang="ru-RU" smtClean="0"/>
              <a:pPr/>
              <a:t>13.10.2017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00CCB-5003-4973-8492-464772256D8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9377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DECDD-AADD-4D5D-99B7-7A5A97877EC9}" type="datetimeFigureOut">
              <a:rPr lang="ru-RU" smtClean="0"/>
              <a:pPr/>
              <a:t>13.10.2017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00CCB-5003-4973-8492-464772256D8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90606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DECDD-AADD-4D5D-99B7-7A5A97877EC9}" type="datetimeFigureOut">
              <a:rPr lang="ru-RU" smtClean="0"/>
              <a:pPr/>
              <a:t>13.10.2017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00CCB-5003-4973-8492-464772256D8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8005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DECDD-AADD-4D5D-99B7-7A5A97877EC9}" type="datetimeFigureOut">
              <a:rPr lang="ru-RU" smtClean="0"/>
              <a:pPr/>
              <a:t>13.10.2017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00CCB-5003-4973-8492-464772256D8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73913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DECDD-AADD-4D5D-99B7-7A5A97877EC9}" type="datetimeFigureOut">
              <a:rPr lang="ru-RU" smtClean="0"/>
              <a:pPr/>
              <a:t>13.10.2017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00CCB-5003-4973-8492-464772256D8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475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0DECDD-AADD-4D5D-99B7-7A5A97877EC9}" type="datetimeFigureOut">
              <a:rPr lang="ru-RU" smtClean="0"/>
              <a:pPr/>
              <a:t>13.10.2017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C900CCB-5003-4973-8492-464772256D8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2025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7200" y="247136"/>
            <a:ext cx="9279924" cy="3954161"/>
          </a:xfrm>
        </p:spPr>
        <p:txBody>
          <a:bodyPr/>
          <a:lstStyle/>
          <a:p>
            <a:pPr algn="ctr"/>
            <a:r>
              <a:rPr lang="ru-RU" altLang="ru-RU" sz="1400" b="1" dirty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ГОСУДАРСТВЕННОЕ БЮДЖЕТНОЕ ОБРАЗОВАТЕЛЬНОЕ УЧРЕЖДЕНИЕ ГОРОДА</a:t>
            </a:r>
            <a:r>
              <a:rPr lang="en-US" altLang="ru-RU" sz="1400" b="1" dirty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400" b="1" dirty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МОСКВЫ</a:t>
            </a:r>
            <a:br>
              <a:rPr lang="ru-RU" altLang="ru-RU" sz="1400" b="1" dirty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</a:br>
            <a:r>
              <a:rPr lang="ru-RU" altLang="ru-RU" sz="1400" b="1" dirty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«ШКОЛА № 842» ДОШКОЛЬНОЕ ОТДЕЛЕНИЕ, КОРПУС 115</a:t>
            </a:r>
            <a:b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</a:br>
            <a:br>
              <a:rPr lang="en-US" sz="3600" b="1" dirty="0">
                <a:solidFill>
                  <a:schemeClr val="tx1"/>
                </a:solidFill>
              </a:rPr>
            </a:br>
            <a:r>
              <a:rPr lang="ru-RU" sz="2800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Календарно-тематическое планирование </a:t>
            </a:r>
            <a:br>
              <a:rPr lang="ru-RU" sz="2800" b="1" dirty="0">
                <a:solidFill>
                  <a:schemeClr val="tx1"/>
                </a:solidFill>
                <a:latin typeface="Bookman Old Style" panose="02050604050505020204" pitchFamily="18" charset="0"/>
              </a:rPr>
            </a:br>
            <a:r>
              <a:rPr lang="ru-RU" sz="2800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и осуществление</a:t>
            </a:r>
            <a:br>
              <a:rPr lang="ru-RU" sz="2800" b="1" dirty="0">
                <a:solidFill>
                  <a:schemeClr val="tx1"/>
                </a:solidFill>
                <a:latin typeface="Bookman Old Style" panose="02050604050505020204" pitchFamily="18" charset="0"/>
              </a:rPr>
            </a:br>
            <a:r>
              <a:rPr lang="ru-RU" sz="2800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 образовательной деятельности  </a:t>
            </a:r>
            <a:br>
              <a:rPr lang="ru-RU" sz="2800" b="1" dirty="0">
                <a:solidFill>
                  <a:schemeClr val="tx1"/>
                </a:solidFill>
                <a:latin typeface="Bookman Old Style" panose="02050604050505020204" pitchFamily="18" charset="0"/>
              </a:rPr>
            </a:br>
            <a:r>
              <a:rPr lang="ru-RU" sz="2800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в дошкольном учреждении </a:t>
            </a:r>
            <a:br>
              <a:rPr lang="ru-RU" sz="2800" b="1" dirty="0">
                <a:solidFill>
                  <a:schemeClr val="tx1"/>
                </a:solidFill>
                <a:latin typeface="Bookman Old Style" panose="02050604050505020204" pitchFamily="18" charset="0"/>
              </a:rPr>
            </a:br>
            <a:r>
              <a:rPr lang="ru-RU" sz="2800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с учётом ФГОС ДО.</a:t>
            </a:r>
            <a:br>
              <a:rPr lang="ru-RU" sz="2800" dirty="0">
                <a:latin typeface="Bookman Old Style" panose="02050604050505020204" pitchFamily="18" charset="0"/>
              </a:rPr>
            </a:br>
            <a:endParaRPr lang="ru-RU" sz="2800" dirty="0">
              <a:latin typeface="Bookman Old Style" panose="020506040505050202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07066" y="4050833"/>
            <a:ext cx="8353625" cy="1991621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ru-RU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Подготовила воспитатель </a:t>
            </a:r>
          </a:p>
          <a:p>
            <a:r>
              <a:rPr lang="ru-RU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Степанова О.Б.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84654F-23F3-49C3-AAA0-4FDFFE84FB88}"/>
              </a:ext>
            </a:extLst>
          </p:cNvPr>
          <p:cNvSpPr txBox="1"/>
          <p:nvPr/>
        </p:nvSpPr>
        <p:spPr>
          <a:xfrm>
            <a:off x="4547286" y="6326660"/>
            <a:ext cx="20714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latin typeface="Bookman Old Style" panose="02050604050505020204" pitchFamily="18" charset="0"/>
              </a:rPr>
              <a:t>Зеленоград 2016</a:t>
            </a:r>
          </a:p>
        </p:txBody>
      </p:sp>
    </p:spTree>
    <p:extLst>
      <p:ext uri="{BB962C8B-B14F-4D97-AF65-F5344CB8AC3E}">
        <p14:creationId xmlns:p14="http://schemas.microsoft.com/office/powerpoint/2010/main" val="5517512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5077" y="609600"/>
            <a:ext cx="8218926" cy="712537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tx1"/>
                </a:solidFill>
              </a:rPr>
              <a:t>Формирование Элементарных Математических Представлений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9" r="-1663" b="5384"/>
          <a:stretch/>
        </p:blipFill>
        <p:spPr>
          <a:xfrm>
            <a:off x="492003" y="1903046"/>
            <a:ext cx="3148013" cy="47192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2" r="6713" b="7436"/>
          <a:stretch/>
        </p:blipFill>
        <p:spPr>
          <a:xfrm>
            <a:off x="4087730" y="1903046"/>
            <a:ext cx="7561384" cy="4677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4709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4353" y="187569"/>
            <a:ext cx="8007911" cy="656492"/>
          </a:xfrm>
        </p:spPr>
        <p:txBody>
          <a:bodyPr>
            <a:normAutofit/>
          </a:bodyPr>
          <a:lstStyle/>
          <a:p>
            <a:r>
              <a:rPr lang="ru-RU" sz="3600" dirty="0">
                <a:solidFill>
                  <a:schemeClr val="tx1"/>
                </a:solidFill>
              </a:rPr>
              <a:t>Наблюдения в природе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9052" y="3893073"/>
            <a:ext cx="4510161" cy="272561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5" t="2051" r="12596" b="-2051"/>
          <a:stretch/>
        </p:blipFill>
        <p:spPr>
          <a:xfrm>
            <a:off x="158344" y="1000405"/>
            <a:ext cx="3974592" cy="27099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73" r="1073" b="9142"/>
          <a:stretch/>
        </p:blipFill>
        <p:spPr>
          <a:xfrm>
            <a:off x="4293831" y="2228646"/>
            <a:ext cx="3161960" cy="3723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7087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6862" y="175846"/>
            <a:ext cx="9038492" cy="1121473"/>
          </a:xfrm>
        </p:spPr>
        <p:txBody>
          <a:bodyPr>
            <a:noAutofit/>
          </a:bodyPr>
          <a:lstStyle/>
          <a:p>
            <a:pPr algn="ctr"/>
            <a:r>
              <a:rPr lang="ru-RU" sz="3600" dirty="0">
                <a:solidFill>
                  <a:schemeClr val="tx1"/>
                </a:solidFill>
              </a:rPr>
              <a:t>Развитие речи. Пересказ рассказа «Жук»</a:t>
            </a:r>
            <a:br>
              <a:rPr lang="ru-RU" sz="3600" dirty="0">
                <a:solidFill>
                  <a:schemeClr val="tx1"/>
                </a:solidFill>
              </a:rPr>
            </a:br>
            <a:r>
              <a:rPr lang="ru-RU" sz="3600" dirty="0">
                <a:solidFill>
                  <a:schemeClr val="tx1"/>
                </a:solidFill>
              </a:rPr>
              <a:t>с использованием </a:t>
            </a:r>
            <a:r>
              <a:rPr lang="ru-RU" sz="3600" dirty="0" err="1">
                <a:solidFill>
                  <a:schemeClr val="tx1"/>
                </a:solidFill>
              </a:rPr>
              <a:t>мнемотаблицы</a:t>
            </a:r>
            <a:endParaRPr lang="ru-RU" sz="3600" dirty="0">
              <a:solidFill>
                <a:schemeClr val="tx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61" t="5128" r="15048" b="11908"/>
          <a:stretch/>
        </p:blipFill>
        <p:spPr>
          <a:xfrm>
            <a:off x="1888463" y="1297318"/>
            <a:ext cx="6939013" cy="5489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4325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9343" y="609600"/>
            <a:ext cx="8704660" cy="718868"/>
          </a:xfrm>
        </p:spPr>
        <p:txBody>
          <a:bodyPr>
            <a:normAutofit/>
          </a:bodyPr>
          <a:lstStyle/>
          <a:p>
            <a:pPr algn="ctr"/>
            <a:r>
              <a:rPr lang="ru-RU" sz="3600" dirty="0">
                <a:solidFill>
                  <a:schemeClr val="tx1"/>
                </a:solidFill>
              </a:rPr>
              <a:t>Обучение грамоте.  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43" y="1472496"/>
            <a:ext cx="3693187" cy="52074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916" y="1472495"/>
            <a:ext cx="4336805" cy="5207431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9277" y="0"/>
            <a:ext cx="8904726" cy="1349131"/>
          </a:xfrm>
        </p:spPr>
        <p:txBody>
          <a:bodyPr>
            <a:noAutofit/>
          </a:bodyPr>
          <a:lstStyle/>
          <a:p>
            <a:pPr algn="ctr"/>
            <a:br>
              <a:rPr lang="ru-RU" sz="3600" dirty="0">
                <a:solidFill>
                  <a:schemeClr val="tx1"/>
                </a:solidFill>
              </a:rPr>
            </a:br>
            <a:r>
              <a:rPr lang="ru-RU" sz="3600" dirty="0">
                <a:solidFill>
                  <a:schemeClr val="tx1"/>
                </a:solidFill>
              </a:rPr>
              <a:t>Артикуляционная гимнастика. </a:t>
            </a:r>
            <a:br>
              <a:rPr lang="ru-RU" sz="3600" dirty="0">
                <a:solidFill>
                  <a:schemeClr val="tx1"/>
                </a:solidFill>
              </a:rPr>
            </a:br>
            <a:r>
              <a:rPr lang="ru-RU" sz="3600" dirty="0">
                <a:solidFill>
                  <a:schemeClr val="tx1"/>
                </a:solidFill>
              </a:rPr>
              <a:t>«Песенка комарика з-з-з»,</a:t>
            </a:r>
            <a:br>
              <a:rPr lang="ru-RU" sz="3600" dirty="0">
                <a:solidFill>
                  <a:schemeClr val="tx1"/>
                </a:solidFill>
              </a:rPr>
            </a:br>
            <a:r>
              <a:rPr lang="ru-RU" sz="3600" dirty="0">
                <a:solidFill>
                  <a:schemeClr val="tx1"/>
                </a:solidFill>
              </a:rPr>
              <a:t>                         «Песенка жука ж-ж-ж-»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07"/>
          <a:stretch/>
        </p:blipFill>
        <p:spPr>
          <a:xfrm>
            <a:off x="1173160" y="1776195"/>
            <a:ext cx="3557102" cy="491305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2600" r="1" b="6517"/>
          <a:stretch/>
        </p:blipFill>
        <p:spPr>
          <a:xfrm>
            <a:off x="5961185" y="1776194"/>
            <a:ext cx="3910359" cy="492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9151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9569" y="140678"/>
            <a:ext cx="8324434" cy="67650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Художественно-эстетическое развитие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52" r="13462" b="7948"/>
          <a:stretch/>
        </p:blipFill>
        <p:spPr>
          <a:xfrm>
            <a:off x="3124848" y="3729054"/>
            <a:ext cx="6876803" cy="31289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67"/>
          <a:stretch/>
        </p:blipFill>
        <p:spPr>
          <a:xfrm>
            <a:off x="323226" y="1558530"/>
            <a:ext cx="2678530" cy="396819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39" t="5454" r="10042" b="9161"/>
          <a:stretch/>
        </p:blipFill>
        <p:spPr>
          <a:xfrm>
            <a:off x="7260564" y="628733"/>
            <a:ext cx="4378570" cy="3025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5505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7" b="25641"/>
          <a:stretch/>
        </p:blipFill>
        <p:spPr>
          <a:xfrm>
            <a:off x="300706" y="861684"/>
            <a:ext cx="4245687" cy="510933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58" r="7586"/>
          <a:stretch/>
        </p:blipFill>
        <p:spPr>
          <a:xfrm>
            <a:off x="4756999" y="861684"/>
            <a:ext cx="6890278" cy="5109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200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8" t="10216" r="717" b="19323"/>
          <a:stretch/>
        </p:blipFill>
        <p:spPr>
          <a:xfrm>
            <a:off x="3988221" y="431249"/>
            <a:ext cx="3930762" cy="534188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34" b="12091"/>
          <a:stretch/>
        </p:blipFill>
        <p:spPr>
          <a:xfrm>
            <a:off x="617350" y="1283653"/>
            <a:ext cx="3184241" cy="52018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613" y="1166906"/>
            <a:ext cx="3180505" cy="5318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3781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5" y="0"/>
            <a:ext cx="8596668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>
                <a:solidFill>
                  <a:schemeClr val="tx1"/>
                </a:solidFill>
              </a:rPr>
              <a:t>Развитие мелкой моторики и воображения с использованием счётных палочек и </a:t>
            </a:r>
            <a:r>
              <a:rPr lang="ru-RU" sz="3200" dirty="0" err="1">
                <a:solidFill>
                  <a:schemeClr val="tx1"/>
                </a:solidFill>
              </a:rPr>
              <a:t>геодосок</a:t>
            </a: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/>
          <a:stretch/>
        </p:blipFill>
        <p:spPr>
          <a:xfrm>
            <a:off x="306832" y="1461055"/>
            <a:ext cx="2451633" cy="36320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8" t="21795" b="16666"/>
          <a:stretch/>
        </p:blipFill>
        <p:spPr>
          <a:xfrm>
            <a:off x="3065300" y="1045683"/>
            <a:ext cx="2857173" cy="32754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75" r="12452" b="9433"/>
          <a:stretch/>
        </p:blipFill>
        <p:spPr>
          <a:xfrm>
            <a:off x="2944875" y="4481436"/>
            <a:ext cx="3098021" cy="237656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436"/>
          <a:stretch/>
        </p:blipFill>
        <p:spPr>
          <a:xfrm>
            <a:off x="6295292" y="1582616"/>
            <a:ext cx="2867867" cy="338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8964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69" t="16666" r="7455" b="24872"/>
          <a:stretch/>
        </p:blipFill>
        <p:spPr>
          <a:xfrm>
            <a:off x="321149" y="1107830"/>
            <a:ext cx="2984760" cy="453683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2" t="19743" r="1073" b="14103"/>
          <a:stretch/>
        </p:blipFill>
        <p:spPr>
          <a:xfrm>
            <a:off x="7682089" y="1107830"/>
            <a:ext cx="3147647" cy="45368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27" t="1" r="8125" b="1"/>
          <a:stretch/>
        </p:blipFill>
        <p:spPr>
          <a:xfrm>
            <a:off x="3464171" y="3560885"/>
            <a:ext cx="4059656" cy="31476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71" t="5513" r="23847" b="1154"/>
          <a:stretch/>
        </p:blipFill>
        <p:spPr>
          <a:xfrm>
            <a:off x="3638822" y="361590"/>
            <a:ext cx="3710354" cy="319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113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32560" y="1147028"/>
            <a:ext cx="8092440" cy="45116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«Чтобы </a:t>
            </a:r>
            <a:r>
              <a:rPr lang="ru-RU" sz="36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изменить</a:t>
            </a: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общество, нужно </a:t>
            </a:r>
            <a:r>
              <a:rPr lang="ru-RU" sz="36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воспитать</a:t>
            </a: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другого человека, человека, умеющего жить в современном мире, </a:t>
            </a:r>
            <a:r>
              <a:rPr lang="ru-RU" sz="36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ориентироваться</a:t>
            </a: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в любой жизненной ситуации» </a:t>
            </a:r>
          </a:p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Эрих </a:t>
            </a:r>
            <a:r>
              <a:rPr lang="ru-RU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Зелигманн</a:t>
            </a: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Фромм</a:t>
            </a: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01373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6319" y="211016"/>
            <a:ext cx="8807684" cy="1142999"/>
          </a:xfrm>
        </p:spPr>
        <p:txBody>
          <a:bodyPr>
            <a:noAutofit/>
          </a:bodyPr>
          <a:lstStyle/>
          <a:p>
            <a:pPr algn="ctr"/>
            <a:r>
              <a:rPr lang="ru-RU" sz="3600" dirty="0">
                <a:solidFill>
                  <a:schemeClr val="tx1"/>
                </a:solidFill>
              </a:rPr>
              <a:t>Театрализованная деятельность</a:t>
            </a:r>
            <a:br>
              <a:rPr lang="ru-RU" sz="3600" dirty="0">
                <a:solidFill>
                  <a:schemeClr val="tx1"/>
                </a:solidFill>
              </a:rPr>
            </a:br>
            <a:r>
              <a:rPr lang="ru-RU" sz="3600" dirty="0">
                <a:solidFill>
                  <a:schemeClr val="tx1"/>
                </a:solidFill>
              </a:rPr>
              <a:t>Сказка «Муха Цокотуха»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7" t="29411" b="18067"/>
          <a:stretch/>
        </p:blipFill>
        <p:spPr>
          <a:xfrm>
            <a:off x="1161708" y="1561819"/>
            <a:ext cx="7702061" cy="4921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3837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1692" y="609600"/>
            <a:ext cx="9724293" cy="955431"/>
          </a:xfrm>
        </p:spPr>
        <p:txBody>
          <a:bodyPr>
            <a:normAutofit fontScale="90000"/>
          </a:bodyPr>
          <a:lstStyle/>
          <a:p>
            <a:r>
              <a:rPr lang="ru-RU" sz="3600" dirty="0">
                <a:solidFill>
                  <a:schemeClr val="tx1"/>
                </a:solidFill>
              </a:rPr>
              <a:t>Физическое развитие. Подвижная игра «</a:t>
            </a:r>
            <a:r>
              <a:rPr lang="ru-RU" sz="3600" dirty="0" err="1">
                <a:solidFill>
                  <a:schemeClr val="tx1"/>
                </a:solidFill>
              </a:rPr>
              <a:t>Совушка</a:t>
            </a:r>
            <a:r>
              <a:rPr lang="ru-RU" sz="3600" dirty="0">
                <a:solidFill>
                  <a:schemeClr val="tx1"/>
                </a:solidFill>
              </a:rPr>
              <a:t>» 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0" t="8889" r="12308" b="3590"/>
          <a:stretch/>
        </p:blipFill>
        <p:spPr>
          <a:xfrm>
            <a:off x="2696140" y="2269786"/>
            <a:ext cx="4827646" cy="3498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6360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3428" y="228601"/>
            <a:ext cx="11324495" cy="75613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>
                <a:solidFill>
                  <a:schemeClr val="tx1"/>
                </a:solidFill>
              </a:rPr>
              <a:t>Выставка детско-родительских рисунков к сказке </a:t>
            </a:r>
            <a:r>
              <a:rPr lang="ru-RU" sz="3600" dirty="0" err="1">
                <a:solidFill>
                  <a:schemeClr val="tx1"/>
                </a:solidFill>
              </a:rPr>
              <a:t>В.Бианки</a:t>
            </a:r>
            <a:r>
              <a:rPr lang="ru-RU" sz="3600" dirty="0">
                <a:solidFill>
                  <a:schemeClr val="tx1"/>
                </a:solidFill>
              </a:rPr>
              <a:t> «Как </a:t>
            </a:r>
            <a:r>
              <a:rPr lang="ru-RU" sz="3600" dirty="0" err="1">
                <a:solidFill>
                  <a:schemeClr val="tx1"/>
                </a:solidFill>
              </a:rPr>
              <a:t>муравьишка</a:t>
            </a:r>
            <a:r>
              <a:rPr lang="ru-RU" sz="3600" dirty="0">
                <a:solidFill>
                  <a:schemeClr val="tx1"/>
                </a:solidFill>
              </a:rPr>
              <a:t> домой спешил»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29" y="1222191"/>
            <a:ext cx="9923585" cy="5582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8582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15" r="9412" b="11927"/>
          <a:stretch/>
        </p:blipFill>
        <p:spPr>
          <a:xfrm>
            <a:off x="140310" y="86344"/>
            <a:ext cx="2778736" cy="44202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" t="2820" r="2897" b="15641"/>
          <a:stretch/>
        </p:blipFill>
        <p:spPr>
          <a:xfrm>
            <a:off x="2552151" y="1665863"/>
            <a:ext cx="2649415" cy="41916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t="22052" r="1033" b="6666"/>
          <a:stretch/>
        </p:blipFill>
        <p:spPr>
          <a:xfrm>
            <a:off x="9220200" y="1775707"/>
            <a:ext cx="2971799" cy="39719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8" t="18974" r="1073" b="5128"/>
          <a:stretch/>
        </p:blipFill>
        <p:spPr>
          <a:xfrm>
            <a:off x="6541111" y="28054"/>
            <a:ext cx="2679089" cy="38309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" t="17436" r="9279" b="16277"/>
          <a:stretch/>
        </p:blipFill>
        <p:spPr>
          <a:xfrm>
            <a:off x="5090564" y="2924950"/>
            <a:ext cx="2790092" cy="375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495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FF3024-8908-4890-A254-0D941E41311D}"/>
              </a:ext>
            </a:extLst>
          </p:cNvPr>
          <p:cNvSpPr txBox="1">
            <a:spLocks/>
          </p:cNvSpPr>
          <p:nvPr/>
        </p:nvSpPr>
        <p:spPr>
          <a:xfrm>
            <a:off x="883403" y="609601"/>
            <a:ext cx="8390600" cy="490780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>
                <a:solidFill>
                  <a:schemeClr val="tx1"/>
                </a:solidFill>
              </a:rPr>
              <a:t>СПАСИБО ЗА ВНИМАНИЕ!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CD4A30D-A202-462F-B394-AAC02954C14D}"/>
              </a:ext>
            </a:extLst>
          </p:cNvPr>
          <p:cNvSpPr txBox="1">
            <a:spLocks/>
          </p:cNvSpPr>
          <p:nvPr/>
        </p:nvSpPr>
        <p:spPr>
          <a:xfrm>
            <a:off x="1022887" y="1503336"/>
            <a:ext cx="8251115" cy="836908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4800"/>
              <a:t>Желаю вам творческих успехов!</a:t>
            </a:r>
            <a:endParaRPr lang="ru-RU" sz="48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04C222D-1215-46DF-8797-BD1A18A710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555" y="2624764"/>
            <a:ext cx="4566957" cy="39624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9859710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2920" y="472440"/>
            <a:ext cx="8930640" cy="4579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600" b="1" dirty="0">
                <a:solidFill>
                  <a:schemeClr val="tx2">
                    <a:satMod val="13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Трудности  в развитии речи детей дошкольного возраста</a:t>
            </a:r>
          </a:p>
          <a:p>
            <a:pPr marL="457200" indent="-457200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произношении фонем родного языка,</a:t>
            </a:r>
          </a:p>
          <a:p>
            <a:pPr marL="457200" indent="-457200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 фонематических процессах, выделении заданного звука, придумывание слов с заданным звуком,</a:t>
            </a:r>
          </a:p>
          <a:p>
            <a:pPr marL="457200" indent="-457200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звуковом анализе слова,</a:t>
            </a:r>
          </a:p>
          <a:p>
            <a:pPr marL="457200" indent="-457200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правильном использовании грамматических форм русского языка,</a:t>
            </a:r>
          </a:p>
          <a:p>
            <a:pPr marL="457200" indent="-457200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составлении связных текстовых сообщений (как пересказ, так и самостоятельный рассказ по картине или из опыта ребёнка).</a:t>
            </a:r>
          </a:p>
        </p:txBody>
      </p:sp>
    </p:spTree>
    <p:extLst>
      <p:ext uri="{BB962C8B-B14F-4D97-AF65-F5344CB8AC3E}">
        <p14:creationId xmlns:p14="http://schemas.microsoft.com/office/powerpoint/2010/main" val="15456497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92480" y="777240"/>
            <a:ext cx="8351520" cy="34901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ru-RU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Основные принципы</a:t>
            </a:r>
          </a:p>
          <a:p>
            <a:pPr lvl="0" algn="ctr">
              <a:lnSpc>
                <a:spcPct val="115000"/>
              </a:lnSpc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ru-RU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календарно-тематического планирования: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системность,</a:t>
            </a:r>
            <a:endParaRPr lang="ru-RU" sz="32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целостность,</a:t>
            </a:r>
            <a:endParaRPr lang="ru-RU" sz="32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цикличность,</a:t>
            </a:r>
            <a:endParaRPr lang="ru-RU" sz="32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технологичность</a:t>
            </a:r>
            <a:endParaRPr lang="ru-RU" sz="32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64166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62708" y="668215"/>
            <a:ext cx="9777045" cy="51891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680" algn="ctr">
              <a:lnSpc>
                <a:spcPct val="115000"/>
              </a:lnSpc>
              <a:spcAft>
                <a:spcPts val="0"/>
              </a:spcAft>
            </a:pP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Планируя образовательную работу, следует охватывать все  </a:t>
            </a:r>
            <a:r>
              <a:rPr lang="ru-RU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образовательные области:</a:t>
            </a:r>
          </a:p>
          <a:p>
            <a:pPr indent="360680" algn="ctr">
              <a:lnSpc>
                <a:spcPct val="115000"/>
              </a:lnSpc>
              <a:spcAft>
                <a:spcPts val="0"/>
              </a:spcAft>
            </a:pPr>
            <a:endParaRPr lang="ru-RU" sz="36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Социально-коммуникативное развитие;</a:t>
            </a:r>
            <a:endParaRPr lang="ru-RU" sz="3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Познавательно развитие;</a:t>
            </a:r>
            <a:endParaRPr lang="ru-RU" sz="3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Речевое развитие;</a:t>
            </a:r>
            <a:endParaRPr lang="ru-RU" sz="3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Художественно-эстетическое;</a:t>
            </a:r>
            <a:endParaRPr lang="ru-RU" sz="3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Физическое развитие.</a:t>
            </a:r>
            <a:endParaRPr lang="ru-RU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91731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18845" y="140677"/>
            <a:ext cx="7955157" cy="668215"/>
          </a:xfrm>
        </p:spPr>
        <p:txBody>
          <a:bodyPr/>
          <a:lstStyle/>
          <a:p>
            <a:pPr algn="ctr"/>
            <a:r>
              <a:rPr lang="ru-RU" sz="3600" dirty="0">
                <a:solidFill>
                  <a:schemeClr val="tx1"/>
                </a:solidFill>
              </a:rPr>
              <a:t>Познавательное развитие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72"/>
          <a:stretch/>
        </p:blipFill>
        <p:spPr>
          <a:xfrm>
            <a:off x="878866" y="1441939"/>
            <a:ext cx="3552458" cy="483576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92" r="-4853" b="20513"/>
          <a:stretch/>
        </p:blipFill>
        <p:spPr>
          <a:xfrm>
            <a:off x="5229174" y="1441939"/>
            <a:ext cx="4044828" cy="4835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8150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99" b="22820"/>
          <a:stretch/>
        </p:blipFill>
        <p:spPr>
          <a:xfrm>
            <a:off x="386496" y="545123"/>
            <a:ext cx="3587628" cy="529296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58" t="-3462" r="28990" b="3462"/>
          <a:stretch/>
        </p:blipFill>
        <p:spPr>
          <a:xfrm rot="10800000">
            <a:off x="4441913" y="545122"/>
            <a:ext cx="6713536" cy="529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2793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4" b="16666"/>
          <a:stretch/>
        </p:blipFill>
        <p:spPr>
          <a:xfrm>
            <a:off x="1371234" y="369276"/>
            <a:ext cx="4220674" cy="606045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" t="22820"/>
          <a:stretch/>
        </p:blipFill>
        <p:spPr>
          <a:xfrm>
            <a:off x="6400801" y="369277"/>
            <a:ext cx="4185126" cy="601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0656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2" t="3077" r="14793" b="-3077"/>
          <a:stretch/>
        </p:blipFill>
        <p:spPr>
          <a:xfrm>
            <a:off x="369277" y="263769"/>
            <a:ext cx="5571889" cy="476543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4" r="26731"/>
          <a:stretch/>
        </p:blipFill>
        <p:spPr>
          <a:xfrm>
            <a:off x="6295292" y="1925514"/>
            <a:ext cx="5539153" cy="4675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090573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367</TotalTime>
  <Words>166</Words>
  <Application>Microsoft Office PowerPoint</Application>
  <PresentationFormat>Широкоэкранный</PresentationFormat>
  <Paragraphs>41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3" baseType="lpstr">
      <vt:lpstr>Arial</vt:lpstr>
      <vt:lpstr>Bookman Old Style</vt:lpstr>
      <vt:lpstr>Calibri</vt:lpstr>
      <vt:lpstr>Symbol</vt:lpstr>
      <vt:lpstr>Times New Roman</vt:lpstr>
      <vt:lpstr>Trebuchet MS</vt:lpstr>
      <vt:lpstr>Wingdings</vt:lpstr>
      <vt:lpstr>Wingdings 3</vt:lpstr>
      <vt:lpstr>Аспект</vt:lpstr>
      <vt:lpstr>ГОСУДАРСТВЕННОЕ БЮДЖЕТНОЕ ОБРАЗОВАТЕЛЬНОЕ УЧРЕЖДЕНИЕ ГОРОДА МОСКВЫ «ШКОЛА № 842» ДОШКОЛЬНОЕ ОТДЕЛЕНИЕ, КОРПУС 115  Календарно-тематическое планирование  и осуществление  образовательной деятельности   в дошкольном учреждении  с учётом ФГОС ДО. </vt:lpstr>
      <vt:lpstr>Презентация PowerPoint</vt:lpstr>
      <vt:lpstr>Презентация PowerPoint</vt:lpstr>
      <vt:lpstr>Презентация PowerPoint</vt:lpstr>
      <vt:lpstr>Презентация PowerPoint</vt:lpstr>
      <vt:lpstr>Познавательное развитие</vt:lpstr>
      <vt:lpstr>Презентация PowerPoint</vt:lpstr>
      <vt:lpstr>Презентация PowerPoint</vt:lpstr>
      <vt:lpstr>Презентация PowerPoint</vt:lpstr>
      <vt:lpstr>Формирование Элементарных Математических Представлений</vt:lpstr>
      <vt:lpstr>Наблюдения в природе</vt:lpstr>
      <vt:lpstr>Развитие речи. Пересказ рассказа «Жук» с использованием мнемотаблицы</vt:lpstr>
      <vt:lpstr>Обучение грамоте.  </vt:lpstr>
      <vt:lpstr> Артикуляционная гимнастика.  «Песенка комарика з-з-з»,                          «Песенка жука ж-ж-ж-»</vt:lpstr>
      <vt:lpstr>Художественно-эстетическое развитие</vt:lpstr>
      <vt:lpstr>Презентация PowerPoint</vt:lpstr>
      <vt:lpstr>Презентация PowerPoint</vt:lpstr>
      <vt:lpstr>Развитие мелкой моторики и воображения с использованием счётных палочек и геодосок</vt:lpstr>
      <vt:lpstr>Презентация PowerPoint</vt:lpstr>
      <vt:lpstr>Театрализованная деятельность Сказка «Муха Цокотуха»</vt:lpstr>
      <vt:lpstr>Физическое развитие. Подвижная игра «Совушка» </vt:lpstr>
      <vt:lpstr>Выставка детско-родительских рисунков к сказке В.Бианки «Как муравьишка домой спешил»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Календарно-тематическое планирование  и осуществление  образовательной деятельности   в дошкольном учреждении  с учётом ФГОС ДО.</dc:title>
  <dc:creator>Aleks</dc:creator>
  <cp:lastModifiedBy>Наталья Есаулова</cp:lastModifiedBy>
  <cp:revision>41</cp:revision>
  <dcterms:created xsi:type="dcterms:W3CDTF">2016-05-30T16:58:36Z</dcterms:created>
  <dcterms:modified xsi:type="dcterms:W3CDTF">2017-10-13T15:23:07Z</dcterms:modified>
</cp:coreProperties>
</file>