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72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Bahnschrift" charset="0"/>
      <p:regular r:id="rId19"/>
      <p:bold r:id="rId20"/>
    </p:embeddedFont>
    <p:embeddedFont>
      <p:font typeface="Constantia" pitchFamily="18" charset="0"/>
      <p:regular r:id="rId21"/>
      <p:bold r:id="rId22"/>
      <p:italic r:id="rId23"/>
      <p:boldItalic r:id="rId24"/>
    </p:embeddedFont>
    <p:embeddedFont>
      <p:font typeface="Wingdings 2" pitchFamily="18" charset="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990033"/>
    <a:srgbClr val="A50021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F932926-1CC8-4C77-A259-14CF0CE33806}">
  <a:tblStyle styleId="{7F932926-1CC8-4C77-A259-14CF0CE33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A209F9-0C85-475E-A329-9FECAA2D3F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90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447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24395" y="841648"/>
            <a:ext cx="7671460" cy="1637216"/>
          </a:xfrm>
          <a:prstGeom prst="rect">
            <a:avLst/>
          </a:prstGeom>
        </p:spPr>
        <p:txBody>
          <a:bodyPr vert="horz" lIns="68579" tIns="80998" rIns="68579" bIns="34289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Смысл жизни (существования) человека как философская проблема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1"/>
          <p:cNvSpPr txBox="1">
            <a:spLocks/>
          </p:cNvSpPr>
          <p:nvPr/>
        </p:nvSpPr>
        <p:spPr>
          <a:xfrm>
            <a:off x="5830190" y="2796635"/>
            <a:ext cx="2815046" cy="17634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Выполнил: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Терехов А.А.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2000" kern="1200" dirty="0" smtClean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3912" y="3796762"/>
            <a:ext cx="2250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000" i="1" kern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Научный руководитель:</a:t>
            </a:r>
            <a:endParaRPr lang="ru-RU" sz="2000" i="1" kern="12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000" kern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Лаврикова Н.И.</a:t>
            </a:r>
            <a:endParaRPr lang="ru-RU" sz="2000" kern="1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865" y="518902"/>
            <a:ext cx="6357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ahnschrift" panose="020B0502040204020203" pitchFamily="34" charset="0"/>
              </a:rPr>
              <a:t>Смысл жизни в современной </a:t>
            </a:r>
            <a:r>
              <a:rPr lang="ru-RU" sz="2000" b="1" dirty="0" smtClean="0">
                <a:latin typeface="Bahnschrift" panose="020B0502040204020203" pitchFamily="34" charset="0"/>
              </a:rPr>
              <a:t>перспективе: </a:t>
            </a:r>
            <a:r>
              <a:rPr lang="ru-RU" sz="2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ИКИГАЙ</a:t>
            </a:r>
            <a:endParaRPr lang="ru-RU" sz="2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8434" name="Picture 2" descr="https://halvamedia.sovcombank.ru/ikigai-1735397707Qw9Q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5" y="914401"/>
            <a:ext cx="6317673" cy="4229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9553" y="1011511"/>
            <a:ext cx="26244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Икигай</a:t>
            </a:r>
            <a:r>
              <a:rPr lang="ru-RU" dirty="0" smtClean="0"/>
              <a:t> (яп. </a:t>
            </a:r>
            <a:r>
              <a:rPr lang="ja-JP" altLang="en-US" dirty="0" smtClean="0"/>
              <a:t>生き甲斐</a:t>
            </a:r>
            <a:r>
              <a:rPr lang="en-US" altLang="ja-JP" dirty="0" smtClean="0"/>
              <a:t>) — </a:t>
            </a:r>
            <a:r>
              <a:rPr lang="ru-RU" b="1" dirty="0" smtClean="0"/>
              <a:t>японское понятие, означающее ощущение собственного предназначения в жизни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Дословно означает «причина жить» - то, ради чего человек просыпается утром. </a:t>
            </a:r>
            <a:endParaRPr lang="en-US" dirty="0" smtClean="0"/>
          </a:p>
          <a:p>
            <a:r>
              <a:rPr lang="ru-RU" dirty="0" smtClean="0"/>
              <a:t>Слово состоит из двух слов: «</a:t>
            </a:r>
            <a:r>
              <a:rPr lang="ru-RU" dirty="0" err="1" smtClean="0"/>
              <a:t>ики</a:t>
            </a:r>
            <a:r>
              <a:rPr lang="ru-RU" dirty="0" smtClean="0"/>
              <a:t>» - «жить» и «гай» - «причина»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67055" y="3841213"/>
            <a:ext cx="2576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Понятие объединяет поиск личного предназначения, осознанность и радость в повседневности.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62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5411" y="401240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ahnschrift" panose="020B0502040204020203" pitchFamily="34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083591"/>
            <a:ext cx="54745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Bahnschrift" panose="020B0502040204020203" pitchFamily="34" charset="0"/>
              </a:rPr>
              <a:t>Античность: </a:t>
            </a:r>
            <a:r>
              <a:rPr lang="ru-RU" b="1" dirty="0">
                <a:latin typeface="Bahnschrift" panose="020B0502040204020203" pitchFamily="34" charset="0"/>
              </a:rPr>
              <a:t>Поиск гармонии, разума и </a:t>
            </a:r>
            <a:r>
              <a:rPr lang="ru-RU" b="1" dirty="0" smtClean="0">
                <a:latin typeface="Bahnschrift" panose="020B0502040204020203" pitchFamily="34" charset="0"/>
              </a:rPr>
              <a:t>добродетели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Средние </a:t>
            </a:r>
            <a:r>
              <a:rPr lang="ru-RU" b="1" dirty="0">
                <a:solidFill>
                  <a:srgbClr val="0070C0"/>
                </a:solidFill>
                <a:latin typeface="Bahnschrift" panose="020B0502040204020203" pitchFamily="34" charset="0"/>
              </a:rPr>
              <a:t>века: </a:t>
            </a:r>
            <a:r>
              <a:rPr lang="ru-RU" b="1" dirty="0">
                <a:latin typeface="Bahnschrift" panose="020B0502040204020203" pitchFamily="34" charset="0"/>
              </a:rPr>
              <a:t>Служение высшему замыслу и спасение </a:t>
            </a:r>
            <a:r>
              <a:rPr lang="ru-RU" b="1" dirty="0" smtClean="0">
                <a:latin typeface="Bahnschrift" panose="020B0502040204020203" pitchFamily="34" charset="0"/>
              </a:rPr>
              <a:t>души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Новое </a:t>
            </a:r>
            <a:r>
              <a:rPr lang="ru-RU" b="1" dirty="0">
                <a:solidFill>
                  <a:srgbClr val="0070C0"/>
                </a:solidFill>
                <a:latin typeface="Bahnschrift" panose="020B0502040204020203" pitchFamily="34" charset="0"/>
              </a:rPr>
              <a:t>время и XX век: </a:t>
            </a:r>
            <a:r>
              <a:rPr lang="ru-RU" b="1" dirty="0">
                <a:latin typeface="Bahnschrift" panose="020B0502040204020203" pitchFamily="34" charset="0"/>
              </a:rPr>
              <a:t>Бунт против абсурда, свобода выбора и </a:t>
            </a:r>
            <a:r>
              <a:rPr lang="ru-RU" b="1" dirty="0" smtClean="0">
                <a:latin typeface="Bahnschrift" panose="020B0502040204020203" pitchFamily="34" charset="0"/>
              </a:rPr>
              <a:t>самоопределение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Современность</a:t>
            </a:r>
            <a:r>
              <a:rPr lang="ru-RU" b="1" dirty="0">
                <a:solidFill>
                  <a:srgbClr val="0070C0"/>
                </a:solidFill>
                <a:latin typeface="Bahnschrift" panose="020B0502040204020203" pitchFamily="34" charset="0"/>
              </a:rPr>
              <a:t>: </a:t>
            </a:r>
            <a:r>
              <a:rPr lang="ru-RU" b="1" dirty="0" err="1">
                <a:latin typeface="Bahnschrift" panose="020B0502040204020203" pitchFamily="34" charset="0"/>
              </a:rPr>
              <a:t>Самоактуализация</a:t>
            </a:r>
            <a:r>
              <a:rPr lang="ru-RU" b="1" dirty="0">
                <a:latin typeface="Bahnschrift" panose="020B0502040204020203" pitchFamily="34" charset="0"/>
              </a:rPr>
              <a:t>, творчество и ответственность за свой </a:t>
            </a:r>
            <a:r>
              <a:rPr lang="ru-RU" b="1" dirty="0" smtClean="0">
                <a:latin typeface="Bahnschrift" panose="020B0502040204020203" pitchFamily="34" charset="0"/>
              </a:rPr>
              <a:t>путь</a:t>
            </a:r>
            <a:endParaRPr lang="ru-RU" b="1" dirty="0"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74" y="2973985"/>
            <a:ext cx="3463458" cy="201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129" y="1009884"/>
            <a:ext cx="87996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Проблема смысла жизни в современности приобретает особую актуальность из-за ускорения темпа жизни, размывания традиций, изменения характера труда, индивидуализма, экологических угроз и технологического прогресса. </a:t>
            </a:r>
          </a:p>
          <a:p>
            <a:pPr algn="just"/>
            <a:r>
              <a:rPr lang="ru-RU" i="1" u="sng" dirty="0" smtClean="0"/>
              <a:t>Традиционно</a:t>
            </a:r>
            <a:r>
              <a:rPr lang="ru-RU" dirty="0" smtClean="0"/>
              <a:t> человек вписывал себя в большие мировоззренческие системы религии, философии, мифологии обретая для себя смысл и часто не имея такой острой проблемы на субъективном уровне. </a:t>
            </a:r>
            <a:r>
              <a:rPr lang="ru-RU" i="1" u="sng" dirty="0" smtClean="0"/>
              <a:t>Сегодня </a:t>
            </a:r>
            <a:r>
              <a:rPr lang="ru-RU" dirty="0" smtClean="0"/>
              <a:t>– это действительно глобальная проблема поскольку стоит она не только перед отдельно взятым человеком, но как проблема </a:t>
            </a:r>
            <a:r>
              <a:rPr lang="ru-RU" i="1" dirty="0" smtClean="0"/>
              <a:t>человеческого</a:t>
            </a:r>
            <a:r>
              <a:rPr lang="ru-RU" dirty="0" smtClean="0"/>
              <a:t> 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9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655" y="749148"/>
            <a:ext cx="5247824" cy="4123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8120" y="3290641"/>
            <a:ext cx="7105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Почему смысл жизни — это философская проблема?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2048" y="3792122"/>
            <a:ext cx="5434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latin typeface="Bahnschrift" panose="020B0502040204020203" pitchFamily="34" charset="0"/>
              </a:rPr>
              <a:t>Отсутствие универсального </a:t>
            </a:r>
            <a:r>
              <a:rPr lang="ru-RU" sz="1800" dirty="0" smtClean="0">
                <a:latin typeface="Bahnschrift" panose="020B0502040204020203" pitchFamily="34" charset="0"/>
              </a:rPr>
              <a:t>ответа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Bahnschrift" panose="020B0502040204020203" pitchFamily="34" charset="0"/>
              </a:rPr>
              <a:t>Осознание </a:t>
            </a:r>
            <a:r>
              <a:rPr lang="ru-RU" sz="1800" dirty="0">
                <a:latin typeface="Bahnschrift" panose="020B0502040204020203" pitchFamily="34" charset="0"/>
              </a:rPr>
              <a:t>собственной </a:t>
            </a:r>
            <a:r>
              <a:rPr lang="ru-RU" sz="1800" dirty="0" smtClean="0">
                <a:latin typeface="Bahnschrift" panose="020B0502040204020203" pitchFamily="34" charset="0"/>
              </a:rPr>
              <a:t>смертности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Bahnschrift" panose="020B0502040204020203" pitchFamily="34" charset="0"/>
              </a:rPr>
              <a:t>Поиск </a:t>
            </a:r>
            <a:r>
              <a:rPr lang="ru-RU" sz="1800" dirty="0">
                <a:latin typeface="Bahnschrift" panose="020B0502040204020203" pitchFamily="34" charset="0"/>
              </a:rPr>
              <a:t>оправдания своему </a:t>
            </a:r>
            <a:r>
              <a:rPr lang="ru-RU" sz="1800" dirty="0" smtClean="0">
                <a:latin typeface="Bahnschrift" panose="020B0502040204020203" pitchFamily="34" charset="0"/>
              </a:rPr>
              <a:t>существованию</a:t>
            </a:r>
            <a:endParaRPr lang="ru-RU" sz="1800" dirty="0"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4" y="3215068"/>
            <a:ext cx="1934234" cy="172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3219" y="546189"/>
            <a:ext cx="87914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АКТУАЛЬНОСТЬ ТЕМЫ.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Вопрос о смысле жизни – один из самых глубоких и фундаментальных, волновавших человечество на протяжении веков. В современную эпоху, характеризующуюся ускоренным темпом жизни, глобализацией, технологическим прогрессом, этот вопрос приобретает особую актуальность. Многие испытывают чувство потерянности и экзистенциального кризиса.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Глобализация открывает новые возможности, но также размывает традиционные ценности. Технологии облегчают жизнь, но ставят под угрозу многие профессии. В этом контексте поиск смысла жизни становится насущной необходимостью для сохранения психического здоровья и мотивации как отдельных людей, так и общества в целом.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Целью сообщения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является анализ проблемы смысла жизни в контексте глобальных вызовов, рассмотрение различных перспектив и путей преодоления экзистенциального кризиса.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162" y="256215"/>
            <a:ext cx="8258175" cy="589359"/>
          </a:xfrm>
          <a:ln w="76200"/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 и смысл жизни       </a:t>
            </a:r>
          </a:p>
        </p:txBody>
      </p:sp>
      <p:sp>
        <p:nvSpPr>
          <p:cNvPr id="6159" name="Text Box 55"/>
          <p:cNvSpPr txBox="1">
            <a:spLocks noChangeArrowheads="1"/>
          </p:cNvSpPr>
          <p:nvPr/>
        </p:nvSpPr>
        <p:spPr bwMode="auto">
          <a:xfrm>
            <a:off x="1" y="84821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Человеку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свойственно планировать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свою жизнь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90601" y="3150823"/>
            <a:ext cx="1444127" cy="1742647"/>
            <a:chOff x="816" y="2544"/>
            <a:chExt cx="1066" cy="1614"/>
          </a:xfrm>
        </p:grpSpPr>
        <p:pic>
          <p:nvPicPr>
            <p:cNvPr id="8204" name="Picture 54" descr="C:\Program Files\Common Files\Microsoft Shared\Clipart\cagcat50\BD05515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" y="2544"/>
              <a:ext cx="1066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 Box 58"/>
            <p:cNvSpPr txBox="1">
              <a:spLocks noChangeArrowheads="1"/>
            </p:cNvSpPr>
            <p:nvPr/>
          </p:nvSpPr>
          <p:spPr bwMode="auto">
            <a:xfrm>
              <a:off x="846" y="3770"/>
              <a:ext cx="898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Власть</a:t>
              </a:r>
              <a:r>
                <a:rPr lang="ru-RU" sz="2400" b="1" dirty="0">
                  <a:solidFill>
                    <a:srgbClr val="0070C0"/>
                  </a:solidFill>
                  <a:latin typeface="+mn-lt"/>
                </a:rPr>
                <a:t>?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429000" y="3217067"/>
            <a:ext cx="2571750" cy="1912144"/>
            <a:chOff x="1872" y="2702"/>
            <a:chExt cx="1620" cy="1606"/>
          </a:xfrm>
        </p:grpSpPr>
        <p:pic>
          <p:nvPicPr>
            <p:cNvPr id="8202" name="Picture 60" descr="D:\Program_Files\Office\Clipart\standard\stddir1\bd05719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2" y="2702"/>
              <a:ext cx="1176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61"/>
            <p:cNvSpPr txBox="1">
              <a:spLocks noChangeArrowheads="1"/>
            </p:cNvSpPr>
            <p:nvPr/>
          </p:nvSpPr>
          <p:spPr bwMode="auto">
            <a:xfrm>
              <a:off x="1872" y="3610"/>
              <a:ext cx="16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Обладание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вещью?</a:t>
              </a: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6605589" y="3249215"/>
            <a:ext cx="2143125" cy="1894285"/>
            <a:chOff x="4270" y="2729"/>
            <a:chExt cx="1350" cy="1591"/>
          </a:xfrm>
        </p:grpSpPr>
        <p:pic>
          <p:nvPicPr>
            <p:cNvPr id="8200" name="Picture 63" descr="D:\Program_Files\Office\Clipart\corpbas\BD19932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" y="2729"/>
              <a:ext cx="861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64"/>
            <p:cNvSpPr txBox="1">
              <a:spLocks noChangeArrowheads="1"/>
            </p:cNvSpPr>
            <p:nvPr/>
          </p:nvSpPr>
          <p:spPr bwMode="auto">
            <a:xfrm>
              <a:off x="4270" y="3622"/>
              <a:ext cx="135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Служение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обществу?</a:t>
              </a:r>
            </a:p>
          </p:txBody>
        </p:sp>
      </p:grpSp>
      <p:sp>
        <p:nvSpPr>
          <p:cNvPr id="14" name="Объект 3"/>
          <p:cNvSpPr txBox="1">
            <a:spLocks/>
          </p:cNvSpPr>
          <p:nvPr/>
        </p:nvSpPr>
        <p:spPr>
          <a:xfrm>
            <a:off x="143220" y="1487276"/>
            <a:ext cx="4684387" cy="157541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Цель жизни 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Проблема, связанная с жизненным выбором, осознанием жизненных позиций, установок и потребностей.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Сопряжено с прогнозированием и планированием деятельности </a:t>
            </a: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4957591" y="1563056"/>
            <a:ext cx="3960564" cy="123522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Смысл жизни: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Размышление о предназначении, содержании и направленности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591" y="495759"/>
            <a:ext cx="8229600" cy="46831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Подходы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пониманию смысла жизни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320" y="1123720"/>
            <a:ext cx="8747393" cy="3789803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Гедонистический: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стремление к удовольствиям (</a:t>
            </a:r>
            <a:r>
              <a:rPr lang="ru-RU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Эпикур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(341-270 гг. до н. э.)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Аскетический: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подавление влечений и желаний (</a:t>
            </a:r>
            <a:r>
              <a:rPr lang="ru-RU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киники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Диоген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(400-325 гг. до н. э.)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Смиренно-стоический: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подчинение необходимости, судьбе (</a:t>
            </a:r>
            <a:r>
              <a:rPr lang="ru-RU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стоики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Зенон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(336-264 гг. до н. э.)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Религиозный: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смысл жизни заключается в вечной жизни с Богом (спасении) (</a:t>
            </a:r>
            <a:r>
              <a:rPr lang="ru-RU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Средневековье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(с I по VIII века н.э.)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Категорически-императивный: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жить в соответствии с нравственным законом: «Поступай так, чтобы максима твоей воли всегда могла стать и принципом всеобщего законодательства» (</a:t>
            </a:r>
            <a:r>
              <a:rPr lang="ru-RU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И. Кант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(1724-1804 гг.)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Действенно-гуманистический: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человек должен реализовать свой внутренний потенциал (</a:t>
            </a:r>
            <a:r>
              <a:rPr lang="ru-RU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В. </a:t>
            </a:r>
            <a:r>
              <a:rPr lang="ru-RU" sz="21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Франкл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(1905-1997 гг.)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953" y="397858"/>
            <a:ext cx="6457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ahnschrift" panose="020B0502040204020203" pitchFamily="34" charset="0"/>
              </a:rPr>
              <a:t>Античность: Эвдемонизм (Счастье и Разум)</a:t>
            </a:r>
          </a:p>
        </p:txBody>
      </p:sp>
      <p:pic>
        <p:nvPicPr>
          <p:cNvPr id="23554" name="Picture 2" descr="https://avatars.mds.yandex.net/get-vh/2391144/2a00000171622c29d4f7be4ade1440d6a371/1920x1080q15"/>
          <p:cNvPicPr>
            <a:picLocks noChangeAspect="1" noChangeArrowheads="1"/>
          </p:cNvPicPr>
          <p:nvPr/>
        </p:nvPicPr>
        <p:blipFill>
          <a:blip r:embed="rId2"/>
          <a:srcRect l="10360" t="31673" r="10265" b="8889"/>
          <a:stretch>
            <a:fillRect/>
          </a:stretch>
        </p:blipFill>
        <p:spPr bwMode="auto">
          <a:xfrm>
            <a:off x="786408" y="804231"/>
            <a:ext cx="7454208" cy="3139808"/>
          </a:xfrm>
          <a:prstGeom prst="rect">
            <a:avLst/>
          </a:prstGeom>
          <a:noFill/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30341" t="8428" r="30363" b="7172"/>
          <a:stretch>
            <a:fillRect/>
          </a:stretch>
        </p:blipFill>
        <p:spPr bwMode="auto">
          <a:xfrm>
            <a:off x="1421176" y="3986729"/>
            <a:ext cx="957477" cy="1156771"/>
          </a:xfrm>
          <a:prstGeom prst="rect">
            <a:avLst/>
          </a:prstGeom>
          <a:noFill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/>
          <a:srcRect l="27324" t="19898" r="50366" b="29048"/>
          <a:stretch>
            <a:fillRect/>
          </a:stretch>
        </p:blipFill>
        <p:spPr bwMode="auto">
          <a:xfrm>
            <a:off x="4098276" y="3981220"/>
            <a:ext cx="903381" cy="116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 l="54263" t="34153" r="1464" b="9246"/>
          <a:stretch>
            <a:fillRect/>
          </a:stretch>
        </p:blipFill>
        <p:spPr bwMode="auto">
          <a:xfrm>
            <a:off x="6531428" y="3958577"/>
            <a:ext cx="1393086" cy="1184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75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4411" y="350919"/>
            <a:ext cx="65433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ahnschrift" panose="020B0502040204020203" pitchFamily="34" charset="0"/>
              </a:rPr>
              <a:t>эпоха Средневековья: </a:t>
            </a:r>
            <a:r>
              <a:rPr lang="ru-RU" sz="2400" b="1" dirty="0">
                <a:latin typeface="Bahnschrift" panose="020B0502040204020203" pitchFamily="34" charset="0"/>
              </a:rPr>
              <a:t>Религиозный </a:t>
            </a:r>
            <a:r>
              <a:rPr lang="ru-RU" sz="2400" b="1" dirty="0" smtClean="0">
                <a:latin typeface="Bahnschrift" panose="020B0502040204020203" pitchFamily="34" charset="0"/>
              </a:rPr>
              <a:t>подход</a:t>
            </a:r>
            <a:endParaRPr lang="ru-RU" sz="2400" b="1" dirty="0">
              <a:latin typeface="Bahnschrift" panose="020B0502040204020203" pitchFamily="34" charset="0"/>
            </a:endParaRPr>
          </a:p>
        </p:txBody>
      </p:sp>
      <p:pic>
        <p:nvPicPr>
          <p:cNvPr id="22530" name="Picture 2" descr="https://fhd.videouroki.net/5/a/e/5ae6071f947fc1b7396a7c10682d9329ac6fb48b/img4.jpg"/>
          <p:cNvPicPr>
            <a:picLocks noChangeAspect="1" noChangeArrowheads="1"/>
          </p:cNvPicPr>
          <p:nvPr/>
        </p:nvPicPr>
        <p:blipFill>
          <a:blip r:embed="rId2"/>
          <a:srcRect l="2744" t="18409" b="9643"/>
          <a:stretch>
            <a:fillRect/>
          </a:stretch>
        </p:blipFill>
        <p:spPr bwMode="auto">
          <a:xfrm>
            <a:off x="0" y="1033154"/>
            <a:ext cx="6314000" cy="3503221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 l="9127" t="25629" r="32277" b="22910"/>
          <a:stretch>
            <a:fillRect/>
          </a:stretch>
        </p:blipFill>
        <p:spPr bwMode="auto">
          <a:xfrm>
            <a:off x="6279003" y="3728852"/>
            <a:ext cx="2864997" cy="14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https://cf.ppt-online.org/files/slide/4/4md5FfqZQnu0R8rLlkxvVXI1MpNKzhSjws7gYt/slide-3.jpg"/>
          <p:cNvPicPr>
            <a:picLocks noChangeAspect="1" noChangeArrowheads="1"/>
          </p:cNvPicPr>
          <p:nvPr/>
        </p:nvPicPr>
        <p:blipFill>
          <a:blip r:embed="rId4"/>
          <a:srcRect l="5710" t="33144" r="23551" b="23999"/>
          <a:stretch>
            <a:fillRect/>
          </a:stretch>
        </p:blipFill>
        <p:spPr bwMode="auto">
          <a:xfrm>
            <a:off x="6329549" y="2393848"/>
            <a:ext cx="2814451" cy="1251876"/>
          </a:xfrm>
          <a:prstGeom prst="rect">
            <a:avLst/>
          </a:prstGeom>
          <a:noFill/>
        </p:spPr>
      </p:pic>
      <p:pic>
        <p:nvPicPr>
          <p:cNvPr id="22537" name="Picture 9" descr="Picture background"/>
          <p:cNvPicPr>
            <a:picLocks noChangeAspect="1" noChangeArrowheads="1"/>
          </p:cNvPicPr>
          <p:nvPr/>
        </p:nvPicPr>
        <p:blipFill>
          <a:blip r:embed="rId5"/>
          <a:srcRect l="14053" t="7865" r="13992" b="20439"/>
          <a:stretch>
            <a:fillRect/>
          </a:stretch>
        </p:blipFill>
        <p:spPr bwMode="auto">
          <a:xfrm>
            <a:off x="6305797" y="787357"/>
            <a:ext cx="2838203" cy="1587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81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2130" y="428990"/>
            <a:ext cx="5827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ahnschrift" panose="020B0502040204020203" pitchFamily="34" charset="0"/>
              </a:rPr>
              <a:t>Пессимизм и Нигилизм (XIX век)</a:t>
            </a:r>
          </a:p>
        </p:txBody>
      </p:sp>
      <p:pic>
        <p:nvPicPr>
          <p:cNvPr id="21506" name="Picture 2" descr="https://ir.ozone.ru/s3/multimedia-1-r/8895334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450" y="1080655"/>
            <a:ext cx="2458540" cy="389432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s://ir.ozone.ru/s3/multimedia-1-r/8895334167.jpg"/>
          <p:cNvPicPr>
            <a:picLocks noChangeAspect="1" noChangeArrowheads="1"/>
          </p:cNvPicPr>
          <p:nvPr/>
        </p:nvPicPr>
        <p:blipFill>
          <a:blip r:embed="rId2"/>
          <a:srcRect l="1544" t="7674" r="89762" b="66101"/>
          <a:stretch>
            <a:fillRect/>
          </a:stretch>
        </p:blipFill>
        <p:spPr bwMode="auto">
          <a:xfrm>
            <a:off x="1971304" y="1294411"/>
            <a:ext cx="213756" cy="1021278"/>
          </a:xfrm>
          <a:prstGeom prst="rect">
            <a:avLst/>
          </a:prstGeom>
          <a:noFill/>
          <a:effectLst/>
        </p:spPr>
      </p:pic>
      <p:sp>
        <p:nvSpPr>
          <p:cNvPr id="9" name="Прямоугольник 8"/>
          <p:cNvSpPr/>
          <p:nvPr/>
        </p:nvSpPr>
        <p:spPr>
          <a:xfrm>
            <a:off x="7267698" y="1512806"/>
            <a:ext cx="171598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Ницше не считал, что личностный Бог когда-либо жил, а потом умер в буквальном смысле</a:t>
            </a:r>
            <a:r>
              <a:rPr lang="ru-RU" dirty="0" smtClean="0"/>
              <a:t>. Смерть Бога для философа — </a:t>
            </a:r>
            <a:r>
              <a:rPr lang="ru-RU" b="1" dirty="0" smtClean="0"/>
              <a:t>метафора разрушения традиционной нравственности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596776"/>
            <a:ext cx="16031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 книге автор вывел основы своей </a:t>
            </a:r>
            <a:r>
              <a:rPr lang="ru-RU" b="1" dirty="0" smtClean="0"/>
              <a:t>концепции </a:t>
            </a:r>
            <a:r>
              <a:rPr lang="ru-RU" b="1" dirty="0" err="1" smtClean="0"/>
              <a:t>иррациона-лизма</a:t>
            </a:r>
            <a:r>
              <a:rPr lang="ru-RU" dirty="0" smtClean="0"/>
              <a:t>, </a:t>
            </a:r>
            <a:r>
              <a:rPr lang="ru-RU" dirty="0" err="1" smtClean="0"/>
              <a:t>противопостав-ленного</a:t>
            </a:r>
            <a:r>
              <a:rPr lang="ru-RU" dirty="0" smtClean="0"/>
              <a:t> рационализму Нового времени</a:t>
            </a:r>
            <a:endParaRPr lang="ru-RU" dirty="0"/>
          </a:p>
        </p:txBody>
      </p:sp>
      <p:pic>
        <p:nvPicPr>
          <p:cNvPr id="6146" name="Picture 2" descr="https://static.onlinetrade.ru/img/items/m/kniga_tak_govoril_zaratustra_s_kommentariyami_i_illyustratsiyami_nitsshe_f.v_1730833090_1.jpg"/>
          <p:cNvPicPr>
            <a:picLocks noChangeAspect="1" noChangeArrowheads="1"/>
          </p:cNvPicPr>
          <p:nvPr/>
        </p:nvPicPr>
        <p:blipFill>
          <a:blip r:embed="rId3"/>
          <a:srcRect l="21927" r="17640" b="2001"/>
          <a:stretch>
            <a:fillRect/>
          </a:stretch>
        </p:blipFill>
        <p:spPr bwMode="auto">
          <a:xfrm>
            <a:off x="4536374" y="1045028"/>
            <a:ext cx="2431274" cy="3942608"/>
          </a:xfrm>
          <a:prstGeom prst="rect">
            <a:avLst/>
          </a:prstGeom>
          <a:noFill/>
        </p:spPr>
      </p:pic>
      <p:pic>
        <p:nvPicPr>
          <p:cNvPr id="11" name="Picture 2" descr="https://static.onlinetrade.ru/img/items/m/kniga_tak_govoril_zaratustra_s_kommentariyami_i_illyustratsiyami_nitsshe_f.v_1730833090_1.jpg"/>
          <p:cNvPicPr>
            <a:picLocks noChangeAspect="1" noChangeArrowheads="1"/>
          </p:cNvPicPr>
          <p:nvPr/>
        </p:nvPicPr>
        <p:blipFill>
          <a:blip r:embed="rId3"/>
          <a:srcRect l="21927" t="27501" r="71825" b="41210"/>
          <a:stretch>
            <a:fillRect/>
          </a:stretch>
        </p:blipFill>
        <p:spPr bwMode="auto">
          <a:xfrm>
            <a:off x="4688774" y="1318161"/>
            <a:ext cx="251361" cy="1258784"/>
          </a:xfrm>
          <a:prstGeom prst="rect">
            <a:avLst/>
          </a:prstGeom>
          <a:noFill/>
        </p:spPr>
      </p:pic>
      <p:sp>
        <p:nvSpPr>
          <p:cNvPr id="12" name="Блок-схема: карточка 11"/>
          <p:cNvSpPr/>
          <p:nvPr/>
        </p:nvSpPr>
        <p:spPr>
          <a:xfrm rot="21033889">
            <a:off x="5226194" y="4149115"/>
            <a:ext cx="1609244" cy="630187"/>
          </a:xfrm>
          <a:prstGeom prst="flowChartPunchedCar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961105">
            <a:off x="5119879" y="4212851"/>
            <a:ext cx="18602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Бог умер</a:t>
            </a:r>
            <a:endParaRPr lang="ru-RU" sz="2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8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53" y="451158"/>
            <a:ext cx="8266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ahnschrift" panose="020B0502040204020203" pitchFamily="34" charset="0"/>
              </a:rPr>
              <a:t>Экзистенциализм: Свобода и Ответственность (XX век)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46154" y="4519939"/>
            <a:ext cx="4289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«Существование </a:t>
            </a:r>
            <a:r>
              <a:rPr lang="ru-RU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предшествует </a:t>
            </a: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сущности»</a:t>
            </a:r>
            <a:endParaRPr lang="ru-RU" sz="16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20536" t="23843" r="6722" b="16071"/>
          <a:stretch>
            <a:fillRect/>
          </a:stretch>
        </p:blipFill>
        <p:spPr bwMode="auto">
          <a:xfrm>
            <a:off x="3823853" y="1045917"/>
            <a:ext cx="5320147" cy="247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66039" y="4068532"/>
            <a:ext cx="2233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Ж. П. Сартр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(1905-1980)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43992" t="26623" r="13293" b="22240"/>
          <a:stretch>
            <a:fillRect/>
          </a:stretch>
        </p:blipFill>
        <p:spPr bwMode="auto">
          <a:xfrm>
            <a:off x="0" y="1049598"/>
            <a:ext cx="3800103" cy="25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ttps://predanie.clients-cdnnow.ru/uploads/media/archive_authors/0001/10/thumb_9986_archive_authors_middle.jpeg"/>
          <p:cNvPicPr>
            <a:picLocks noChangeAspect="1" noChangeArrowheads="1"/>
          </p:cNvPicPr>
          <p:nvPr/>
        </p:nvPicPr>
        <p:blipFill>
          <a:blip r:embed="rId4"/>
          <a:srcRect l="12698" r="15344"/>
          <a:stretch>
            <a:fillRect/>
          </a:stretch>
        </p:blipFill>
        <p:spPr bwMode="auto">
          <a:xfrm>
            <a:off x="0" y="3740727"/>
            <a:ext cx="1009402" cy="1402773"/>
          </a:xfrm>
          <a:prstGeom prst="rect">
            <a:avLst/>
          </a:prstGeom>
          <a:noFill/>
        </p:spPr>
      </p:pic>
      <p:pic>
        <p:nvPicPr>
          <p:cNvPr id="20487" name="Picture 7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8381" y="3728852"/>
            <a:ext cx="975619" cy="14146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33894" y="4056657"/>
            <a:ext cx="1922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Камю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(1913-1960)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788229" y="843148"/>
            <a:ext cx="11875" cy="4524499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22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7000" y="456627"/>
            <a:ext cx="6630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Bahnschrift" panose="020B0502040204020203" pitchFamily="34" charset="0"/>
              </a:rPr>
              <a:t>Логотерапия</a:t>
            </a:r>
            <a:r>
              <a:rPr lang="ru-RU" sz="2000" b="1" dirty="0">
                <a:latin typeface="Bahnschrift" panose="020B0502040204020203" pitchFamily="34" charset="0"/>
              </a:rPr>
              <a:t> Виктора </a:t>
            </a:r>
            <a:r>
              <a:rPr lang="ru-RU" sz="2000" b="1" dirty="0" err="1">
                <a:latin typeface="Bahnschrift" panose="020B0502040204020203" pitchFamily="34" charset="0"/>
              </a:rPr>
              <a:t>Франкла</a:t>
            </a:r>
            <a:r>
              <a:rPr lang="ru-RU" sz="2000" b="1" dirty="0">
                <a:latin typeface="Bahnschrift" panose="020B0502040204020203" pitchFamily="34" charset="0"/>
              </a:rPr>
              <a:t>: Смысл вопреки всему</a:t>
            </a: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>
            <a:lum bright="15000"/>
          </a:blip>
          <a:srcRect/>
          <a:stretch>
            <a:fillRect/>
          </a:stretch>
        </p:blipFill>
        <p:spPr bwMode="auto">
          <a:xfrm>
            <a:off x="-1" y="880322"/>
            <a:ext cx="4583875" cy="2456644"/>
          </a:xfrm>
          <a:prstGeom prst="rect">
            <a:avLst/>
          </a:prstGeom>
          <a:noFill/>
        </p:spPr>
      </p:pic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3">
            <a:lum bright="15000"/>
          </a:blip>
          <a:srcRect/>
          <a:stretch>
            <a:fillRect/>
          </a:stretch>
        </p:blipFill>
        <p:spPr bwMode="auto">
          <a:xfrm>
            <a:off x="4571999" y="880321"/>
            <a:ext cx="4583875" cy="2456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2804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Логотерапия</a:t>
            </a:r>
            <a:r>
              <a:rPr lang="ru-RU" b="1" dirty="0" smtClean="0"/>
              <a:t> Виктора </a:t>
            </a:r>
            <a:r>
              <a:rPr lang="ru-RU" b="1" dirty="0" err="1" smtClean="0"/>
              <a:t>Франкла</a:t>
            </a:r>
            <a:r>
              <a:rPr lang="ru-RU" dirty="0" smtClean="0"/>
              <a:t> — это психотерапевтическое направление, основанное на идее, что главная движущая сила развития личности — стремление к поиску и реализации смысла жизни. Название происходит от греческого слова «логос» («смысл»).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9706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Франкл</a:t>
            </a:r>
            <a:r>
              <a:rPr lang="ru-RU" b="1" dirty="0" smtClean="0">
                <a:solidFill>
                  <a:srgbClr val="C00000"/>
                </a:solidFill>
              </a:rPr>
              <a:t> выделял три основные пути обретения смысла:</a:t>
            </a:r>
          </a:p>
          <a:p>
            <a:r>
              <a:rPr lang="ru-RU" sz="1200" b="1" dirty="0" smtClean="0">
                <a:solidFill>
                  <a:srgbClr val="0000FF"/>
                </a:solidFill>
              </a:rPr>
              <a:t>Через творчество и деятельность</a:t>
            </a:r>
            <a:r>
              <a:rPr lang="ru-RU" sz="1200" dirty="0" smtClean="0"/>
              <a:t> — то, что человек может дать миру. 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Через переживания и любовь</a:t>
            </a:r>
            <a:r>
              <a:rPr lang="ru-RU" sz="1200" dirty="0" smtClean="0"/>
              <a:t> — эмоции и значимые моменты, которые человек получает от взаимодействия с миром и другими людьми. 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Через отношение к неизбежному страданию</a:t>
            </a:r>
            <a:r>
              <a:rPr lang="ru-RU" sz="1200" dirty="0" smtClean="0"/>
              <a:t> — способность справляться с невзгодами и преодолевать их. 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55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517</Words>
  <Application>Microsoft Office PowerPoint</Application>
  <PresentationFormat>Экран (16:9)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Bahnschrift</vt:lpstr>
      <vt:lpstr>Wingdings</vt:lpstr>
      <vt:lpstr>Constantia</vt:lpstr>
      <vt:lpstr>Wingdings 2</vt:lpstr>
      <vt:lpstr>Поток</vt:lpstr>
      <vt:lpstr>Слайд 1</vt:lpstr>
      <vt:lpstr>Слайд 2</vt:lpstr>
      <vt:lpstr>Цели и смысл жизни       </vt:lpstr>
      <vt:lpstr>Подходы к пониманию смысла жизни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atemi</dc:creator>
  <cp:lastModifiedBy>User</cp:lastModifiedBy>
  <cp:revision>25</cp:revision>
  <dcterms:modified xsi:type="dcterms:W3CDTF">2026-05-15T16:51:14Z</dcterms:modified>
</cp:coreProperties>
</file>