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71" r:id="rId9"/>
    <p:sldId id="262" r:id="rId10"/>
    <p:sldId id="272" r:id="rId11"/>
    <p:sldId id="263" r:id="rId12"/>
    <p:sldId id="264" r:id="rId13"/>
    <p:sldId id="273" r:id="rId14"/>
    <p:sldId id="265" r:id="rId15"/>
    <p:sldId id="274" r:id="rId16"/>
    <p:sldId id="266" r:id="rId17"/>
    <p:sldId id="275" r:id="rId18"/>
    <p:sldId id="268" r:id="rId1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5773-6D9B-494E-B430-5A816CA48C74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1BD28-7D7B-472C-88CD-17E551D15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2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BF6F-B4AF-4078-9B62-8EBEE5DC438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11306-C1DA-446A-A924-9877B763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5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11306-C1DA-446A-A924-9877B76377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5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11306-C1DA-446A-A924-9877B76377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7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3A96179-F5AC-483A-AEB1-AFB9626A09DA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0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BA29-DACE-4960-AF00-FD3A2553EFF3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5CC7-2DB1-4689-AC70-BD95AD9C853F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0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77C-A508-49B5-99F2-404278618FE7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031-5D54-4686-9AEF-FA0A03F7FB8D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3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9FDC-1766-4104-AA28-33E6D0420730}" type="datetime1">
              <a:rPr lang="ru-RU" smtClean="0"/>
              <a:t>14.04.2026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2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780-A954-44D1-90E7-066D15A1BAB3}" type="datetime1">
              <a:rPr lang="ru-RU" smtClean="0"/>
              <a:t>14.04.2026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2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6C0295-019D-457D-9BA1-9786B152CDFB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64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40F00E-D826-4372-89F4-042142F97582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4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655-04EC-4FE2-9B14-E5D1F9359A97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5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EB8-1F26-4652-AE48-F9813953055E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7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9B0-9D6A-4B11-999A-3D78F022D264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5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C26-6A63-4099-B35E-838912E50D3F}" type="datetime1">
              <a:rPr lang="ru-RU" smtClean="0"/>
              <a:t>14.04.2026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2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717-0DF1-42A9-9232-CD309AFAADB6}" type="datetime1">
              <a:rPr lang="ru-RU" smtClean="0"/>
              <a:t>14.04.2026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7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6536-C206-49A1-BCCC-078D09AA9767}" type="datetime1">
              <a:rPr lang="ru-RU" smtClean="0"/>
              <a:t>14.04.2026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0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A6BA-DE01-4ECC-8192-F4832F866851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5D6-DB78-4607-BB7F-0A6C6ED02549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5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730A48-A3D1-4785-81AD-7C937C0251A9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DCBDE09-68C7-43B6-9420-C2DE158CB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4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509" y="2664686"/>
            <a:ext cx="7641059" cy="70696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проявления духовного фактора в военной практике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3564" y="3866147"/>
            <a:ext cx="3611897" cy="2683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Шатских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Н.О.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руководители: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Лаврикова Н.И.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 А.С.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86000"/>
            <a:ext cx="11811000" cy="4216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/>
              <a:t>В годы Великой Отечественной войны духовный фактор стал критически важен. Пропаганда формировала образ защитника Родины, а подвиги отдельных бойцов, </a:t>
            </a:r>
            <a:r>
              <a:rPr lang="ru-RU" sz="2400" dirty="0" smtClean="0"/>
              <a:t>как </a:t>
            </a:r>
            <a:r>
              <a:rPr lang="ru-RU" sz="2400" dirty="0"/>
              <a:t>Матросов и Гастелло вдохновляли других. Церковь, несмотря на предыдущие гонения, </a:t>
            </a:r>
            <a:r>
              <a:rPr lang="ru-RU" sz="2400" dirty="0" smtClean="0"/>
              <a:t>активно </a:t>
            </a:r>
            <a:r>
              <a:rPr lang="ru-RU" sz="2400" dirty="0"/>
              <a:t>участвовала в поддержке фронта: на собранные средства были построены </a:t>
            </a:r>
            <a:r>
              <a:rPr lang="ru-RU" sz="2400" dirty="0" smtClean="0"/>
              <a:t>танковая </a:t>
            </a:r>
            <a:r>
              <a:rPr lang="ru-RU" sz="2400" dirty="0"/>
              <a:t>колонна «Дмитрий Донской» и авиаэскадрилья «Александр Невский».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Гвардейские </a:t>
            </a:r>
            <a:r>
              <a:rPr lang="ru-RU" sz="2400" dirty="0"/>
              <a:t>части и боевые знамёна символизировали преемственность традиций и </a:t>
            </a:r>
            <a:r>
              <a:rPr lang="ru-RU" sz="2400" dirty="0" smtClean="0"/>
              <a:t> </a:t>
            </a:r>
            <a:r>
              <a:rPr lang="ru-RU" sz="2400" dirty="0"/>
              <a:t>ответственность перед предками. Песни, такие как «Священная война», стали </a:t>
            </a:r>
            <a:r>
              <a:rPr lang="ru-RU" sz="2400" dirty="0" smtClean="0"/>
              <a:t>гимном сопротивления</a:t>
            </a:r>
            <a:r>
              <a:rPr lang="ru-RU" sz="2400" dirty="0"/>
              <a:t>, а фронтовые корреспонденты передавали героизм солдат в тыл, укрепляя </a:t>
            </a:r>
            <a:r>
              <a:rPr lang="ru-RU" sz="2400" dirty="0" smtClean="0"/>
              <a:t> </a:t>
            </a:r>
            <a:r>
              <a:rPr lang="ru-RU" sz="2400" dirty="0"/>
              <a:t>единство фронта и тыла.</a:t>
            </a:r>
          </a:p>
          <a:p>
            <a:pPr algn="just"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0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история: античность и Средневековье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82657"/>
            <a:ext cx="4317999" cy="4295943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«спартанского духа», культ воинской доблести, система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щитом или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Римская армия: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дисциплина, верность легионным орлам, культ императора.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Крестовые походы: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религиозная мотивация, идея «священной войны», рыцарский кодекс.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Монгольская империя: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 Чингисхана, верность хану, железная дисциплина.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2"/>
          <a:stretch/>
        </p:blipFill>
        <p:spPr>
          <a:xfrm>
            <a:off x="4165600" y="2500381"/>
            <a:ext cx="2279613" cy="386049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40500" y="2660912"/>
            <a:ext cx="546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Спарте система воспитания целенаправленно формировала </a:t>
            </a:r>
            <a:r>
              <a:rPr lang="ru-RU" sz="1600" dirty="0" smtClean="0"/>
              <a:t>духовные качества воина </a:t>
            </a:r>
            <a:r>
              <a:rPr lang="ru-RU" sz="1600" dirty="0"/>
              <a:t>с </a:t>
            </a:r>
            <a:r>
              <a:rPr lang="ru-RU" sz="1600" dirty="0" smtClean="0"/>
              <a:t>детства: </a:t>
            </a:r>
            <a:r>
              <a:rPr lang="ru-RU" sz="1600" dirty="0"/>
              <a:t>мальчиков забирали из семей и обучали выносливости, дисциплине и </a:t>
            </a:r>
            <a:r>
              <a:rPr lang="ru-RU" sz="1600" dirty="0" smtClean="0"/>
              <a:t>презрению </a:t>
            </a:r>
            <a:r>
              <a:rPr lang="ru-RU" sz="1600" dirty="0"/>
              <a:t>к </a:t>
            </a:r>
            <a:r>
              <a:rPr lang="ru-RU" sz="1600" dirty="0" smtClean="0"/>
              <a:t>смерти. Римская армия славилась не только техникой, но </a:t>
            </a:r>
            <a:r>
              <a:rPr lang="ru-RU" sz="1600" dirty="0"/>
              <a:t>и дисциплиной: легионеры </a:t>
            </a:r>
            <a:r>
              <a:rPr lang="ru-RU" sz="1600" dirty="0" smtClean="0"/>
              <a:t> </a:t>
            </a:r>
            <a:r>
              <a:rPr lang="ru-RU" sz="1600" dirty="0"/>
              <a:t>готовы были умирать за свои орлы и императора. Крестовые походы демонстрируют силу религиозной мотивации: рыцари шли в бой ради «освобождения Гроба Господня», а их кодекс чести включал защиту слабых и верность клятве. Монгольская армия Чингисхана отличалась железной дисциплиной и верой в лидера, что позволяло совершать </a:t>
            </a:r>
            <a:r>
              <a:rPr lang="ru-RU" sz="1600" dirty="0" smtClean="0"/>
              <a:t>масштабные </a:t>
            </a:r>
            <a:r>
              <a:rPr lang="ru-RU" sz="1600" dirty="0"/>
              <a:t>завоевания.</a:t>
            </a:r>
          </a:p>
        </p:txBody>
      </p:sp>
    </p:spTree>
    <p:extLst>
      <p:ext uri="{BB962C8B-B14F-4D97-AF65-F5344CB8AC3E}">
        <p14:creationId xmlns:p14="http://schemas.microsoft.com/office/powerpoint/2010/main" val="29249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076" y="1262426"/>
            <a:ext cx="8761413" cy="70696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и Новейшее время: от Наполеона до современности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396" y="2651626"/>
            <a:ext cx="6689635" cy="3416300"/>
          </a:xfrm>
        </p:spPr>
        <p:txBody>
          <a:bodyPr/>
          <a:lstStyle/>
          <a:p>
            <a:r>
              <a:rPr lang="ru-RU" b="1" dirty="0"/>
              <a:t>Наполеон:</a:t>
            </a:r>
            <a:r>
              <a:rPr lang="ru-RU" dirty="0"/>
              <a:t> речи и символика («орлы») → вера в победу.</a:t>
            </a:r>
          </a:p>
          <a:p>
            <a:r>
              <a:rPr lang="ru-RU" b="1" dirty="0"/>
              <a:t>Гражданская война в США:</a:t>
            </a:r>
            <a:r>
              <a:rPr lang="ru-RU" dirty="0"/>
              <a:t> север (отмена рабства) </a:t>
            </a:r>
            <a:r>
              <a:rPr lang="ru-RU" dirty="0" err="1"/>
              <a:t>vs</a:t>
            </a:r>
            <a:r>
              <a:rPr lang="ru-RU" dirty="0"/>
              <a:t> юг (сохранение образа жизни).</a:t>
            </a:r>
          </a:p>
          <a:p>
            <a:r>
              <a:rPr lang="ru-RU" b="1" dirty="0"/>
              <a:t>Вьетнам:</a:t>
            </a:r>
            <a:r>
              <a:rPr lang="ru-RU" dirty="0"/>
              <a:t> деморализация армии США из‑за непонимания целей.</a:t>
            </a:r>
          </a:p>
          <a:p>
            <a:r>
              <a:rPr lang="ru-RU" b="1" dirty="0"/>
              <a:t>Современность:</a:t>
            </a:r>
            <a:r>
              <a:rPr lang="ru-RU" dirty="0"/>
              <a:t> </a:t>
            </a:r>
            <a:r>
              <a:rPr lang="ru-RU" dirty="0" err="1"/>
              <a:t>соцсети</a:t>
            </a:r>
            <a:r>
              <a:rPr lang="ru-RU" dirty="0"/>
              <a:t> и СМИ → мобилизация или деморализация общества.</a:t>
            </a:r>
          </a:p>
          <a:p>
            <a:r>
              <a:rPr lang="ru-RU" b="1" dirty="0"/>
              <a:t>Гибридные войны:</a:t>
            </a:r>
            <a:r>
              <a:rPr lang="ru-RU" dirty="0"/>
              <a:t> пропаганда, </a:t>
            </a:r>
            <a:r>
              <a:rPr lang="ru-RU" dirty="0" err="1"/>
              <a:t>фейки</a:t>
            </a:r>
            <a:r>
              <a:rPr lang="ru-RU" dirty="0"/>
              <a:t>, киберпространство — новые фронты.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33" y="2651625"/>
            <a:ext cx="3833562" cy="273825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4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87600"/>
            <a:ext cx="11684000" cy="3416300"/>
          </a:xfrm>
        </p:spPr>
        <p:txBody>
          <a:bodyPr>
            <a:noAutofit/>
          </a:bodyPr>
          <a:lstStyle/>
          <a:p>
            <a:r>
              <a:rPr lang="ru-RU" sz="2400" dirty="0"/>
              <a:t>Наполеон мастерски использовал духовный фактор: его речи и символика («орлы») укрепляли веру солдат в победу. В США Гражданская война стала столкновением идеологий: северяне боролись за отмену рабства, южане — за сохранение своего образа жизни. Во Вьетнаме американская армия столкнулась с кризисом морального духа — солдаты не понимали цели войны, что привело к деморализации. Сегодня </a:t>
            </a:r>
            <a:r>
              <a:rPr lang="ru-RU" sz="2400" dirty="0" err="1"/>
              <a:t>соцсети</a:t>
            </a:r>
            <a:r>
              <a:rPr lang="ru-RU" sz="2400" dirty="0"/>
              <a:t> и СМИ могут как мобилизовать общество, так и деморализовать его, влияя на восприятие конфликта. В гибридных войнах духовный фактор проявляется через информационную борьбу: пропаганда, </a:t>
            </a:r>
            <a:r>
              <a:rPr lang="ru-RU" sz="2400" dirty="0" err="1"/>
              <a:t>фейки</a:t>
            </a:r>
            <a:r>
              <a:rPr lang="ru-RU" sz="2400" dirty="0"/>
              <a:t> и киберпространство становятся новыми фронтами.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5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82215"/>
            <a:ext cx="8761413" cy="706964"/>
          </a:xfrm>
        </p:spPr>
        <p:txBody>
          <a:bodyPr/>
          <a:lstStyle/>
          <a:p>
            <a:r>
              <a:rPr lang="ru-RU" b="1" dirty="0"/>
              <a:t>Современные методы и технологии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74" y="2404311"/>
            <a:ext cx="6882141" cy="253665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Психологическая подготовка:</a:t>
            </a:r>
            <a:r>
              <a:rPr lang="ru-RU" dirty="0"/>
              <a:t> моделирование ситуаций, </a:t>
            </a:r>
            <a:r>
              <a:rPr lang="ru-RU" dirty="0" err="1"/>
              <a:t>саморегуляция</a:t>
            </a:r>
            <a:r>
              <a:rPr lang="ru-RU" dirty="0"/>
              <a:t>, взаимопомощь.</a:t>
            </a:r>
          </a:p>
          <a:p>
            <a:r>
              <a:rPr lang="ru-RU" b="1" dirty="0"/>
              <a:t>Цифровые инструменты:</a:t>
            </a:r>
            <a:r>
              <a:rPr lang="ru-RU" dirty="0"/>
              <a:t> </a:t>
            </a:r>
            <a:r>
              <a:rPr lang="ru-RU" dirty="0" err="1"/>
              <a:t>соцсети</a:t>
            </a:r>
            <a:r>
              <a:rPr lang="ru-RU" dirty="0"/>
              <a:t>, мессенджеры, </a:t>
            </a:r>
            <a:r>
              <a:rPr lang="ru-RU" dirty="0" err="1"/>
              <a:t>видеохостинги</a:t>
            </a:r>
            <a:r>
              <a:rPr lang="ru-RU" dirty="0"/>
              <a:t> для пропаганды.</a:t>
            </a:r>
          </a:p>
          <a:p>
            <a:r>
              <a:rPr lang="ru-RU" b="1" dirty="0"/>
              <a:t>Корпоративная культура:</a:t>
            </a:r>
            <a:r>
              <a:rPr lang="ru-RU" dirty="0"/>
              <a:t> кодекс чести, традиции, наставничество → сплочённость.</a:t>
            </a:r>
          </a:p>
          <a:p>
            <a:r>
              <a:rPr lang="ru-RU" b="1" dirty="0"/>
              <a:t>Социальная поддержка:</a:t>
            </a:r>
            <a:r>
              <a:rPr lang="ru-RU" dirty="0"/>
              <a:t> помощь ветеранам и семьям → доверие общества к армии.</a:t>
            </a:r>
          </a:p>
          <a:p>
            <a:r>
              <a:rPr lang="ru-RU" b="1" dirty="0"/>
              <a:t>Воспитание:</a:t>
            </a:r>
            <a:r>
              <a:rPr lang="ru-RU" dirty="0"/>
              <a:t> история (примеры героизма), культура (фильмы, книги) → образ защитника Отечества.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03" y="2404311"/>
            <a:ext cx="3947360" cy="2210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48" y="4850482"/>
            <a:ext cx="2731168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4" y="4940969"/>
            <a:ext cx="2991853" cy="1666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88" y="4929690"/>
            <a:ext cx="3368843" cy="1714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2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5700"/>
            <a:ext cx="11671300" cy="4114800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Современные армии сочетают традиционные и новые методы работы с духовным фактором. Психологическая подготовка помогает солдатам справляться со стрессом и страхом: тренинги включают моделирование боевых ситуаций, обучение </a:t>
            </a:r>
            <a:r>
              <a:rPr lang="ru-RU" sz="1600" dirty="0" smtClean="0"/>
              <a:t>методам </a:t>
            </a:r>
            <a:r>
              <a:rPr lang="ru-RU" sz="1600" dirty="0" err="1"/>
              <a:t>саморегуляции</a:t>
            </a:r>
            <a:r>
              <a:rPr lang="ru-RU" sz="1600" dirty="0"/>
              <a:t> и взаимопомощи. Цифровые технологии позволяют быстро </a:t>
            </a:r>
            <a:r>
              <a:rPr lang="ru-RU" sz="1600" dirty="0" smtClean="0"/>
              <a:t>транслировать </a:t>
            </a:r>
            <a:r>
              <a:rPr lang="ru-RU" sz="1600" dirty="0"/>
              <a:t>идеи и мобилизовать общество — </a:t>
            </a:r>
            <a:r>
              <a:rPr lang="ru-RU" sz="1600" dirty="0" err="1"/>
              <a:t>соцсети</a:t>
            </a:r>
            <a:r>
              <a:rPr lang="ru-RU" sz="1600" dirty="0"/>
              <a:t>, мессенджеры и </a:t>
            </a:r>
            <a:r>
              <a:rPr lang="ru-RU" sz="1600" dirty="0" err="1"/>
              <a:t>видеохостинги</a:t>
            </a:r>
            <a:r>
              <a:rPr lang="ru-RU" sz="1600" dirty="0"/>
              <a:t> стали важными инструментами пропаганды. </a:t>
            </a:r>
            <a:endParaRPr lang="ru-RU" sz="1600" dirty="0" smtClean="0"/>
          </a:p>
          <a:p>
            <a:pPr algn="just"/>
            <a:r>
              <a:rPr lang="ru-RU" sz="1600" dirty="0" smtClean="0"/>
              <a:t>Корпоративная </a:t>
            </a:r>
            <a:r>
              <a:rPr lang="ru-RU" sz="1600" dirty="0"/>
              <a:t>культура вооружённых сил формирует чувство принадлежности к </a:t>
            </a:r>
            <a:r>
              <a:rPr lang="ru-RU" sz="1600" dirty="0" smtClean="0"/>
              <a:t>элитному </a:t>
            </a:r>
            <a:r>
              <a:rPr lang="ru-RU" sz="1600" dirty="0"/>
              <a:t>сообществу: кодекс чести, традиции конкретных подразделений и система наставничества укрепляют сплочённость. Поддержка ветеранов и семей военнослужащих </a:t>
            </a:r>
            <a:r>
              <a:rPr lang="ru-RU" sz="1600" dirty="0" smtClean="0"/>
              <a:t>не </a:t>
            </a:r>
            <a:r>
              <a:rPr lang="ru-RU" sz="1600" dirty="0"/>
              <a:t>только выполняет социальную функцию, но и демонстрирует преемственность </a:t>
            </a:r>
            <a:r>
              <a:rPr lang="ru-RU" sz="1600" dirty="0" smtClean="0"/>
              <a:t> </a:t>
            </a:r>
            <a:r>
              <a:rPr lang="ru-RU" sz="1600" dirty="0"/>
              <a:t>поколений, укрепляет доверие общества к армии.</a:t>
            </a:r>
          </a:p>
          <a:p>
            <a:pPr algn="just"/>
            <a:r>
              <a:rPr lang="ru-RU" sz="1600" dirty="0" smtClean="0"/>
              <a:t>Корпоративная культура — </a:t>
            </a:r>
            <a:r>
              <a:rPr lang="ru-RU" sz="1600" dirty="0"/>
              <a:t>это совокупность ценностей, убеждений, традиций, норм поведения и правил, которые разделяют сотрудники одной организации, в нашем случае </a:t>
            </a:r>
            <a:r>
              <a:rPr lang="ru-RU" sz="1600" dirty="0" smtClean="0"/>
              <a:t> </a:t>
            </a:r>
            <a:r>
              <a:rPr lang="ru-RU" sz="1600" dirty="0"/>
              <a:t>вооруженных сил </a:t>
            </a:r>
            <a:r>
              <a:rPr lang="ru-RU" sz="1600" dirty="0" smtClean="0"/>
              <a:t>РФ.</a:t>
            </a:r>
            <a:endParaRPr lang="ru-RU" sz="1600" dirty="0"/>
          </a:p>
          <a:p>
            <a:pPr algn="just"/>
            <a:r>
              <a:rPr lang="ru-RU" sz="1600" dirty="0"/>
              <a:t>Изучение истории в военных учебных заведениях строится на примерах героизма и стойкости — это воспитывает чувство причастности к традициям. Культурные произведения (фильмы, книги, песни) формируют образ защитника Отечества и вдохновляют на служение Родине.</a:t>
            </a:r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0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34089"/>
            <a:ext cx="8761413" cy="706964"/>
          </a:xfrm>
        </p:spPr>
        <p:txBody>
          <a:bodyPr/>
          <a:lstStyle/>
          <a:p>
            <a:r>
              <a:rPr lang="ru-RU" b="1" dirty="0"/>
              <a:t>Выводы и обобщение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2336800"/>
            <a:ext cx="11658599" cy="4521200"/>
          </a:xfrm>
        </p:spPr>
        <p:txBody>
          <a:bodyPr>
            <a:normAutofit/>
          </a:bodyPr>
          <a:lstStyle/>
          <a:p>
            <a:r>
              <a:rPr lang="ru-RU" dirty="0"/>
              <a:t>Духовный фактор — </a:t>
            </a:r>
            <a:r>
              <a:rPr lang="ru-RU" b="1" dirty="0"/>
              <a:t>реальный инструмент победы.</a:t>
            </a:r>
            <a:r>
              <a:rPr lang="ru-RU" dirty="0"/>
              <a:t> Игнорирование → поражение даже при техническом превосходстве.</a:t>
            </a:r>
          </a:p>
          <a:p>
            <a:r>
              <a:rPr lang="ru-RU" dirty="0"/>
              <a:t>Методы меняются, суть неизменна:</a:t>
            </a:r>
          </a:p>
          <a:p>
            <a:pPr lvl="1"/>
            <a:r>
              <a:rPr lang="ru-RU" dirty="0"/>
              <a:t>древности — обряды и клятвы;</a:t>
            </a:r>
          </a:p>
          <a:p>
            <a:pPr lvl="1"/>
            <a:r>
              <a:rPr lang="ru-RU" dirty="0"/>
              <a:t>XXI век — цифровая пропаганда и психология.</a:t>
            </a:r>
          </a:p>
          <a:p>
            <a:r>
              <a:rPr lang="ru-RU" dirty="0"/>
              <a:t>В XXI веке значение растёт из‑за </a:t>
            </a:r>
            <a:r>
              <a:rPr lang="ru-RU" b="1" dirty="0"/>
              <a:t>информационной борьбы</a:t>
            </a:r>
            <a:r>
              <a:rPr lang="ru-RU" dirty="0"/>
              <a:t> и психологических операций.</a:t>
            </a:r>
          </a:p>
          <a:p>
            <a:r>
              <a:rPr lang="ru-RU" dirty="0"/>
              <a:t>Успех требует:</a:t>
            </a:r>
          </a:p>
          <a:p>
            <a:pPr lvl="1"/>
            <a:r>
              <a:rPr lang="ru-RU" dirty="0"/>
              <a:t>правдивости и органичности;</a:t>
            </a:r>
          </a:p>
          <a:p>
            <a:pPr lvl="1"/>
            <a:r>
              <a:rPr lang="ru-RU" dirty="0"/>
              <a:t>системной работы на всех уровнях (армия ↔ общество).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68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87600"/>
            <a:ext cx="11938000" cy="43434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Подводя итоги, подчеркнём несколько ключевых тезисов. </a:t>
            </a:r>
            <a:endParaRPr lang="ru-RU" dirty="0" smtClean="0"/>
          </a:p>
          <a:p>
            <a:r>
              <a:rPr lang="ru-RU" dirty="0" smtClean="0"/>
              <a:t>Во-первых</a:t>
            </a:r>
            <a:r>
              <a:rPr lang="ru-RU" dirty="0"/>
              <a:t>, духовный фактор — не абстракция, а реальный инструмент победы. История </a:t>
            </a:r>
            <a:r>
              <a:rPr lang="ru-RU" dirty="0" smtClean="0"/>
              <a:t>показывает: армии, </a:t>
            </a:r>
            <a:r>
              <a:rPr lang="ru-RU" dirty="0"/>
              <a:t>игнорирующие его, проигрывают даже при техническом </a:t>
            </a:r>
            <a:r>
              <a:rPr lang="ru-RU" dirty="0" smtClean="0"/>
              <a:t>превосходстве. Напротив, вера </a:t>
            </a:r>
            <a:r>
              <a:rPr lang="ru-RU" dirty="0"/>
              <a:t>в </a:t>
            </a:r>
            <a:r>
              <a:rPr lang="ru-RU" dirty="0" smtClean="0"/>
              <a:t> </a:t>
            </a:r>
            <a:r>
              <a:rPr lang="ru-RU" dirty="0"/>
              <a:t>идею, сплочённость и традиции многократно усиливают боевой потенциал.</a:t>
            </a:r>
          </a:p>
          <a:p>
            <a:r>
              <a:rPr lang="ru-RU" dirty="0"/>
              <a:t>Во-вторых, методы проявления духовного фактора эволюционируют, но их суть неизменна. В древности это были религиозные обряды и клятвы, в Средние века </a:t>
            </a:r>
            <a:r>
              <a:rPr lang="ru-RU" dirty="0" smtClean="0"/>
              <a:t>—рыцарский </a:t>
            </a:r>
            <a:r>
              <a:rPr lang="ru-RU" dirty="0"/>
              <a:t>кодекс и благословение церкви, в Новое время — патриотическая пропаганда и - культ личности, а сегодня — цифровая пропаганда и психологическая подготовка.</a:t>
            </a:r>
          </a:p>
          <a:p>
            <a:r>
              <a:rPr lang="ru-RU" dirty="0"/>
              <a:t>В-третьих, в XXI веке значение духовного фактора только растёт. Информационная борьба и психологические операции делают моральный дух крайне важным. Противник стремится деморализовать общество и армию через </a:t>
            </a:r>
            <a:r>
              <a:rPr lang="ru-RU" dirty="0" err="1"/>
              <a:t>фейки</a:t>
            </a:r>
            <a:r>
              <a:rPr lang="ru-RU" dirty="0"/>
              <a:t>, пропаганду и </a:t>
            </a:r>
            <a:r>
              <a:rPr lang="ru-RU" dirty="0" err="1"/>
              <a:t>кибервоздействие</a:t>
            </a:r>
            <a:r>
              <a:rPr lang="ru-RU" dirty="0"/>
              <a:t> — значит, защита духовного фактора становится частью стратегии национальной безопасности.</a:t>
            </a:r>
          </a:p>
          <a:p>
            <a:r>
              <a:rPr lang="ru-RU" dirty="0" smtClean="0"/>
              <a:t>Наконец</a:t>
            </a:r>
            <a:r>
              <a:rPr lang="ru-RU" dirty="0"/>
              <a:t>, успешный опыт разных эпох показывает: духовный фактор работает, когда он органичен, правдив и поддерживается на всех уровнях — от рядового до командования, от армии до общества. Это не разовая акция, а системная работа, требующая внимания и ресурсов.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8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9775" y="2956426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6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духовного фактора и его значение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6142993" cy="34163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Духовный фактор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совокупность морально‑психологических качеств, идейных убеждений, ценностей и мотивации личного состава.</a:t>
            </a:r>
          </a:p>
          <a:p>
            <a:pPr marL="0" lv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элементы: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и любовь к Родине;</a:t>
            </a:r>
          </a:p>
          <a:p>
            <a:pPr lvl="1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религиозная или светская вера;</a:t>
            </a:r>
          </a:p>
          <a:p>
            <a:pPr lvl="1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корпоративный дух и товарищество;</a:t>
            </a:r>
          </a:p>
          <a:p>
            <a:pPr lvl="1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долга и чести;</a:t>
            </a:r>
          </a:p>
          <a:p>
            <a:pPr lvl="1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самопожертвованию;</a:t>
            </a:r>
          </a:p>
          <a:p>
            <a:pPr lvl="1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справедливость целей войны.</a:t>
            </a:r>
          </a:p>
          <a:p>
            <a:pPr marL="0" lv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повышает стойкость, дисциплину, взаимовыручку, снижает уровень стресса и страха.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96" y="3173918"/>
            <a:ext cx="3709361" cy="22287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4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54" y="2349500"/>
            <a:ext cx="11595846" cy="34163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Духовный фактор </a:t>
            </a:r>
            <a:r>
              <a:rPr lang="ru-RU" sz="2400" dirty="0"/>
              <a:t>— это не абстрактное понятие, а реальная сила, влияющая на боеспособность войск. Он проявляется в готовности солдат стоять насмерть, выполнять приказ в самых тяжёлых условиях, помогать товарищу ценой собственной жизни. История знает множество примеров, когда армии, уступавшие противнику в численности или вооружении, одерживали победы благодаря высокому моральному духу. Напротив, даже технически превосходящие силы терпели поражения из-за деморализации. Духовный фактор действует на всех уровнях — от рядового солдата до главнокомандующего, и </a:t>
            </a:r>
            <a:r>
              <a:rPr lang="ru-RU" sz="2400" dirty="0" smtClean="0"/>
              <a:t>его </a:t>
            </a:r>
            <a:r>
              <a:rPr lang="ru-RU" sz="2400" dirty="0"/>
              <a:t>влияние особенно заметно в критических ситуациях.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проявления духовного фактора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14600"/>
            <a:ext cx="5575300" cy="4343400"/>
          </a:xfrm>
        </p:spPr>
        <p:txBody>
          <a:bodyPr>
            <a:norm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практики: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молитвы, благословения, участие священнослужителей.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Идеологическая работа: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пропаганда, воспитание, разъяснение целей войны.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Воинские традиции и ритуалы: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присяга, построение, отдание почестей.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флаги, знамёна, награды, знаки отличия.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 командиров: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лидерство, храбрость, забота о подчинённых.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воздействие: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песни, литература, кино, искусство.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общества: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письма, посылки, встречи с ветеранами.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47" y="1854200"/>
            <a:ext cx="2381220" cy="158748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5300" y="3441680"/>
            <a:ext cx="66240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Эти методы редко используются изолированно — обычно они дополняют друг друга</a:t>
            </a:r>
            <a:r>
              <a:rPr lang="ru-RU" dirty="0" smtClean="0"/>
              <a:t>, </a:t>
            </a:r>
            <a:r>
              <a:rPr lang="ru-RU" dirty="0"/>
              <a:t>создавая целостную систему воспитания и мотивации. Например, перед боем </a:t>
            </a:r>
            <a:r>
              <a:rPr lang="ru-RU" dirty="0" smtClean="0"/>
              <a:t>может проводиться </a:t>
            </a:r>
            <a:r>
              <a:rPr lang="ru-RU" dirty="0"/>
              <a:t>религиозный обряд, затем — речь командира с разъяснением </a:t>
            </a:r>
            <a:r>
              <a:rPr lang="ru-RU" dirty="0" smtClean="0"/>
              <a:t>важности </a:t>
            </a:r>
            <a:r>
              <a:rPr lang="ru-RU" dirty="0"/>
              <a:t>задачи, а после успешного выполнения — награждение отличившихся. </a:t>
            </a:r>
            <a:r>
              <a:rPr lang="ru-RU" dirty="0" smtClean="0"/>
              <a:t>Эффективность </a:t>
            </a:r>
            <a:r>
              <a:rPr lang="ru-RU" dirty="0"/>
              <a:t>зависит от органичности применения: солдаты должны верить в то, что им внушают. </a:t>
            </a:r>
            <a:r>
              <a:rPr lang="ru-RU" dirty="0" smtClean="0"/>
              <a:t>Фальшь </a:t>
            </a:r>
            <a:r>
              <a:rPr lang="ru-RU" dirty="0"/>
              <a:t>и формализм быстро распознаются и могут привести к обратному эффекту </a:t>
            </a:r>
            <a:r>
              <a:rPr lang="ru-RU" dirty="0" smtClean="0"/>
              <a:t>— цинизму </a:t>
            </a:r>
            <a:r>
              <a:rPr lang="ru-RU" dirty="0"/>
              <a:t>и деморализации.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53871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Русь и Средневековье: духовные основы русского воинства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22" y="2913854"/>
            <a:ext cx="4436489" cy="2356885"/>
          </a:xfrm>
        </p:spPr>
      </p:pic>
      <p:sp>
        <p:nvSpPr>
          <p:cNvPr id="5" name="Прямоугольник 4"/>
          <p:cNvSpPr/>
          <p:nvPr/>
        </p:nvSpPr>
        <p:spPr>
          <a:xfrm>
            <a:off x="620116" y="2814191"/>
            <a:ext cx="6096000" cy="27710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Древняя Русь: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благословение воинов, иконы в походах, княжеские дружины как братство.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Куликовская битва (1380):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духовная поддержка Сергия Радонежского, благословение Дмитрия Донского.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Ополчение Минина и Пожарского (1612):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идея освобождения Отечества, религиозный подъём.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православия: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идеи «защиты веры и земли Русской».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8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2400300"/>
            <a:ext cx="11188700" cy="3619500"/>
          </a:xfrm>
        </p:spPr>
        <p:txBody>
          <a:bodyPr>
            <a:noAutofit/>
          </a:bodyPr>
          <a:lstStyle/>
          <a:p>
            <a:r>
              <a:rPr lang="ru-RU" sz="2400" dirty="0"/>
              <a:t>Уже в Древней Руси духовный фактор играл ключевую роль. Княжеские дружины шли в бой под стягами с ликами святых, а перед сражением воины молились и получали </a:t>
            </a:r>
            <a:r>
              <a:rPr lang="ru-RU" sz="2400" dirty="0" smtClean="0"/>
              <a:t> </a:t>
            </a:r>
            <a:r>
              <a:rPr lang="ru-RU" sz="2400" dirty="0"/>
              <a:t>благословение. Перед Куликовской битвой благословение Сергия Радонежского </a:t>
            </a:r>
            <a:r>
              <a:rPr lang="ru-RU" sz="2400" dirty="0" smtClean="0"/>
              <a:t>укрепило </a:t>
            </a:r>
            <a:r>
              <a:rPr lang="ru-RU" sz="2400" dirty="0"/>
              <a:t>боевой дух войска Дмитрия Донского и символически объединило всю Русь. В Смутное время ополчение Минина и Пожарского стало возможным благодаря духовному подъёму: люди осознали, что борются не за конкретного правителя, а за само </a:t>
            </a:r>
            <a:r>
              <a:rPr lang="ru-RU" sz="2400" dirty="0" smtClean="0"/>
              <a:t>существование </a:t>
            </a:r>
            <a:r>
              <a:rPr lang="ru-RU" sz="2400" dirty="0"/>
              <a:t>русского государства и православной веры. Эти традиции преемственности, </a:t>
            </a:r>
            <a:r>
              <a:rPr lang="ru-RU" sz="2400" dirty="0" smtClean="0"/>
              <a:t>жертвенности </a:t>
            </a:r>
            <a:r>
              <a:rPr lang="ru-RU" sz="2400" dirty="0"/>
              <a:t>и единства стали фундаментом русского воинского духа.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5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XVIII–XIX века: от Петра I до Отечественной войны 1812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5513265" cy="341630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Петра I: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 воинских ритуалов, присяги, формирование офицерского кодекса чести.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Суворовские традиции: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«наука побеждать», личный пример командира, забота о солдате.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война 1812 года: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патриотический подъём, народное ополчение, образ «защиты Отечества».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Крымская война (1853–1856):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стойкость защитников Севастополя, духовный подвиг врачей и сестёр милосердия.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55" y="3079632"/>
            <a:ext cx="4100489" cy="216522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6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62200"/>
            <a:ext cx="11709400" cy="34163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/>
              <a:t>Пётр I заложил основы регулярной русской армии, введя чёткие воинские ритуалы и </a:t>
            </a:r>
            <a:r>
              <a:rPr lang="ru-RU" sz="2400" dirty="0" smtClean="0"/>
              <a:t>присягу</a:t>
            </a:r>
            <a:r>
              <a:rPr lang="ru-RU" sz="2400" dirty="0"/>
              <a:t>, что формировало чувство долга и дисциплины. Александр Суворов развил </a:t>
            </a:r>
            <a:r>
              <a:rPr lang="ru-RU" sz="2400" dirty="0" smtClean="0"/>
              <a:t>эти </a:t>
            </a:r>
            <a:r>
              <a:rPr lang="ru-RU" sz="2400" dirty="0"/>
              <a:t>идеи, сделав акцент на личном примере командира и заботе о солдате: его знаменитая </a:t>
            </a:r>
            <a:r>
              <a:rPr lang="ru-RU" sz="2400" dirty="0" smtClean="0"/>
              <a:t>фраза </a:t>
            </a:r>
            <a:r>
              <a:rPr lang="ru-RU" sz="2400" dirty="0"/>
              <a:t>«тяжело в учении — легко в бою» стала девизом русской </a:t>
            </a:r>
            <a:r>
              <a:rPr lang="ru-RU" sz="2400" dirty="0" smtClean="0"/>
              <a:t>армии. В </a:t>
            </a:r>
            <a:r>
              <a:rPr lang="ru-RU" sz="2400" dirty="0"/>
              <a:t>1812 году —- </a:t>
            </a:r>
            <a:r>
              <a:rPr lang="ru-RU" sz="2400" dirty="0" smtClean="0"/>
              <a:t>патриотический подъём охватил </a:t>
            </a:r>
            <a:r>
              <a:rPr lang="ru-RU" sz="2400" dirty="0"/>
              <a:t>все </a:t>
            </a:r>
            <a:r>
              <a:rPr lang="ru-RU" sz="2400" dirty="0" smtClean="0"/>
              <a:t>слои общества </a:t>
            </a:r>
            <a:r>
              <a:rPr lang="ru-RU" sz="2400" dirty="0"/>
              <a:t>— от дворян до крестьян, что стало </a:t>
            </a:r>
            <a:r>
              <a:rPr lang="ru-RU" sz="2400" dirty="0" smtClean="0"/>
              <a:t> </a:t>
            </a:r>
            <a:r>
              <a:rPr lang="ru-RU" sz="2400" dirty="0"/>
              <a:t>одной </a:t>
            </a:r>
            <a:r>
              <a:rPr lang="ru-RU" sz="2400" dirty="0" smtClean="0"/>
              <a:t>из причин поражения Наполеона. Даже </a:t>
            </a:r>
            <a:r>
              <a:rPr lang="ru-RU" sz="2400" dirty="0"/>
              <a:t>в условиях технологического отставания русские войска демонстрировали высокую стойкость, как это было в Севастополе во время Крымской войны, где защитники города проявили исключительное мужество </a:t>
            </a:r>
            <a:r>
              <a:rPr lang="ru-RU" sz="2400" dirty="0" smtClean="0"/>
              <a:t>и </a:t>
            </a:r>
            <a:r>
              <a:rPr lang="ru-RU" sz="2400" dirty="0"/>
              <a:t>самоотверженность.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век: Великая Отечественная война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703046" cy="341630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 пропаганда: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лозунги, плакаты, СМИ, фронтовые корреспонденты.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героев: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Матросов, Зоя Космодемьянская, Николай Гастелло — примеры самопожертвования.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Русской православной церкви: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 средств на вооружение, моральная поддержка фронта.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Воинские традиции: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гвардейские части, боевые знамёна, преемственность поколений.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воздействие: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 («Священная война»), кино, литература.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62" y="2757906"/>
            <a:ext cx="4387886" cy="310748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DE09-68C7-43B6-9420-C2DE158CBD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00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122</TotalTime>
  <Words>1708</Words>
  <Application>Microsoft Office PowerPoint</Application>
  <PresentationFormat>Широкоэкранный</PresentationFormat>
  <Paragraphs>105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Symbol</vt:lpstr>
      <vt:lpstr>Times New Roman</vt:lpstr>
      <vt:lpstr>Wingdings 3</vt:lpstr>
      <vt:lpstr>Ион (конференц-зал)</vt:lpstr>
      <vt:lpstr>Тема: «Методы проявления духовного фактора в военной практике»</vt:lpstr>
      <vt:lpstr>Понятие духовного фактора и его значение</vt:lpstr>
      <vt:lpstr>Презентация PowerPoint</vt:lpstr>
      <vt:lpstr>Основные методы проявления духовного фактора</vt:lpstr>
      <vt:lpstr>Древняя Русь и Средневековье: духовные основы русского воинства</vt:lpstr>
      <vt:lpstr>Презентация PowerPoint</vt:lpstr>
      <vt:lpstr>XVIII–XIX века: от Петра I до Отечественной войны 1812 года</vt:lpstr>
      <vt:lpstr>Презентация PowerPoint</vt:lpstr>
      <vt:lpstr>XX век: Великая Отечественная война</vt:lpstr>
      <vt:lpstr>Презентация PowerPoint</vt:lpstr>
      <vt:lpstr>Мировая история: античность и Средневековье</vt:lpstr>
      <vt:lpstr>Новое и Новейшее время: от Наполеона до современности </vt:lpstr>
      <vt:lpstr>Презентация PowerPoint</vt:lpstr>
      <vt:lpstr>Современные методы и технологии </vt:lpstr>
      <vt:lpstr>Презентация PowerPoint</vt:lpstr>
      <vt:lpstr>Выводы и обобщение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«Методы проявления духовного фактора в военной практике»</dc:title>
  <dc:creator>Admin</dc:creator>
  <cp:lastModifiedBy>Лаврикова Наталия Игоревна</cp:lastModifiedBy>
  <cp:revision>20</cp:revision>
  <cp:lastPrinted>2026-04-14T08:44:32Z</cp:lastPrinted>
  <dcterms:created xsi:type="dcterms:W3CDTF">2026-04-06T15:06:15Z</dcterms:created>
  <dcterms:modified xsi:type="dcterms:W3CDTF">2026-04-14T09:00:18Z</dcterms:modified>
</cp:coreProperties>
</file>