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60" r:id="rId5"/>
    <p:sldId id="288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83" r:id="rId17"/>
    <p:sldId id="284" r:id="rId18"/>
    <p:sldId id="285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90" r:id="rId29"/>
    <p:sldId id="28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5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FE385D-036E-4655-BF95-147F52594CCB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79515-A56E-44C1-AEFD-7690134197A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946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7D2B-DD86-4D89-A58E-A6890886B902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9D0-DE7E-4B0C-A290-5AE6AC4F9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7D2B-DD86-4D89-A58E-A6890886B902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9D0-DE7E-4B0C-A290-5AE6AC4F9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7D2B-DD86-4D89-A58E-A6890886B902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9D0-DE7E-4B0C-A290-5AE6AC4F9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7D2B-DD86-4D89-A58E-A6890886B902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9D0-DE7E-4B0C-A290-5AE6AC4F9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7D2B-DD86-4D89-A58E-A6890886B902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9D0-DE7E-4B0C-A290-5AE6AC4F9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7D2B-DD86-4D89-A58E-A6890886B902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9D0-DE7E-4B0C-A290-5AE6AC4F9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7D2B-DD86-4D89-A58E-A6890886B902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9D0-DE7E-4B0C-A290-5AE6AC4F9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7D2B-DD86-4D89-A58E-A6890886B902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9D0-DE7E-4B0C-A290-5AE6AC4F9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7D2B-DD86-4D89-A58E-A6890886B902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9D0-DE7E-4B0C-A290-5AE6AC4F9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7D2B-DD86-4D89-A58E-A6890886B902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9D0-DE7E-4B0C-A290-5AE6AC4F9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F7D2B-DD86-4D89-A58E-A6890886B902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C049D0-DE7E-4B0C-A290-5AE6AC4F9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F7D2B-DD86-4D89-A58E-A6890886B902}" type="datetimeFigureOut">
              <a:rPr lang="ru-RU" smtClean="0"/>
              <a:pPr/>
              <a:t>04.02.2026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049D0-DE7E-4B0C-A290-5AE6AC4F98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ab075211c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9"/>
            <a:ext cx="5328592" cy="2979762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chemeClr val="tx2"/>
                </a:solidFill>
                <a:latin typeface="+mn-lt"/>
              </a:rPr>
              <a:t>МДОУ «Детский сад №10 КВ»</a:t>
            </a:r>
            <a:br>
              <a:rPr lang="ru-RU" sz="2700" b="1" dirty="0">
                <a:solidFill>
                  <a:schemeClr val="tx2"/>
                </a:solidFill>
                <a:latin typeface="+mn-lt"/>
              </a:rPr>
            </a:br>
            <a:r>
              <a:rPr lang="ru-RU" sz="27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ru-RU" sz="2700" b="1" dirty="0" smtClean="0">
                <a:solidFill>
                  <a:schemeClr val="tx2"/>
                </a:solidFill>
                <a:latin typeface="+mn-lt"/>
              </a:rPr>
            </a:br>
            <a:r>
              <a:rPr lang="ru-RU" sz="3200" b="1" dirty="0" smtClean="0">
                <a:solidFill>
                  <a:srgbClr val="FF0000"/>
                </a:solidFill>
                <a:latin typeface="+mn-lt"/>
              </a:rPr>
              <a:t>«Развитие творческих способностей у детей младшего </a:t>
            </a:r>
            <a:r>
              <a:rPr lang="ru-RU" sz="3200" b="1" smtClean="0">
                <a:solidFill>
                  <a:srgbClr val="FF0000"/>
                </a:solidFill>
                <a:latin typeface="+mn-lt"/>
              </a:rPr>
              <a:t>дошкольного возраста»</a:t>
            </a:r>
            <a:endParaRPr lang="ru-RU" sz="32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274306"/>
            <a:ext cx="5256584" cy="280831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Выполнил: воспитатель Агафонова </a:t>
            </a:r>
            <a:r>
              <a:rPr lang="ru-RU" sz="2800" b="1" dirty="0" smtClean="0">
                <a:solidFill>
                  <a:schemeClr val="tx2"/>
                </a:solidFill>
              </a:rPr>
              <a:t>Н.В. </a:t>
            </a:r>
            <a:endParaRPr lang="ru-RU" sz="2800" b="1" dirty="0" smtClean="0">
              <a:solidFill>
                <a:schemeClr val="tx2"/>
              </a:solidFill>
            </a:endParaRPr>
          </a:p>
          <a:p>
            <a:endParaRPr lang="ru-RU" sz="2800" b="1" dirty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2025-2026 учебный год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5050904" cy="1440160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+mn-lt"/>
              </a:rPr>
              <a:t>Так же пальчиковые игры,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игры-релаксации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,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игры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– имитации.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63" b="21275"/>
          <a:stretch/>
        </p:blipFill>
        <p:spPr>
          <a:xfrm>
            <a:off x="332512" y="1988840"/>
            <a:ext cx="5300279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 b="16400"/>
          <a:stretch/>
        </p:blipFill>
        <p:spPr>
          <a:xfrm>
            <a:off x="4788024" y="2996952"/>
            <a:ext cx="4081689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188640"/>
            <a:ext cx="4680520" cy="2160240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Развитие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творчества во многом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зависит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от организации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развивающей предметно-пространственной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среды в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группе 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2" r="10939"/>
          <a:stretch/>
        </p:blipFill>
        <p:spPr>
          <a:xfrm>
            <a:off x="323528" y="2348881"/>
            <a:ext cx="4320000" cy="2524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" t="4897" r="1962" b="12951"/>
          <a:stretch/>
        </p:blipFill>
        <p:spPr>
          <a:xfrm>
            <a:off x="4391980" y="3501008"/>
            <a:ext cx="4320000" cy="2267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3672408" cy="44689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Изобразительное </a:t>
            </a:r>
            <a:r>
              <a:rPr lang="ru-RU" sz="2400" b="1" dirty="0" smtClean="0">
                <a:solidFill>
                  <a:srgbClr val="C00000"/>
                </a:solidFill>
              </a:rPr>
              <a:t>творчество </a:t>
            </a:r>
            <a:r>
              <a:rPr lang="ru-RU" sz="2400" b="1" dirty="0" smtClean="0">
                <a:solidFill>
                  <a:srgbClr val="C00000"/>
                </a:solidFill>
              </a:rPr>
              <a:t>развивается, опираясь на:</a:t>
            </a:r>
          </a:p>
          <a:p>
            <a:pPr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ru-RU" sz="2400" b="1" dirty="0" smtClean="0">
                <a:solidFill>
                  <a:srgbClr val="002060"/>
                </a:solidFill>
              </a:rPr>
              <a:t>образовательную программу ДОУ;</a:t>
            </a:r>
          </a:p>
          <a:p>
            <a:pPr>
              <a:buFont typeface="Wingdings" panose="05000000000000000000" pitchFamily="2" charset="2"/>
              <a:buChar char="Ø"/>
              <a:tabLst>
                <a:tab pos="358775" algn="l"/>
              </a:tabLst>
            </a:pPr>
            <a:r>
              <a:rPr lang="ru-RU" sz="2400" b="1" dirty="0" smtClean="0">
                <a:solidFill>
                  <a:srgbClr val="002060"/>
                </a:solidFill>
              </a:rPr>
              <a:t>первые </a:t>
            </a:r>
            <a:r>
              <a:rPr lang="ru-RU" sz="2400" b="1" dirty="0" smtClean="0">
                <a:solidFill>
                  <a:srgbClr val="002060"/>
                </a:solidFill>
              </a:rPr>
              <a:t>встречи с изобразительным искусством начинаются в </a:t>
            </a:r>
            <a:r>
              <a:rPr lang="ru-RU" sz="2400" b="1" dirty="0" smtClean="0">
                <a:solidFill>
                  <a:srgbClr val="002060"/>
                </a:solidFill>
              </a:rPr>
              <a:t>раннем </a:t>
            </a:r>
            <a:r>
              <a:rPr lang="ru-RU" sz="2400" b="1" dirty="0" smtClean="0">
                <a:solidFill>
                  <a:srgbClr val="002060"/>
                </a:solidFill>
              </a:rPr>
              <a:t>дошкольном </a:t>
            </a:r>
            <a:r>
              <a:rPr lang="ru-RU" sz="2400" b="1" dirty="0" smtClean="0">
                <a:solidFill>
                  <a:srgbClr val="002060"/>
                </a:solidFill>
              </a:rPr>
              <a:t>возрасте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1556792"/>
            <a:ext cx="4320000" cy="3637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692696"/>
            <a:ext cx="3240360" cy="561662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ru-RU" sz="2200" b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На </a:t>
            </a:r>
            <a:r>
              <a:rPr lang="ru-RU" sz="2200" b="1" dirty="0" smtClean="0">
                <a:solidFill>
                  <a:srgbClr val="C00000"/>
                </a:solidFill>
              </a:rPr>
              <a:t>третьем году жизни формируются представления об эстетических признаках объектов окружающего мира: 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</a:rPr>
              <a:t>основные </a:t>
            </a:r>
            <a:r>
              <a:rPr lang="ru-RU" sz="2200" b="1" dirty="0" smtClean="0">
                <a:solidFill>
                  <a:srgbClr val="002060"/>
                </a:solidFill>
              </a:rPr>
              <a:t>и яркие контрастные цвета (красный, зеленый, желтый, синий</a:t>
            </a:r>
            <a:r>
              <a:rPr lang="ru-RU" sz="2200" b="1" dirty="0" smtClean="0">
                <a:solidFill>
                  <a:srgbClr val="002060"/>
                </a:solidFill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</a:rPr>
              <a:t>выразительность;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rgbClr val="002060"/>
                </a:solidFill>
              </a:rPr>
              <a:t>свойства </a:t>
            </a:r>
            <a:r>
              <a:rPr lang="ru-RU" sz="2200" b="1" dirty="0" smtClean="0">
                <a:solidFill>
                  <a:srgbClr val="002060"/>
                </a:solidFill>
              </a:rPr>
              <a:t>форм </a:t>
            </a:r>
            <a:r>
              <a:rPr lang="ru-RU" sz="2200" b="1" dirty="0" smtClean="0">
                <a:solidFill>
                  <a:srgbClr val="002060"/>
                </a:solidFill>
              </a:rPr>
              <a:t>(округлость</a:t>
            </a:r>
            <a:r>
              <a:rPr lang="ru-RU" sz="2200" b="1" dirty="0" smtClean="0">
                <a:solidFill>
                  <a:srgbClr val="002060"/>
                </a:solidFill>
              </a:rPr>
              <a:t>, прямоугольность, </a:t>
            </a:r>
            <a:r>
              <a:rPr lang="ru-RU" sz="2200" b="1" dirty="0" smtClean="0">
                <a:solidFill>
                  <a:srgbClr val="002060"/>
                </a:solidFill>
              </a:rPr>
              <a:t>устойчивость)</a:t>
            </a:r>
            <a:endParaRPr lang="ru-RU" sz="2200" b="1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0" b="9051"/>
          <a:stretch/>
        </p:blipFill>
        <p:spPr>
          <a:xfrm>
            <a:off x="5076056" y="3510426"/>
            <a:ext cx="3600000" cy="23608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99" b="6951"/>
          <a:stretch/>
        </p:blipFill>
        <p:spPr>
          <a:xfrm>
            <a:off x="3562182" y="981008"/>
            <a:ext cx="4200058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980728"/>
            <a:ext cx="8532440" cy="11521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Развиваются любознательность</a:t>
            </a:r>
            <a:r>
              <a:rPr lang="en-US" sz="2400" b="1" dirty="0" smtClean="0">
                <a:solidFill>
                  <a:srgbClr val="C00000"/>
                </a:solidFill>
                <a:latin typeface="+mn-lt"/>
              </a:rPr>
              <a:t>,</a:t>
            </a:r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 интерес, способность внимательно рассматривать изображение и любоваться им.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026" name="Picture 2" descr="https://sun9-55.userapi.com/s/v1/ig2/T32Kf1f9FLX_56_vrpWY-bHq4Zem4kL7GFl5ZdprROC76g8NDJGf4k4J0Tcf0kCmUNauar7elsHm0ogUkfZpFdKD.jpg?quality=95&amp;as=32x42,48x64,72x96,108x143,160x212,240x319,360x478,480x637,540x717,640x850,720x956,964x1280&amp;from=bu&amp;u=rYvZyzx4jB3f_G7Acms1vzNLRJNzVSydPrBdcDaZYig&amp;cs=64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3252706" cy="43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4.userapi.com/s/v1/ig2/wS4-0C0wuc3nzb3QDUvMNH1Q5o3vvKA2ius0ZWHYKGHI4KsKgEo-RFkTWDKP2YvQlmOaujXjmQlbJDw2DCt8IWZO.jpg?quality=95&amp;as=32x43,48x65,72x98,108x147,160x217,240x326,360x489,480x652,540x734,640x870,720x978,942x1280&amp;from=bu&amp;u=juJBhr9_UhnL0gvzBuqcZpuVnhmDk9BONhIEXI6T7Qc&amp;cs=640x0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8" t="30279" b="27143"/>
          <a:stretch/>
        </p:blipFill>
        <p:spPr bwMode="auto">
          <a:xfrm>
            <a:off x="4499992" y="2161873"/>
            <a:ext cx="3983831" cy="3528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5400600" cy="652534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Навыки и умения использования карандаша, фломастера, кисти и гуашевой краски. Также представление о том, что свои жизненные впечатления можно отображать в рисовании, лепке, аппликации и конструировании.</a:t>
            </a:r>
            <a:r>
              <a:rPr lang="ru-RU" sz="2800" dirty="0" smtClean="0">
                <a:latin typeface="+mn-lt"/>
              </a:rPr>
              <a:t/>
            </a:r>
            <a:br>
              <a:rPr lang="ru-RU" sz="28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085584" cy="475252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На четвертом году жизни</a:t>
            </a:r>
            <a:r>
              <a:rPr lang="ru-RU" sz="2800" b="1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+mn-lt"/>
              </a:rPr>
              <a:t> </a:t>
            </a:r>
            <a:r>
              <a:rPr lang="ru-RU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ребенок выражает интерес к проявлению прекрасного в окружающем. Осваивает представление о выразительных и сенсорных признаках предметов, живых объектов и явлений, узнавать их изображение в художественных картинах, </a:t>
            </a:r>
            <a:r>
              <a:rPr lang="ru-RU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иллюстрациях, скульптуре</a:t>
            </a:r>
            <a:r>
              <a:rPr lang="ru-RU" sz="2800" dirty="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</a:rPr>
              <a:t>, декоративно-прикладном искусстве. </a:t>
            </a:r>
            <a:endParaRPr lang="ru-RU" sz="2800" dirty="0">
              <a:ln w="0">
                <a:solidFill>
                  <a:srgbClr val="002060"/>
                </a:solidFill>
              </a:ln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un9-23.userapi.com/s/v1/ig2/ciTWeWwjizsDm0NSlPmz9iS6hpeoipgb3w0I7natAHXcrT1fwWnVXIhjrEXQtEVS2XSG_jNNyO_JpbrJcD18GnGR.jpg?quality=95&amp;as=32x20,48x30,72x44,108x66,160x98,240x148,360x222,480x295,540x332,640x394&amp;from=bu&amp;u=dcGQB_L0KZPf-w6XXFdPIkfq4TcvB-01F0y71CNHWfg&amp;cs=54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8720"/>
            <a:ext cx="5143500" cy="3162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un9-35.userapi.com/s/v1/ig2/V8Maoj_O_5QuOiTqIWBZa8BYxaEiJnFMiu62OE0N7GW0gtToU3SuJRw0ZrpuTSnzb9Zp0S6pCHJApC_J1HRWYpxo.jpg?quality=95&amp;as=32x24,48x36,72x54,108x81,160x120,240x180,360x270,480x360,540x405,640x480&amp;from=bu&amp;u=yRCZrfP_ay71sFBEHQB_X8txwrSZx09FvcXaOvC64TI&amp;cs=540x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68960"/>
            <a:ext cx="3849504" cy="288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5544616" cy="619268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 В разных видах изобразительной деятельности создавать образы объектов, которые вызвали интерес, радость</a:t>
            </a:r>
            <a:r>
              <a:rPr lang="en-US" sz="32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,</a:t>
            </a:r>
            <a:r>
              <a:rPr lang="ru-RU" sz="32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> удивление ,используя технические и некоторые изобразительные навыки и умения.</a:t>
            </a:r>
            <a:r>
              <a:rPr lang="ru-RU" sz="28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  <a:t/>
            </a:r>
            <a:br>
              <a:rPr lang="ru-RU" sz="28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latin typeface="+mn-lt"/>
              </a:rPr>
            </a:br>
            <a:endParaRPr lang="ru-RU" sz="28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img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31224" cy="172819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+mn-lt"/>
              </a:rPr>
              <a:t>Как развивать творческие </a:t>
            </a:r>
            <a:r>
              <a:rPr lang="ru-RU" sz="32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+mn-lt"/>
              </a:rPr>
              <a:t/>
            </a:r>
            <a:br>
              <a:rPr lang="ru-RU" sz="32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+mn-lt"/>
              </a:rPr>
            </a:br>
            <a:r>
              <a:rPr lang="ru-RU" sz="32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/>
                <a:latin typeface="+mn-lt"/>
              </a:rPr>
              <a:t>способности у ребенка?</a:t>
            </a:r>
            <a:endParaRPr lang="ru-RU" sz="3200" b="1" dirty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pic>
        <p:nvPicPr>
          <p:cNvPr id="5" name="Содержимое 4" descr="14.jpg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/>
          <a:srcRect t="15789"/>
          <a:stretch/>
        </p:blipFill>
        <p:spPr>
          <a:xfrm>
            <a:off x="2454781" y="1772816"/>
            <a:ext cx="4320000" cy="4203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eba6857137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126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39552" y="1052736"/>
            <a:ext cx="6624736" cy="4221088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Формирование </a:t>
            </a:r>
            <a:r>
              <a:rPr lang="ru-RU" sz="2800" b="1" dirty="0">
                <a:solidFill>
                  <a:schemeClr val="tx2"/>
                </a:solidFill>
                <a:latin typeface="+mn-lt"/>
              </a:rPr>
              <a:t>творческой личности - одна из важных задач педагогической теории и практики на современном этапе. Решение ее должно начаться уже в дошкольном возрасте. 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latin typeface="+mn-lt"/>
              </a:rPr>
            </a:b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Наиболее </a:t>
            </a:r>
            <a:r>
              <a:rPr lang="ru-RU" sz="2800" b="1" dirty="0">
                <a:solidFill>
                  <a:schemeClr val="tx2"/>
                </a:solidFill>
                <a:latin typeface="+mn-lt"/>
              </a:rPr>
              <a:t>эффективным средством достижения этого является </a:t>
            </a:r>
            <a:r>
              <a:rPr lang="ru-RU" sz="2800" b="1" dirty="0">
                <a:solidFill>
                  <a:srgbClr val="FF0000"/>
                </a:solidFill>
                <a:latin typeface="+mn-lt"/>
              </a:rPr>
              <a:t>изобразительная деятельность детей.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5369" y="1340768"/>
            <a:ext cx="8075240" cy="2088232"/>
          </a:xfrm>
        </p:spPr>
        <p:txBody>
          <a:bodyPr>
            <a:normAutofit fontScale="85000" lnSpcReduction="2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indent="0">
              <a:buNone/>
            </a:pPr>
            <a:r>
              <a:rPr lang="ru-RU" sz="3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A50021"/>
                </a:solidFill>
              </a:rPr>
              <a:t>1) Развитие воображения. </a:t>
            </a:r>
            <a:endParaRPr lang="ru-RU" sz="3000" b="1" dirty="0" smtClean="0">
              <a:ln w="22225">
                <a:solidFill>
                  <a:srgbClr val="C00000"/>
                </a:solidFill>
                <a:prstDash val="solid"/>
              </a:ln>
              <a:solidFill>
                <a:srgbClr val="A50021"/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sz="3000" b="1" dirty="0" smtClean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A50021"/>
                </a:solidFill>
              </a:rPr>
              <a:t>Воображение </a:t>
            </a:r>
            <a:r>
              <a:rPr lang="ru-RU" dirty="0"/>
              <a:t>– </a:t>
            </a:r>
            <a:r>
              <a:rPr lang="ru-RU" b="1" dirty="0">
                <a:solidFill>
                  <a:srgbClr val="002060"/>
                </a:solidFill>
              </a:rPr>
              <a:t>способность </a:t>
            </a:r>
            <a:r>
              <a:rPr lang="ru-RU" b="1" dirty="0" smtClean="0">
                <a:solidFill>
                  <a:srgbClr val="002060"/>
                </a:solidFill>
              </a:rPr>
              <a:t>сознания создавать </a:t>
            </a:r>
            <a:r>
              <a:rPr lang="ru-RU" b="1" dirty="0">
                <a:solidFill>
                  <a:srgbClr val="002060"/>
                </a:solidFill>
              </a:rPr>
              <a:t>образы, представления, идеи и манипулировать ими.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ru-RU" b="1" dirty="0" smtClean="0">
                <a:solidFill>
                  <a:srgbClr val="002060"/>
                </a:solidFill>
              </a:rPr>
              <a:t>Развивается </a:t>
            </a:r>
            <a:r>
              <a:rPr lang="ru-RU" b="1" dirty="0">
                <a:solidFill>
                  <a:srgbClr val="002060"/>
                </a:solidFill>
              </a:rPr>
              <a:t>во время игры, когда ребенок представляет предметы, которыми играет.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273" y="3429000"/>
            <a:ext cx="8075240" cy="2520280"/>
          </a:xfrm>
        </p:spPr>
        <p:txBody>
          <a:bodyPr>
            <a:normAutofit fontScale="85000" lnSpcReduction="20000"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indent="0">
              <a:buNone/>
            </a:pPr>
            <a:r>
              <a:rPr lang="ru-RU" sz="3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</a:rPr>
              <a:t>2)  Развитие качеств мышления, которые формируют креативность. </a:t>
            </a:r>
            <a:endParaRPr lang="ru-RU" sz="3000" b="1" dirty="0" smtClean="0">
              <a:ln w="22225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 </a:t>
            </a:r>
            <a:r>
              <a:rPr lang="ru-RU" b="1" dirty="0">
                <a:solidFill>
                  <a:srgbClr val="002060"/>
                </a:solidFill>
              </a:rPr>
              <a:t>бытовом уровне креативность проявляется как смекалка – способность решать задачи, используя предметы и обстоятельства необычным образом. </a:t>
            </a:r>
            <a:endParaRPr lang="ru-RU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Или </a:t>
            </a:r>
            <a:r>
              <a:rPr lang="ru-RU" b="1" dirty="0">
                <a:solidFill>
                  <a:srgbClr val="002060"/>
                </a:solidFill>
              </a:rPr>
              <a:t>умение видеть в одном предмете другой.</a:t>
            </a:r>
          </a:p>
          <a:p>
            <a:pPr algn="just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post-1226085201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052736"/>
            <a:ext cx="3960440" cy="4464496"/>
          </a:xfrm>
          <a:prstGeom prst="cloudCallou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Содержимое 5" descr="C_B8R5tlg8U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60032" y="2276872"/>
            <a:ext cx="3600400" cy="3528392"/>
          </a:xfrm>
          <a:prstGeom prst="cloud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kak_narisovat_ciplenka_rabenku4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908720"/>
            <a:ext cx="4032448" cy="5174035"/>
          </a:xfrm>
        </p:spPr>
      </p:pic>
      <p:pic>
        <p:nvPicPr>
          <p:cNvPr id="8" name="Содержимое 7" descr="89525816_666532744851582198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76056" y="1052736"/>
            <a:ext cx="3528392" cy="511256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2656"/>
            <a:ext cx="5410944" cy="165618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 </a:t>
            </a:r>
            <a:br>
              <a:rPr lang="ru-RU" sz="2800" dirty="0"/>
            </a:br>
            <a:r>
              <a:rPr lang="ru-RU" sz="3100" b="1" dirty="0">
                <a:solidFill>
                  <a:srgbClr val="A50021"/>
                </a:solidFill>
                <a:latin typeface="+mn-lt"/>
              </a:rPr>
              <a:t>Условия успешного развития творческих способностей </a:t>
            </a:r>
            <a:r>
              <a:rPr lang="ru-RU" sz="3100" b="1" dirty="0" smtClean="0">
                <a:solidFill>
                  <a:srgbClr val="A50021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rgbClr val="A50021"/>
                </a:solidFill>
                <a:latin typeface="+mn-lt"/>
              </a:rPr>
            </a:br>
            <a:r>
              <a:rPr lang="ru-RU" sz="3100" b="1" dirty="0" smtClean="0">
                <a:solidFill>
                  <a:srgbClr val="A50021"/>
                </a:solidFill>
                <a:latin typeface="+mn-lt"/>
              </a:rPr>
              <a:t>у </a:t>
            </a:r>
            <a:r>
              <a:rPr lang="ru-RU" sz="3100" b="1" dirty="0">
                <a:solidFill>
                  <a:srgbClr val="A50021"/>
                </a:solidFill>
                <a:latin typeface="+mn-lt"/>
              </a:rPr>
              <a:t>младших дошкольников. </a:t>
            </a:r>
            <a:r>
              <a:rPr lang="ru-RU" sz="2800" dirty="0">
                <a:solidFill>
                  <a:srgbClr val="A50021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A50021"/>
                </a:solidFill>
                <a:latin typeface="+mn-lt"/>
              </a:rPr>
            </a:br>
            <a:endParaRPr lang="ru-RU" sz="2800" dirty="0">
              <a:solidFill>
                <a:srgbClr val="A50021"/>
              </a:solidFill>
              <a:latin typeface="+mn-lt"/>
            </a:endParaRPr>
          </a:p>
        </p:txBody>
      </p:sp>
      <p:pic>
        <p:nvPicPr>
          <p:cNvPr id="3074" name="Picture 2" descr="https://sun9-64.userapi.com/s/v1/ig2/2uOyT4BdWypFgMvJsfIYIMBZvphZvdvnVC0lI8S9GMdhuxiYGcmfIfsEijZYbNdMCLcUb6BwfihQ7WPeg9gqXTZt.jpg?quality=95&amp;as=32x28,48x42,72x63,108x94,160x139,240x209,360x313,480x418,540x470,640x557,720x627,1071x932&amp;from=bu&amp;u=C-9e725gEdUMaowVpkUFC7XSFuMILSjOu0Q8OL7TpoA&amp;cs=540x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22" y="1844824"/>
            <a:ext cx="5143500" cy="4476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836287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A50021"/>
                </a:solidFill>
              </a:rPr>
              <a:t>1.  Первым шагом к успешному развитию творческих способностей является </a:t>
            </a:r>
            <a:r>
              <a:rPr lang="ru-RU" b="1" dirty="0">
                <a:solidFill>
                  <a:srgbClr val="002060"/>
                </a:solidFill>
              </a:rPr>
              <a:t>раннее физическое развитие ребенка. Затем раннее </a:t>
            </a:r>
            <a:r>
              <a:rPr lang="ru-RU" b="1" dirty="0" smtClean="0">
                <a:solidFill>
                  <a:srgbClr val="002060"/>
                </a:solidFill>
              </a:rPr>
              <a:t>знакомство с художественной литературой, счетом и различными изобразительными инструментами </a:t>
            </a:r>
            <a:r>
              <a:rPr lang="ru-RU" b="1" dirty="0">
                <a:solidFill>
                  <a:srgbClr val="002060"/>
                </a:solidFill>
              </a:rPr>
              <a:t>и материалами.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648" y="3789040"/>
            <a:ext cx="2880000" cy="216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Овал 6"/>
          <p:cNvSpPr/>
          <p:nvPr/>
        </p:nvSpPr>
        <p:spPr>
          <a:xfrm>
            <a:off x="150224" y="3342484"/>
            <a:ext cx="2700000" cy="2700000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  <a:ln w="57150">
            <a:solidFill>
              <a:srgbClr val="C00000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tint val="50000"/>
              <a:hueOff val="3314038"/>
              <a:satOff val="3029"/>
              <a:lumOff val="21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98" name="Picture 2" descr="https://sun9-48.userapi.com/s/v1/ig2/k9KtKNI8cN9DnK4IE9wLXvTY1E6sJUJc-zRVhTmeP9d_mY8BtgIOhwhGmJr9leBX9ytmNbpZ7YMQ1ARf7_ooKdfS.jpg?quality=95&amp;as=32x22,48x32,72x49,108x73,160x108,240x162,360x243,480x324,540x364,640x431,720x485,1080x728,1200x809&amp;from=bu&amp;u=8RMJFo-APqTXlqk1wt3buGaBPcQuu4QIp2DP1johc-w&amp;cs=640x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96" y="3370710"/>
            <a:ext cx="2915000" cy="2700000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7584" y="1052736"/>
            <a:ext cx="8316416" cy="180020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C00000"/>
                </a:solidFill>
              </a:rPr>
              <a:t>2.  Второе – создание обстановки, опережающей развитие детей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Чтобы </a:t>
            </a:r>
            <a:r>
              <a:rPr lang="ru-RU" b="1" dirty="0">
                <a:solidFill>
                  <a:schemeClr val="tx2"/>
                </a:solidFill>
              </a:rPr>
              <a:t>ребенок рисовал, ему нужно место и условия, где он может делать это свободно.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5430" r="6688" b="7082"/>
          <a:stretch/>
        </p:blipFill>
        <p:spPr>
          <a:xfrm>
            <a:off x="4427984" y="4293096"/>
            <a:ext cx="4523773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5" b="9987"/>
          <a:stretch/>
        </p:blipFill>
        <p:spPr>
          <a:xfrm>
            <a:off x="611560" y="2708920"/>
            <a:ext cx="540000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4006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  3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.</a:t>
            </a:r>
            <a:r>
              <a:rPr lang="ru-RU" sz="2800" b="1" dirty="0">
                <a:solidFill>
                  <a:srgbClr val="C00000"/>
                </a:solidFill>
              </a:rPr>
              <a:t>   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Третье условие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вытекает из самого характера творческого процесса, который требует максимального напряжения сил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.</a:t>
            </a:r>
            <a:br>
              <a:rPr lang="ru-RU" sz="2800" b="1" dirty="0" smtClean="0">
                <a:solidFill>
                  <a:srgbClr val="002060"/>
                </a:solidFill>
                <a:latin typeface="+mn-lt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b="1" dirty="0">
                <a:solidFill>
                  <a:srgbClr val="C00000"/>
                </a:solidFill>
                <a:latin typeface="+mn-lt"/>
              </a:rPr>
            </a:br>
            <a:r>
              <a:rPr lang="ru-RU" sz="2800" b="1" dirty="0">
                <a:solidFill>
                  <a:srgbClr val="C00000"/>
                </a:solidFill>
                <a:latin typeface="+mn-lt"/>
              </a:rPr>
              <a:t>4.</a:t>
            </a:r>
            <a:r>
              <a:rPr lang="ru-RU" sz="2800" b="1" dirty="0">
                <a:solidFill>
                  <a:schemeClr val="tx2"/>
                </a:solidFill>
                <a:latin typeface="+mn-lt"/>
              </a:rPr>
              <a:t>  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 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Четвертое </a:t>
            </a:r>
            <a:r>
              <a:rPr lang="ru-RU" sz="2800" b="1" dirty="0">
                <a:solidFill>
                  <a:srgbClr val="C00000"/>
                </a:solidFill>
                <a:latin typeface="+mn-lt"/>
              </a:rPr>
              <a:t>условие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заключается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в предоставление 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</a:rPr>
              <a:t>ребенку большой </a:t>
            </a:r>
            <a:r>
              <a:rPr lang="ru-RU" sz="2800" b="1" dirty="0">
                <a:solidFill>
                  <a:srgbClr val="002060"/>
                </a:solidFill>
                <a:latin typeface="+mn-lt"/>
              </a:rPr>
              <a:t>свободы в выборе деятельности. Тогда желание ребенка, его интерес послужит надежной гарантией того что это не приведет к переутомлению и пойдет на пользу ребенку.</a:t>
            </a:r>
            <a:r>
              <a:rPr lang="ru-RU" sz="2800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+mn-lt"/>
              </a:rPr>
            </a:br>
            <a:endParaRPr lang="ru-RU" sz="2800" dirty="0">
              <a:solidFill>
                <a:srgbClr val="00206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827584" y="692696"/>
            <a:ext cx="8208912" cy="1296144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dirty="0">
                <a:solidFill>
                  <a:srgbClr val="C00000"/>
                </a:solidFill>
                <a:effectLst/>
              </a:rPr>
              <a:t>5.  Но предоставление ребенку свободы не исключает 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доброжелательную </a:t>
            </a:r>
            <a:r>
              <a:rPr lang="ru-RU" dirty="0">
                <a:solidFill>
                  <a:srgbClr val="C00000"/>
                </a:solidFill>
                <a:effectLst/>
              </a:rPr>
              <a:t>помощь взрослых – это пятое </a:t>
            </a:r>
            <a:r>
              <a:rPr lang="ru-RU" dirty="0" smtClean="0">
                <a:solidFill>
                  <a:srgbClr val="C00000"/>
                </a:solidFill>
                <a:effectLst/>
              </a:rPr>
              <a:t>условие. </a:t>
            </a:r>
            <a:endParaRPr lang="ru-RU" dirty="0">
              <a:solidFill>
                <a:srgbClr val="C00000"/>
              </a:solidFill>
              <a:effectLst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220072" y="2060848"/>
            <a:ext cx="3744416" cy="4248472"/>
          </a:xfrm>
        </p:spPr>
        <p:txBody>
          <a:bodyPr>
            <a:norm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</a:rPr>
              <a:t>Важно постоянно стимулировать ребенка к творчеству, терпеливо относиться даже к странным идеям. Нужно исключить из обихода замечания и осуждения.</a:t>
            </a:r>
          </a:p>
          <a:p>
            <a:endParaRPr lang="ru-RU" dirty="0"/>
          </a:p>
        </p:txBody>
      </p:sp>
      <p:pic>
        <p:nvPicPr>
          <p:cNvPr id="5122" name="Picture 2" descr="https://sun9-23.userapi.com/s/v1/ig2/ciTWeWwjizsDm0NSlPmz9iS6hpeoipgb3w0I7natAHXcrT1fwWnVXIhjrEXQtEVS2XSG_jNNyO_JpbrJcD18GnGR.jpg?quality=95&amp;as=32x20,48x30,72x44,108x66,160x98,240x148,360x222,480x295,540x332,640x394&amp;from=bu&amp;u=dcGQB_L0KZPf-w6XXFdPIkfq4TcvB-01F0y71CNHWfg&amp;cs=540x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0" r="4801"/>
          <a:stretch/>
        </p:blipFill>
        <p:spPr bwMode="auto">
          <a:xfrm>
            <a:off x="611560" y="2420888"/>
            <a:ext cx="4608512" cy="3162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424936" cy="547260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Роль педагога в формировании и развитии у детей младшего дошкольного возраста творческих способностей: </a:t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1. 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сформировать 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способность 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ru-RU" sz="2800" b="1" dirty="0" smtClean="0">
                <a:solidFill>
                  <a:schemeClr val="tx2"/>
                </a:solidFill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ВИДЕТЬ,ЧУВСТВОВАТЬ, ПОЗНАВАТЬ, ТВОРИТЬ;</a:t>
            </a:r>
            <a:br>
              <a:rPr lang="ru-RU" sz="2800" b="1" dirty="0" smtClean="0">
                <a:solidFill>
                  <a:srgbClr val="C00000"/>
                </a:solidFill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2. 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вооружить 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детей умениями (что можно сделать, из чего, с помощью каких материалов и оборудования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);</a:t>
            </a:r>
            <a:br>
              <a:rPr lang="ru-RU" sz="2800" b="1" dirty="0" smtClean="0">
                <a:solidFill>
                  <a:schemeClr val="tx2"/>
                </a:solidFill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3. 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вовлечь 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родителей в активную совместную деятельность.</a:t>
            </a:r>
            <a:br>
              <a:rPr lang="ru-RU" sz="2800" b="1" dirty="0" smtClean="0">
                <a:solidFill>
                  <a:schemeClr val="tx2"/>
                </a:solidFill>
                <a:latin typeface="+mn-lt"/>
              </a:rPr>
            </a:b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Только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так у ребенка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появится 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желание проявлять творчество в самостоятельной продуктивной деятельности.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+mn-lt"/>
              </a:rPr>
            </a:br>
            <a:endParaRPr lang="ru-RU" sz="24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61662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effectLst/>
                <a:latin typeface="+mn-lt"/>
              </a:rPr>
              <a:t>Вывод:</a:t>
            </a:r>
            <a:r>
              <a:rPr lang="ru-RU" sz="28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ru-RU" sz="2800" dirty="0" smtClean="0">
                <a:solidFill>
                  <a:schemeClr val="tx2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2"/>
                </a:solidFill>
                <a:latin typeface="+mn-lt"/>
              </a:rPr>
              <a:t>Использование наряду с традиционными </a:t>
            </a:r>
            <a:r>
              <a:rPr lang="ru-RU" sz="3600" b="1" dirty="0" smtClean="0">
                <a:solidFill>
                  <a:schemeClr val="tx2"/>
                </a:solidFill>
                <a:latin typeface="+mn-lt"/>
              </a:rPr>
              <a:t> нетрадиционные приемы </a:t>
            </a:r>
            <a:r>
              <a:rPr lang="ru-RU" sz="3600" b="1" dirty="0" smtClean="0">
                <a:solidFill>
                  <a:schemeClr val="tx2"/>
                </a:solidFill>
                <a:latin typeface="+mn-lt"/>
              </a:rPr>
              <a:t>художественной </a:t>
            </a:r>
            <a:r>
              <a:rPr lang="ru-RU" sz="3600" b="1" dirty="0" smtClean="0">
                <a:solidFill>
                  <a:schemeClr val="tx2"/>
                </a:solidFill>
                <a:latin typeface="+mn-lt"/>
              </a:rPr>
              <a:t>деятельности. Они стимулируют творческую активность, мышление</a:t>
            </a:r>
            <a:r>
              <a:rPr lang="ru-RU" sz="36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ru-RU" sz="3600" b="1" dirty="0" smtClean="0">
                <a:solidFill>
                  <a:schemeClr val="tx2"/>
                </a:solidFill>
                <a:latin typeface="+mn-lt"/>
              </a:rPr>
            </a:br>
            <a:r>
              <a:rPr lang="ru-RU" sz="3600" b="1" dirty="0" smtClean="0">
                <a:solidFill>
                  <a:schemeClr val="tx2"/>
                </a:solidFill>
                <a:latin typeface="+mn-lt"/>
              </a:rPr>
              <a:t>воображение и «</a:t>
            </a:r>
            <a:r>
              <a:rPr lang="ru-RU" sz="3600" b="1" dirty="0" smtClean="0">
                <a:solidFill>
                  <a:schemeClr val="tx2"/>
                </a:solidFill>
                <a:latin typeface="+mn-lt"/>
              </a:rPr>
              <a:t>погружают» ребенка в атмосферу творчества.</a:t>
            </a:r>
            <a:endParaRPr lang="ru-RU" sz="3600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078f44f3e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712" y="1000108"/>
            <a:ext cx="8507288" cy="5214974"/>
          </a:xfrm>
        </p:spPr>
        <p:txBody>
          <a:bodyPr anchor="t">
            <a:normAutofit fontScale="90000"/>
          </a:bodyPr>
          <a:lstStyle/>
          <a:p>
            <a:r>
              <a:rPr lang="ru-RU" sz="3100" b="1" dirty="0" smtClean="0">
                <a:solidFill>
                  <a:srgbClr val="FF0000"/>
                </a:solidFill>
                <a:latin typeface="+mn-lt"/>
              </a:rPr>
              <a:t>«Художественно-эстетическое </a:t>
            </a:r>
            <a:br>
              <a:rPr lang="ru-RU" sz="31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FF0000"/>
                </a:solidFill>
                <a:latin typeface="+mn-lt"/>
              </a:rPr>
              <a:t>развитие»</a:t>
            </a:r>
            <a:br>
              <a:rPr lang="ru-RU" sz="3100" b="1" dirty="0" smtClean="0">
                <a:solidFill>
                  <a:srgbClr val="FF0000"/>
                </a:solidFill>
                <a:latin typeface="+mn-lt"/>
              </a:rPr>
            </a:br>
            <a:r>
              <a:rPr lang="ru-RU" sz="3100" b="1" dirty="0" smtClean="0">
                <a:solidFill>
                  <a:srgbClr val="FF0000"/>
                </a:solidFill>
              </a:rPr>
              <a:t/>
            </a:r>
            <a:br>
              <a:rPr lang="ru-RU" sz="3100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 Формирования интереса к эстетической стороне окружающей действительности;</a:t>
            </a:r>
            <a:b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Удовлетворение потребности детей в самовыражении через развитие продуктивной деятельности;</a:t>
            </a:r>
            <a:r>
              <a:rPr lang="ru-RU" sz="31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chemeClr val="tx2"/>
                </a:solidFill>
                <a:latin typeface="+mn-lt"/>
              </a:rPr>
            </a:br>
            <a:r>
              <a:rPr lang="ru-RU" sz="3100" b="1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ru-RU" sz="3100" b="1" dirty="0" smtClean="0">
                <a:solidFill>
                  <a:schemeClr val="tx2"/>
                </a:solidFill>
                <a:latin typeface="+mn-lt"/>
              </a:rPr>
            </a:b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931224" cy="259228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ru-RU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С</a:t>
            </a:r>
            <a:r>
              <a:rPr lang="ru-RU" sz="32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оздавая </a:t>
            </a:r>
            <a:r>
              <a:rPr lang="ru-RU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изображение, </a:t>
            </a:r>
            <a:r>
              <a:rPr lang="ru-RU" sz="32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2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ребенок </a:t>
            </a:r>
            <a:r>
              <a:rPr lang="ru-RU" sz="32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приобретает различные </a:t>
            </a:r>
            <a:r>
              <a:rPr lang="ru-RU" sz="32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знания: </a:t>
            </a:r>
            <a: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n-lt"/>
              </a:rPr>
              <a:t/>
            </a:r>
            <a:br>
              <a:rPr lang="ru-RU" sz="32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+mn-lt"/>
              </a:rPr>
            </a:br>
            <a:endParaRPr lang="ru-RU" sz="32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16832"/>
            <a:ext cx="4678173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00" r="7056" b="3801"/>
          <a:stretch/>
        </p:blipFill>
        <p:spPr>
          <a:xfrm>
            <a:off x="4469853" y="2852936"/>
            <a:ext cx="4225367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980728"/>
            <a:ext cx="8686800" cy="5544616"/>
          </a:xfrm>
        </p:spPr>
        <p:txBody>
          <a:bodyPr>
            <a:normAutofit fontScale="90000"/>
          </a:bodyPr>
          <a:lstStyle/>
          <a:p>
            <a:pPr marL="514350" indent="17463" algn="l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Уточняются и углубляются его представления об окружающем;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2.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 В процессе работы он начинает осмысливать качества предметов;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3. 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Запоминать их характерные особенности и детали;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4.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Овладевать изобразительными навыками и умениями; </a:t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5.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Учится осознанно их использовать.</a:t>
            </a:r>
            <a:r>
              <a:rPr lang="ru-RU" sz="3200" dirty="0" smtClean="0">
                <a:latin typeface="+mn-lt"/>
              </a:rPr>
              <a:t/>
            </a:r>
            <a:br>
              <a:rPr lang="ru-RU" sz="3200" dirty="0" smtClean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57ece4af39f61.jp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3610744" cy="4248472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+mn-lt"/>
              </a:rPr>
              <a:t>Одним из факторов, обеспечивающих развитие творческих способностей ребёнка-дошкольника, является художественно-творческая деятельность, в том числе – </a:t>
            </a:r>
            <a:r>
              <a:rPr lang="ru-RU" sz="2800" b="1" dirty="0" smtClean="0">
                <a:solidFill>
                  <a:schemeClr val="tx2"/>
                </a:solidFill>
                <a:latin typeface="+mn-lt"/>
              </a:rPr>
              <a:t>продуктивная.</a:t>
            </a:r>
            <a:r>
              <a:rPr lang="ru-RU" sz="2400" b="1" dirty="0">
                <a:latin typeface="+mn-lt"/>
              </a:rPr>
              <a:t/>
            </a:r>
            <a:br>
              <a:rPr lang="ru-RU" sz="2400" b="1" dirty="0">
                <a:latin typeface="+mn-lt"/>
              </a:rPr>
            </a:br>
            <a:endParaRPr lang="ru-RU" sz="2400" b="1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3"/>
          <a:stretch/>
        </p:blipFill>
        <p:spPr>
          <a:xfrm>
            <a:off x="4283968" y="2420888"/>
            <a:ext cx="4320000" cy="2569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7ece4af39f61.jp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00808"/>
            <a:ext cx="8229600" cy="482453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+mn-lt"/>
              </a:rPr>
              <a:t>Продуктивная деятельность </a:t>
            </a:r>
            <a:r>
              <a:rPr lang="ru-RU" sz="2800" b="1" dirty="0">
                <a:solidFill>
                  <a:schemeClr val="tx2"/>
                </a:solidFill>
                <a:latin typeface="+mn-lt"/>
              </a:rPr>
              <a:t>- это «созидательная работа, направленная на получение предметно - оформленного результата в соответствии с поставленной целью» В процессе продуктивной творческой деятельности, присвоения ценностей культуры у ребёнка появляются и развиваются творческое воображение, мышление, художественные и интеллектуальные способности, коммуникативные навыки, </a:t>
            </a:r>
            <a:r>
              <a:rPr lang="ru-RU" sz="2800" b="1" dirty="0" err="1">
                <a:solidFill>
                  <a:schemeClr val="tx2"/>
                </a:solidFill>
                <a:latin typeface="+mn-lt"/>
              </a:rPr>
              <a:t>эмпатия</a:t>
            </a:r>
            <a:r>
              <a:rPr lang="ru-RU" sz="2800" b="1" dirty="0">
                <a:solidFill>
                  <a:schemeClr val="tx2"/>
                </a:solidFill>
                <a:latin typeface="+mn-lt"/>
              </a:rPr>
              <a:t>, эстетический вкус.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81" r="3932"/>
          <a:stretch/>
        </p:blipFill>
        <p:spPr>
          <a:xfrm>
            <a:off x="2915816" y="3248840"/>
            <a:ext cx="6119684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8"/>
          <a:stretch/>
        </p:blipFill>
        <p:spPr>
          <a:xfrm>
            <a:off x="107504" y="1988840"/>
            <a:ext cx="5759672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565313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Художественно–дидактические игры</a:t>
            </a:r>
            <a:r>
              <a:rPr lang="en-US" sz="2800" b="1" dirty="0" smtClean="0">
                <a:solidFill>
                  <a:srgbClr val="C00000"/>
                </a:solidFill>
                <a:latin typeface="+mn-lt"/>
              </a:rPr>
              <a:t>,</a:t>
            </a:r>
            <a:r>
              <a:rPr lang="ru-RU" sz="2800" b="1" dirty="0" smtClean="0">
                <a:solidFill>
                  <a:srgbClr val="C00000"/>
                </a:solidFill>
                <a:latin typeface="+mn-lt"/>
              </a:rPr>
              <a:t> творческие задания</a:t>
            </a:r>
            <a:endParaRPr lang="ru-RU" sz="28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88" b="20546"/>
          <a:stretch/>
        </p:blipFill>
        <p:spPr>
          <a:xfrm>
            <a:off x="3707904" y="2996952"/>
            <a:ext cx="5065969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 t="6385" r="2888" b="2023"/>
          <a:stretch/>
        </p:blipFill>
        <p:spPr>
          <a:xfrm>
            <a:off x="611560" y="1691680"/>
            <a:ext cx="4320001" cy="32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1015</TotalTime>
  <Words>368</Words>
  <Application>Microsoft Office PowerPoint</Application>
  <PresentationFormat>Экран (4:3)</PresentationFormat>
  <Paragraphs>42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Times New Roman</vt:lpstr>
      <vt:lpstr>Wingdings</vt:lpstr>
      <vt:lpstr>Тема Office</vt:lpstr>
      <vt:lpstr>МДОУ «Детский сад №10 КВ»  «Развитие творческих способностей у детей младшего дошкольного возраста»</vt:lpstr>
      <vt:lpstr>Формирование творческой личности - одна из важных задач педагогической теории и практики на современном этапе. Решение ее должно начаться уже в дошкольном возрасте.  Наиболее эффективным средством достижения этого является изобразительная деятельность детей. </vt:lpstr>
      <vt:lpstr>«Художественно-эстетическое  развитие»  1. Формирования интереса к эстетической стороне окружающей действительности;  2. Удовлетворение потребности детей в самовыражении через развитие продуктивной деятельности;   </vt:lpstr>
      <vt:lpstr>Создавая изображение,  ребенок приобретает различные знания:  </vt:lpstr>
      <vt:lpstr>1. Уточняются и углубляются его представления об окружающем;  2.  В процессе работы он начинает осмысливать качества предметов;  3.  Запоминать их характерные особенности и детали;  4. Овладевать изобразительными навыками и умениями;   5. Учится осознанно их использовать. </vt:lpstr>
      <vt:lpstr>Одним из факторов, обеспечивающих развитие творческих способностей ребёнка-дошкольника, является художественно-творческая деятельность, в том числе – продуктивная. </vt:lpstr>
      <vt:lpstr>Продуктивная деятельность - это «созидательная работа, направленная на получение предметно - оформленного результата в соответствии с поставленной целью» В процессе продуктивной творческой деятельности, присвоения ценностей культуры у ребёнка появляются и развиваются творческое воображение, мышление, художественные и интеллектуальные способности, коммуникативные навыки, эмпатия, эстетический вкус. </vt:lpstr>
      <vt:lpstr>Презентация PowerPoint</vt:lpstr>
      <vt:lpstr>Художественно–дидактические игры, творческие задания</vt:lpstr>
      <vt:lpstr>Так же пальчиковые игры, игры-релаксации,  игры – имитации. </vt:lpstr>
      <vt:lpstr>Развитие творчества во многом зависит от организации развивающей предметно-пространственной среды в группе </vt:lpstr>
      <vt:lpstr>Презентация PowerPoint</vt:lpstr>
      <vt:lpstr>Презентация PowerPoint</vt:lpstr>
      <vt:lpstr>Развиваются любознательность, интерес, способность внимательно рассматривать изображение и любоваться им.</vt:lpstr>
      <vt:lpstr> Навыки и умения использования карандаша, фломастера, кисти и гуашевой краски. Также представление о том, что свои жизненные впечатления можно отображать в рисовании, лепке, аппликации и конструировании. </vt:lpstr>
      <vt:lpstr>На четвертом году жизни ребенок выражает интерес к проявлению прекрасного в окружающем. Осваивает представление о выразительных и сенсорных признаках предметов, живых объектов и явлений, узнавать их изображение в художественных картинах, иллюстрациях, скульптуре, декоративно-прикладном искусстве. </vt:lpstr>
      <vt:lpstr>Презентация PowerPoint</vt:lpstr>
      <vt:lpstr> В разных видах изобразительной деятельности создавать образы объектов, которые вызвали интерес, радость, удивление ,используя технические и некоторые изобразительные навыки и умения. </vt:lpstr>
      <vt:lpstr>Как развивать творческие  способности у ребенка?</vt:lpstr>
      <vt:lpstr>Презентация PowerPoint</vt:lpstr>
      <vt:lpstr>Презентация PowerPoint</vt:lpstr>
      <vt:lpstr>Презентация PowerPoint</vt:lpstr>
      <vt:lpstr>  Условия успешного развития творческих способностей  у младших дошкольников.  </vt:lpstr>
      <vt:lpstr>Презентация PowerPoint</vt:lpstr>
      <vt:lpstr>Презентация PowerPoint</vt:lpstr>
      <vt:lpstr>  3.   Третье условие вытекает из самого характера творческого процесса, который требует максимального напряжения сил.  4.   Четвертое условие заключается в предоставление ребенку большой свободы в выборе деятельности. Тогда желание ребенка, его интерес послужит надежной гарантией того что это не приведет к переутомлению и пойдет на пользу ребенку. </vt:lpstr>
      <vt:lpstr>Презентация PowerPoint</vt:lpstr>
      <vt:lpstr> Роль педагога в формировании и развитии у детей младшего дошкольного возраста творческих способностей:  1. сформировать способность  ВИДЕТЬ,ЧУВСТВОВАТЬ, ПОЗНАВАТЬ, ТВОРИТЬ; 2. вооружить детей умениями (что можно сделать, из чего, с помощью каких материалов и оборудования); 3. вовлечь родителей в активную совместную деятельность. Только так у ребенка появится желание проявлять творчество в самостоятельной продуктивной деятельности. </vt:lpstr>
      <vt:lpstr>Вывод: Использование наряду с традиционными  нетрадиционные приемы художественной деятельности. Они стимулируют творческую активность, мышление воображение и «погружают» ребенка в атмосферу творчества.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Развитие художественно-творческих способностей в продуктивной деятельности детей дошкольного возраста»</dc:title>
  <dc:creator>User</dc:creator>
  <cp:lastModifiedBy>User</cp:lastModifiedBy>
  <cp:revision>82</cp:revision>
  <dcterms:created xsi:type="dcterms:W3CDTF">2016-10-15T17:32:55Z</dcterms:created>
  <dcterms:modified xsi:type="dcterms:W3CDTF">2026-02-04T14:21:00Z</dcterms:modified>
</cp:coreProperties>
</file>