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8" r:id="rId2"/>
    <p:sldId id="286" r:id="rId3"/>
    <p:sldId id="256" r:id="rId4"/>
    <p:sldId id="281" r:id="rId5"/>
    <p:sldId id="285" r:id="rId6"/>
    <p:sldId id="271" r:id="rId7"/>
    <p:sldId id="263" r:id="rId8"/>
    <p:sldId id="259" r:id="rId9"/>
    <p:sldId id="264" r:id="rId10"/>
    <p:sldId id="282" r:id="rId11"/>
    <p:sldId id="283" r:id="rId12"/>
    <p:sldId id="270" r:id="rId13"/>
    <p:sldId id="284" r:id="rId14"/>
    <p:sldId id="268" r:id="rId15"/>
    <p:sldId id="261" r:id="rId16"/>
    <p:sldId id="2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7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55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7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73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93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6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7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8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9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6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3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1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4647-5B91-40DF-993E-14C2BA16AFFA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FEAD28-287E-43DC-8036-81E2A7A53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3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330DB-C504-EED1-925D-2E1840823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B9258-524B-9E12-D010-AF0DD86A6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18640"/>
            <a:ext cx="9580880" cy="2232196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chemeClr val="accent2"/>
                </a:solidFill>
              </a:rPr>
              <a:t>Период в музыке – что  это такое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DCA50-C59D-655B-258C-5667160F1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673600"/>
            <a:ext cx="7766936" cy="11684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Проектная работа</a:t>
            </a:r>
          </a:p>
          <a:p>
            <a:r>
              <a:rPr lang="ru-RU" dirty="0">
                <a:solidFill>
                  <a:schemeClr val="accent2"/>
                </a:solidFill>
              </a:rPr>
              <a:t>ученика 4 класса ЛДШИ№1</a:t>
            </a:r>
          </a:p>
          <a:p>
            <a:r>
              <a:rPr lang="ru-RU" dirty="0">
                <a:solidFill>
                  <a:schemeClr val="accent2"/>
                </a:solidFill>
              </a:rPr>
              <a:t>Маматова Амира </a:t>
            </a:r>
          </a:p>
        </p:txBody>
      </p:sp>
    </p:spTree>
    <p:extLst>
      <p:ext uri="{BB962C8B-B14F-4D97-AF65-F5344CB8AC3E}">
        <p14:creationId xmlns:p14="http://schemas.microsoft.com/office/powerpoint/2010/main" val="368025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910FF-AA60-A782-918F-F6BCD9C40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5F8319-1810-A0EE-EF05-4235770F1C9F}"/>
              </a:ext>
            </a:extLst>
          </p:cNvPr>
          <p:cNvSpPr txBox="1"/>
          <p:nvPr/>
        </p:nvSpPr>
        <p:spPr>
          <a:xfrm>
            <a:off x="568960" y="619760"/>
            <a:ext cx="1073912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accent2"/>
                </a:solidFill>
              </a:rPr>
              <a:t>ПЕРИОД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F4FF9-D99F-E552-4EAA-FF0AA72955F1}"/>
              </a:ext>
            </a:extLst>
          </p:cNvPr>
          <p:cNvSpPr txBox="1"/>
          <p:nvPr/>
        </p:nvSpPr>
        <p:spPr>
          <a:xfrm>
            <a:off x="457200" y="4043680"/>
            <a:ext cx="459232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2"/>
                </a:solidFill>
              </a:rPr>
              <a:t>КВАДРАТНЫЙ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FD3A8-A00E-0BE9-79FD-D53C88EDB0C8}"/>
              </a:ext>
            </a:extLst>
          </p:cNvPr>
          <p:cNvSpPr txBox="1"/>
          <p:nvPr/>
        </p:nvSpPr>
        <p:spPr>
          <a:xfrm>
            <a:off x="6380480" y="4043680"/>
            <a:ext cx="492252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2"/>
                </a:solidFill>
              </a:rPr>
              <a:t>НЕКВАДРАТНЫЙ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D71C813-4AC6-7B98-2C34-B17AABAC7155}"/>
              </a:ext>
            </a:extLst>
          </p:cNvPr>
          <p:cNvSpPr/>
          <p:nvPr/>
        </p:nvSpPr>
        <p:spPr>
          <a:xfrm>
            <a:off x="1808480" y="2506355"/>
            <a:ext cx="1889760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CA202A62-95D4-9610-E6A4-395002C50715}"/>
              </a:ext>
            </a:extLst>
          </p:cNvPr>
          <p:cNvSpPr/>
          <p:nvPr/>
        </p:nvSpPr>
        <p:spPr>
          <a:xfrm>
            <a:off x="8148320" y="2506355"/>
            <a:ext cx="1889760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5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CEDC1-65D2-FFF7-54DB-990E3A666452}"/>
              </a:ext>
            </a:extLst>
          </p:cNvPr>
          <p:cNvSpPr txBox="1"/>
          <p:nvPr/>
        </p:nvSpPr>
        <p:spPr>
          <a:xfrm>
            <a:off x="1320800" y="589280"/>
            <a:ext cx="7010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Квадратный период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C8ACC-3290-7E5F-8AAF-4EE80ECA1402}"/>
              </a:ext>
            </a:extLst>
          </p:cNvPr>
          <p:cNvSpPr txBox="1"/>
          <p:nvPr/>
        </p:nvSpPr>
        <p:spPr>
          <a:xfrm>
            <a:off x="1351890" y="3911600"/>
            <a:ext cx="7010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8 тактов + 8 тактов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746E3-5D5A-094A-CEC0-4FB3CC82DC96}"/>
              </a:ext>
            </a:extLst>
          </p:cNvPr>
          <p:cNvSpPr txBox="1"/>
          <p:nvPr/>
        </p:nvSpPr>
        <p:spPr>
          <a:xfrm>
            <a:off x="1351890" y="2250440"/>
            <a:ext cx="7010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4 такта + 4 такта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8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A58A8-8771-5A9C-FF9A-76054245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Шуман Альбом для юношества</a:t>
            </a:r>
            <a:br>
              <a:rPr lang="ru-RU" dirty="0"/>
            </a:br>
            <a:r>
              <a:rPr lang="ru-RU" dirty="0"/>
              <a:t>«Бедный сиротка»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37BD0B2-DEC3-E2D6-6D6F-D2E30247601A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4207814"/>
              </p:ext>
            </p:extLst>
          </p:nvPr>
        </p:nvGraphicFramePr>
        <p:xfrm>
          <a:off x="488473" y="2063084"/>
          <a:ext cx="7233127" cy="431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190440" imgH="6081351" progId="Word.Document.12">
                  <p:embed/>
                </p:oleObj>
              </mc:Choice>
              <mc:Fallback>
                <p:oleObj name="Document" r:id="rId2" imgW="10190440" imgH="60813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8473" y="2063084"/>
                        <a:ext cx="7233127" cy="431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A650D250-7080-C5A0-28A8-45167ACA7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8960" y="2506662"/>
            <a:ext cx="3256280" cy="435133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Квадратный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Повторного строения</a:t>
            </a:r>
          </a:p>
        </p:txBody>
      </p:sp>
    </p:spTree>
    <p:extLst>
      <p:ext uri="{BB962C8B-B14F-4D97-AF65-F5344CB8AC3E}">
        <p14:creationId xmlns:p14="http://schemas.microsoft.com/office/powerpoint/2010/main" val="65178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9A8DA-5C2A-58E8-604A-C305EEDE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6632FE-4DF5-748E-668D-C910DDD68AA8}"/>
              </a:ext>
            </a:extLst>
          </p:cNvPr>
          <p:cNvSpPr txBox="1"/>
          <p:nvPr/>
        </p:nvSpPr>
        <p:spPr>
          <a:xfrm>
            <a:off x="1320800" y="589280"/>
            <a:ext cx="752856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Неквадратный период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6A482-25A5-6F1A-DE64-CF44289A6EE5}"/>
              </a:ext>
            </a:extLst>
          </p:cNvPr>
          <p:cNvSpPr txBox="1"/>
          <p:nvPr/>
        </p:nvSpPr>
        <p:spPr>
          <a:xfrm>
            <a:off x="1320800" y="3911600"/>
            <a:ext cx="752856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5 тактов + 5 тактов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BE4CD-0082-3087-08AB-532B0F4E67CE}"/>
              </a:ext>
            </a:extLst>
          </p:cNvPr>
          <p:cNvSpPr txBox="1"/>
          <p:nvPr/>
        </p:nvSpPr>
        <p:spPr>
          <a:xfrm>
            <a:off x="1320800" y="2250440"/>
            <a:ext cx="752856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4 такта + 6 такта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2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C3A26-7D2D-6BC5-80B9-1A98662D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Моцарт Соната Ля мажор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часть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BAEEF57-A158-3EAA-5FD2-53DA43A9365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4133"/>
              </p:ext>
            </p:extLst>
          </p:nvPr>
        </p:nvGraphicFramePr>
        <p:xfrm>
          <a:off x="1628265" y="1270000"/>
          <a:ext cx="6694805" cy="523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64036" imgH="7248135" progId="Word.Document.12">
                  <p:embed/>
                </p:oleObj>
              </mc:Choice>
              <mc:Fallback>
                <p:oleObj name="Document" r:id="rId2" imgW="9264036" imgH="72481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8265" y="1270000"/>
                        <a:ext cx="6694805" cy="5238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35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B0C79-6D9E-E8B3-0B9C-E5E9CA6B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2412"/>
            <a:ext cx="6121400" cy="1325563"/>
          </a:xfrm>
        </p:spPr>
        <p:txBody>
          <a:bodyPr>
            <a:normAutofit/>
          </a:bodyPr>
          <a:lstStyle/>
          <a:p>
            <a:r>
              <a:rPr lang="ru-RU" sz="4800" dirty="0"/>
              <a:t>Бетховен Соната №7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DEC12-460E-6510-5613-9FAA66A3F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1880" y="1927225"/>
            <a:ext cx="2575560" cy="411797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Период не квадратный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Первое предложение 5 тактов, второе предложение 4 такта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8567C6E-D5D2-A2C8-C82E-9F1AA185C1E8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1110822"/>
              </p:ext>
            </p:extLst>
          </p:nvPr>
        </p:nvGraphicFramePr>
        <p:xfrm>
          <a:off x="711200" y="1577975"/>
          <a:ext cx="7485063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91792" imgH="6554314" progId="Word.Document.12">
                  <p:embed/>
                </p:oleObj>
              </mc:Choice>
              <mc:Fallback>
                <p:oleObj name="Document" r:id="rId2" imgW="9291792" imgH="65543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1200" y="1577975"/>
                        <a:ext cx="7485063" cy="528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76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6DB16-87B6-2CC6-8087-4BDB8FBD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14" y="2722880"/>
            <a:ext cx="8596668" cy="30480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0586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CC65B-F2DF-79A5-819D-8BA48E05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accent2"/>
                </a:solidFill>
              </a:rPr>
              <a:t>Период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16A78-031E-1A2F-02B1-DE6CD6D3E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Наименьшая законченная композиционная структура, выражающая более или менее  завершённую музыкальную мысль</a:t>
            </a:r>
          </a:p>
          <a:p>
            <a:r>
              <a:rPr lang="ru-RU" sz="3200" dirty="0">
                <a:solidFill>
                  <a:schemeClr val="accent2"/>
                </a:solidFill>
              </a:rPr>
              <a:t>Форма изложения законченной или относительно законченной музыкальной мысли, завершенная кадансом (Википедия)</a:t>
            </a:r>
          </a:p>
        </p:txBody>
      </p:sp>
    </p:spTree>
    <p:extLst>
      <p:ext uri="{BB962C8B-B14F-4D97-AF65-F5344CB8AC3E}">
        <p14:creationId xmlns:p14="http://schemas.microsoft.com/office/powerpoint/2010/main" val="321155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D0473-A4D2-74DE-F1D0-74F9FB74E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04534"/>
            <a:ext cx="9580880" cy="1646302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chemeClr val="accent2"/>
                </a:solidFill>
              </a:rPr>
              <a:t>Период – что значит повторный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7A20D8-DCCE-FCD0-5FCE-AE3FDCC91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528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43CF6-B7D1-2191-C718-EFC65CABAE7A}"/>
              </a:ext>
            </a:extLst>
          </p:cNvPr>
          <p:cNvSpPr txBox="1"/>
          <p:nvPr/>
        </p:nvSpPr>
        <p:spPr>
          <a:xfrm>
            <a:off x="568960" y="619760"/>
            <a:ext cx="1073912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accent2"/>
                </a:solidFill>
              </a:rPr>
              <a:t>ПЕРИОД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97342-9177-6390-853E-17C86FAD8339}"/>
              </a:ext>
            </a:extLst>
          </p:cNvPr>
          <p:cNvSpPr txBox="1"/>
          <p:nvPr/>
        </p:nvSpPr>
        <p:spPr>
          <a:xfrm>
            <a:off x="568960" y="4043680"/>
            <a:ext cx="459232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ПОВТОРНЫЙ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DFD60-AE00-1BEA-9CDC-20C356A71439}"/>
              </a:ext>
            </a:extLst>
          </p:cNvPr>
          <p:cNvSpPr txBox="1"/>
          <p:nvPr/>
        </p:nvSpPr>
        <p:spPr>
          <a:xfrm>
            <a:off x="5902960" y="4043680"/>
            <a:ext cx="540004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НЕПОВТОРНЫЙ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7EE1B3DE-78DE-9D40-6E10-414023EC8634}"/>
              </a:ext>
            </a:extLst>
          </p:cNvPr>
          <p:cNvSpPr/>
          <p:nvPr/>
        </p:nvSpPr>
        <p:spPr>
          <a:xfrm>
            <a:off x="1808480" y="2506355"/>
            <a:ext cx="1889760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0063F1F6-8D0D-3D05-C7D0-36AD253C8C19}"/>
              </a:ext>
            </a:extLst>
          </p:cNvPr>
          <p:cNvSpPr/>
          <p:nvPr/>
        </p:nvSpPr>
        <p:spPr>
          <a:xfrm>
            <a:off x="8148320" y="2506355"/>
            <a:ext cx="1889760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2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ABFD66-5F83-5185-94A1-5AB9C6E52BE7}"/>
              </a:ext>
            </a:extLst>
          </p:cNvPr>
          <p:cNvSpPr txBox="1"/>
          <p:nvPr/>
        </p:nvSpPr>
        <p:spPr>
          <a:xfrm>
            <a:off x="1016000" y="965200"/>
            <a:ext cx="313944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</a:rPr>
              <a:t>повторный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3799D-172A-7CBE-DBCD-6C92172AE534}"/>
              </a:ext>
            </a:extLst>
          </p:cNvPr>
          <p:cNvSpPr txBox="1"/>
          <p:nvPr/>
        </p:nvSpPr>
        <p:spPr>
          <a:xfrm>
            <a:off x="5506720" y="965200"/>
            <a:ext cx="368808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solidFill>
                  <a:schemeClr val="accent2"/>
                </a:solidFill>
              </a:rPr>
              <a:t>неповторный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85CDD-F839-FBDB-CD4C-EC059AFED12B}"/>
              </a:ext>
            </a:extLst>
          </p:cNvPr>
          <p:cNvSpPr txBox="1"/>
          <p:nvPr/>
        </p:nvSpPr>
        <p:spPr>
          <a:xfrm>
            <a:off x="1016000" y="4070439"/>
            <a:ext cx="313944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</a:rPr>
              <a:t>а+а</a:t>
            </a:r>
            <a:r>
              <a:rPr lang="ru-RU" sz="2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E9B71-A12F-0F19-EF3D-49A4AD26FE08}"/>
              </a:ext>
            </a:extLst>
          </p:cNvPr>
          <p:cNvSpPr txBox="1"/>
          <p:nvPr/>
        </p:nvSpPr>
        <p:spPr>
          <a:xfrm>
            <a:off x="5506720" y="4070439"/>
            <a:ext cx="368808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</a:rPr>
              <a:t>а+</a:t>
            </a:r>
            <a:r>
              <a:rPr lang="en-US" sz="4400" dirty="0">
                <a:solidFill>
                  <a:schemeClr val="accent2"/>
                </a:solidFill>
              </a:rPr>
              <a:t>b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107FEE5-DC15-33FE-0AC9-85D5CAF3A432}"/>
              </a:ext>
            </a:extLst>
          </p:cNvPr>
          <p:cNvSpPr/>
          <p:nvPr/>
        </p:nvSpPr>
        <p:spPr>
          <a:xfrm>
            <a:off x="2343404" y="2413336"/>
            <a:ext cx="484632" cy="10156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2254DC0-6A24-F3A0-BCAB-999F1F39E191}"/>
              </a:ext>
            </a:extLst>
          </p:cNvPr>
          <p:cNvSpPr/>
          <p:nvPr/>
        </p:nvSpPr>
        <p:spPr>
          <a:xfrm>
            <a:off x="7108444" y="2413336"/>
            <a:ext cx="484632" cy="978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2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E2586-5AE0-2377-6967-6878A616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Р. Шуман «Альбом для юношества»</a:t>
            </a:r>
            <a:br>
              <a:rPr lang="ru-RU" sz="4000" dirty="0"/>
            </a:br>
            <a:r>
              <a:rPr lang="ru-RU" sz="4000" dirty="0"/>
              <a:t>«Смелый наездник»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7ACF777-0584-A389-D059-143E3001B0AF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9593311"/>
              </p:ext>
            </p:extLst>
          </p:nvPr>
        </p:nvGraphicFramePr>
        <p:xfrm>
          <a:off x="435478" y="2173908"/>
          <a:ext cx="8007482" cy="400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223963" imgH="5938062" progId="Word.Document.12">
                  <p:embed/>
                </p:oleObj>
              </mc:Choice>
              <mc:Fallback>
                <p:oleObj name="Document" r:id="rId2" imgW="10223963" imgH="59380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5478" y="2173908"/>
                        <a:ext cx="8007482" cy="400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1C4FC409-F1BB-1876-1572-56A4C9E9B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7440" y="3139441"/>
            <a:ext cx="2428240" cy="3037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Период повторного строения</a:t>
            </a:r>
          </a:p>
        </p:txBody>
      </p:sp>
    </p:spTree>
    <p:extLst>
      <p:ext uri="{BB962C8B-B14F-4D97-AF65-F5344CB8AC3E}">
        <p14:creationId xmlns:p14="http://schemas.microsoft.com/office/powerpoint/2010/main" val="396027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EAC0A-9AF8-FA44-5CE1-CDEDAB71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74280" cy="1325563"/>
          </a:xfrm>
        </p:spPr>
        <p:txBody>
          <a:bodyPr>
            <a:normAutofit/>
          </a:bodyPr>
          <a:lstStyle/>
          <a:p>
            <a:r>
              <a:rPr lang="ru-RU" sz="6000" dirty="0"/>
              <a:t>Моцарт Соната №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1FF10-7245-82ED-EF4D-51F88160B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4239" y="2102485"/>
            <a:ext cx="3007361" cy="4168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Период считается повторного строения, хотя повторяется только  начальная интонация: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звуки  ля-ля-ре в верхнем  голосе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781D613-523A-0423-80BE-B14D2461849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0592355"/>
              </p:ext>
            </p:extLst>
          </p:nvPr>
        </p:nvGraphicFramePr>
        <p:xfrm>
          <a:off x="1072832" y="1620837"/>
          <a:ext cx="7216775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928379" imgH="7204322" progId="Word.Document.12">
                  <p:embed/>
                </p:oleObj>
              </mc:Choice>
              <mc:Fallback>
                <p:oleObj name="Document" r:id="rId2" imgW="9928379" imgH="720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2832" y="1620837"/>
                        <a:ext cx="7216775" cy="523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25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78D64-6F9F-67AF-9DA7-B1C3E551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Л. Бетховен Соната № 7,  </a:t>
            </a:r>
            <a:r>
              <a:rPr lang="en-US" sz="4000" dirty="0"/>
              <a:t>III</a:t>
            </a:r>
            <a:r>
              <a:rPr lang="ru-RU" sz="4000" dirty="0"/>
              <a:t>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5EB89-1402-BFF1-1A92-3EE4B19ED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5235" y="2142172"/>
            <a:ext cx="3297685" cy="389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Период считается повторного строения.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Все ноты перенесены на ступень вверх: 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«Второе предложение начинается в тональности второй ступени»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90B66D2-FF9D-8D1D-A625-341C8018DD6F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8653659"/>
              </p:ext>
            </p:extLst>
          </p:nvPr>
        </p:nvGraphicFramePr>
        <p:xfrm>
          <a:off x="259080" y="1930400"/>
          <a:ext cx="8164652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71485" imgH="5325761" progId="Word.Document.12">
                  <p:embed/>
                </p:oleObj>
              </mc:Choice>
              <mc:Fallback>
                <p:oleObj name="Document" r:id="rId2" imgW="10071485" imgH="5325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080" y="1930400"/>
                        <a:ext cx="8164652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5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F4F14-161B-0F39-7A45-81DB8A1E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Что такое квадратность в музыке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4FAFA-E0B2-60BB-5D65-B395930DC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2062480"/>
            <a:ext cx="8148320" cy="397954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Квадратный период – это период в котором два предложения по 4 такта (4+4)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или два предложения по 8 тактов (8+8)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9B2CA17-DDA9-C1D9-B9E9-76BD2AD1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9274004" y="2160589"/>
            <a:ext cx="195116" cy="7451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0781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222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 3</vt:lpstr>
      <vt:lpstr>Аспект</vt:lpstr>
      <vt:lpstr>Document</vt:lpstr>
      <vt:lpstr>Период в музыке – что  это такое</vt:lpstr>
      <vt:lpstr>Период</vt:lpstr>
      <vt:lpstr>Период – что значит повторный</vt:lpstr>
      <vt:lpstr>Презентация PowerPoint</vt:lpstr>
      <vt:lpstr>Презентация PowerPoint</vt:lpstr>
      <vt:lpstr>Р. Шуман «Альбом для юношества» «Смелый наездник»</vt:lpstr>
      <vt:lpstr>Моцарт Соната № 6</vt:lpstr>
      <vt:lpstr>Л. Бетховен Соната № 7,  III часть</vt:lpstr>
      <vt:lpstr>Что такое квадратность в музыке</vt:lpstr>
      <vt:lpstr>Презентация PowerPoint</vt:lpstr>
      <vt:lpstr>Презентация PowerPoint</vt:lpstr>
      <vt:lpstr>Шуман Альбом для юношества «Бедный сиротка»</vt:lpstr>
      <vt:lpstr>Презентация PowerPoint</vt:lpstr>
      <vt:lpstr> Моцарт Соната Ля мажор Iчасть</vt:lpstr>
      <vt:lpstr>Бетховен Соната №7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аналитической деятельности на уроке сольфеджио</dc:title>
  <dc:creator>инна григоренко</dc:creator>
  <cp:lastModifiedBy>инна григоренко</cp:lastModifiedBy>
  <cp:revision>10</cp:revision>
  <dcterms:created xsi:type="dcterms:W3CDTF">2025-11-19T06:45:03Z</dcterms:created>
  <dcterms:modified xsi:type="dcterms:W3CDTF">2025-11-23T07:53:31Z</dcterms:modified>
</cp:coreProperties>
</file>