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68" r:id="rId3"/>
    <p:sldId id="269" r:id="rId4"/>
    <p:sldId id="266" r:id="rId5"/>
    <p:sldId id="267" r:id="rId6"/>
    <p:sldId id="264" r:id="rId7"/>
    <p:sldId id="265" r:id="rId8"/>
    <p:sldId id="263" r:id="rId9"/>
    <p:sldId id="270" r:id="rId10"/>
    <p:sldId id="272" r:id="rId11"/>
    <p:sldId id="271" r:id="rId12"/>
    <p:sldId id="273" r:id="rId13"/>
    <p:sldId id="274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C0CE"/>
    <a:srgbClr val="2949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63238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1363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844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3901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3732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7339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9659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3509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3822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5086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54971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54C4B-5D3E-4F5E-8E5B-23D7B47E466D}" type="datetimeFigureOut">
              <a:rPr lang="ru-RU" smtClean="0"/>
              <a:t>29.09.2025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8185FF-C927-4009-80C2-0B4C3AE1CB8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74988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 preferRelativeResize="0">
            <a:picLocks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-18000"/>
            <a:ext cx="3689185" cy="6876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dist="38100" dir="2700000" algn="tl" rotWithShape="0">
              <a:schemeClr val="bg1">
                <a:alpha val="40000"/>
              </a:scheme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849086" y="1711267"/>
            <a:ext cx="7985310" cy="1293190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483321" y="1946401"/>
            <a:ext cx="8294914" cy="907941"/>
          </a:xfrm>
          <a:prstGeom prst="rect">
            <a:avLst/>
          </a:prstGeom>
          <a:noFill/>
          <a:effectLst>
            <a:outerShdw dist="38100" dir="27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2000" i="1" dirty="0" smtClean="0">
                <a:latin typeface="Arial Black" panose="020B0A04020102020204" pitchFamily="34" charset="0"/>
              </a:rPr>
              <a:t>ОТКРЫТЫЙ УРОК ПРЕПОДАВАТЕЛЯ ПО ВОКАЛУ</a:t>
            </a:r>
          </a:p>
          <a:p>
            <a:pPr algn="ctr">
              <a:spcAft>
                <a:spcPts val="600"/>
              </a:spcAft>
            </a:pPr>
            <a:r>
              <a:rPr lang="ru-RU" sz="2800" i="1" dirty="0" smtClean="0">
                <a:latin typeface="Arial Black" panose="020B0A04020102020204" pitchFamily="34" charset="0"/>
              </a:rPr>
              <a:t> ЛАТЫШЕВОЙ С.В.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2942" y="3430252"/>
            <a:ext cx="7158038" cy="138499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800" i="1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«СОВРЕМЕННЫЕ ВОКАЛЬНЫЕ ТЕХНОЛОГИИ И ИХ ПРИМЕНЕНИЕ В РАБОТЕ С УЧАЩИМИСЯ» </a:t>
            </a:r>
            <a:endParaRPr lang="ru-RU" sz="2800" i="1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18002" y="426353"/>
            <a:ext cx="7077767" cy="646331"/>
          </a:xfrm>
          <a:prstGeom prst="rect">
            <a:avLst/>
          </a:prstGeom>
          <a:noFill/>
          <a:effectLst>
            <a:outerShdw dist="25400" dir="18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1004" y="5548933"/>
            <a:ext cx="2614618" cy="369332"/>
          </a:xfrm>
          <a:prstGeom prst="rect">
            <a:avLst/>
          </a:prstGeom>
          <a:noFill/>
          <a:effectLst>
            <a:outerShdw dist="25400" dir="6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/>
              <a:t>.</a:t>
            </a:r>
            <a:endParaRPr lang="ru-RU" b="1" i="1" dirty="0"/>
          </a:p>
        </p:txBody>
      </p:sp>
    </p:spTree>
    <p:extLst>
      <p:ext uri="{BB962C8B-B14F-4D97-AF65-F5344CB8AC3E}">
        <p14:creationId xmlns:p14="http://schemas.microsoft.com/office/powerpoint/2010/main" val="58553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34553"/>
            <a:ext cx="12192000" cy="65464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90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ЦЕЛЬ И ЗАДАЧИ УРОКА: (ЭКРАН)  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Провести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урок - помогут две мои ученицы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Белоусова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В. - (9 лет) 3-й год обучения и Жидкова Е. (16 лет), которая обучается 2-й год по ускоренной программе Экстернат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indent="450215">
              <a:lnSpc>
                <a:spcPct val="90000"/>
              </a:lnSpc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Несмотря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то, что девочки разного возраста и обучаются по разным программам, это вовсе не мешает в реализации данной методики, а наоборот - даёт возможность проследить за освоением практического материала с учетом  их индивидуальных способностей и срока обучения.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 каких же приемов складывается красивый поставленный голос и что делает его звучание таким уникальным и цепляющим?</a:t>
            </a:r>
          </a:p>
          <a:p>
            <a:pPr indent="450215">
              <a:lnSpc>
                <a:spcPct val="90000"/>
              </a:lnSpc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ПРАКТИЧЕСКАЯ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РАБОТА: (ЭКРАН)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.Подготовительный этап:  Приемы: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ПЕВЧЕСКАЯ ОПОРА - это гармонично-качественное функционирование всего тела и мышечного тонуса для фонации (в новом понятии это называется "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анкеровка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или телесная включенность). В современных методиках многие вообще отрицают постановку певческого дыхания, призывая дышать естественно, т.е., как говорим: просто следить чтобы вдох не направлялся в вверх - в грудь.., но это только - теоретически: из своего опыта я вижу, что без тренировки диафрагмы - это выполнить невозможно..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Певческий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вдох - очень важный прием, благодаря которому голос звучит свободно, насыщенно и ярко. Как им пользоваться - многие не совсем понимают! Поэтому и возникают дополнительные зажимы - голос дрожит на длинных нотах, срывается на верхних звуках или звучит плоско; ощущается дискомфорт в горле и при этом - невозможно петь легко и свободно. 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Главное в этом процессе - не только, как правильно сделать вдох, но и как удержать его!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Практическое упражнение: (выполняем стоя )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Выдох - обязательно нужно выдохнуть весь воздух;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*Вдох - одновременно: наклонившись, скрестив руки на плечи - быстро делаем вдох носом в нижнюю часть легких, чтобы ребра расширились и надулся живот, плечи при этом свободны и не поднимаются;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Задержка воздуха на 1-2 сек., чтобы почувствовать опору (напряжение мышц) - можно положить руки на диафрагму и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по-пружинить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 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Выдох - в этот процесс  включается весь организм: мышцы - "горят", может быть легкое головокружение, но НЕ должно быть напряжение в горле..!!!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ВОКАЛЬНАЯ ПОЗИЦИЯ "МАСКА"- это совокупность расположения мышц вокального аппарата, которая  позволяет легко и свободно звучать. Но как это происходит - знают только единицы.. Многие считают, что надо просто улыбаться..., но, как оказывается, это НЕ формирует звук, а делает его еще хуже - плоским и расплющенным.. Суть вокальной маски в том, что - это не только улыбка, а то - что она создает внутри нас!!! </a:t>
            </a:r>
          </a:p>
        </p:txBody>
      </p:sp>
    </p:spTree>
    <p:extLst>
      <p:ext uri="{BB962C8B-B14F-4D97-AF65-F5344CB8AC3E}">
        <p14:creationId xmlns:p14="http://schemas.microsoft.com/office/powerpoint/2010/main" val="1911632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0480"/>
            <a:ext cx="1219200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этого сначала нужно сформировать звук с помощью вокальной улыбки, а потом - её убрать. При этом ощущения во рту остаются, как при улыбке.. Потому вокальная "МАСКА" имеет свою специфику: 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*- Высокое нёбо,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*- Звук в верхние передние зубы; 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*- Опущенный язык.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Практическое упражнение - формирование вокальной маски с помощью обычной ручки: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Ручка на зубах: глубже, чтобы попала на боковые зубы и на улыбке проговорить звук (А), потом ручку убрать и проделать упражнение еще раз...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Но у некоторых все равно может подниматься язык.., и для этого следующее упражнение: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Ручка на языке: кладем ручку на язык и произносим звук ("А"), после этого язык не должен уже подниматься - посыл весь идет вверх, резонируют нос, верхнее небо, ротоглотка - т.е. вся голова начинает вибрировать..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А если с этой ручкой еще и разговаривать, отталкиваясь от нее языком, тогда его мышцы тоже тренируются и согласные улучшаются. И бонусом от этого упражнения - мы получаем четкое произношение! Это будет означать, что мы почти убрали все препятствия на пути к свободному голосу!!! </a:t>
            </a:r>
          </a:p>
          <a:p>
            <a:pPr indent="450215">
              <a:lnSpc>
                <a:spcPct val="90000"/>
              </a:lnSpc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следующий  важный секретный прием, который помогает звучать голосу быстро и красиво, это - раскрытие и соединение резонаторов.  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РЕЗОНАТОРЫ - это волшебная таблетка для любого вокалиста!!! Они  в считанные секунды, благодаря отражению звука, делают голос звонким и объемным. Ранее считалось, что основных резонаторов два - головной и грудной. В последнее десятилетия проводилось много исследований голосового аппарата: и появились новые научные доказательства, что в "груди" звук НЕ резонирует, а лишь вибрирует. Так как звуковая волна, рожденная на связках, поднимается под давлением воздуха вверх, а не спускается вниз, в грудную клетку, поэтому в легких, трахее и бронхах мы чувствуем лишь отголоски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резонирования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А сам процесс происходит в «голове». 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Поэтому, в  голосовом аппарате принято считать 4 типа резонаторов: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- рот, где образуется резонирующее пространство между челюстью и твердым небом;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- носоглотка, где мы можем влиять на резонанс с помощью мягкого неба;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- носовые пазухи, в которых наиболее четко ощущаются вибрации резонанса;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 - глотка и гортань - вернее ротоглотка.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ПРОГРЕВ ГОЛОСОВЫХ СКЛАДОК. Вокальные упражнения: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Закрепляем диафрагму на длинных звуках: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закр.ртом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"у-у-у"; 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Формируем вокальную маску: вопрос-ответ-"а?- а."; отрицание: "н-н-н";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Прокачиваем диафрагму: "у-о-а"; </a:t>
            </a:r>
          </a:p>
        </p:txBody>
      </p:sp>
    </p:spTree>
    <p:extLst>
      <p:ext uri="{BB962C8B-B14F-4D97-AF65-F5344CB8AC3E}">
        <p14:creationId xmlns:p14="http://schemas.microsoft.com/office/powerpoint/2010/main" val="3175912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335280"/>
            <a:ext cx="12542520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Нарабатываем полутоновую интонацию: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закр.ртом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лё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-о;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ле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-е у-у;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-а";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Формируем артикуляцию со звуком "Р ": "край родной"; 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6. Закрепляем вокальную маску: "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ня-ня-ня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 и дикцию: "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ти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-так".</a:t>
            </a:r>
          </a:p>
          <a:p>
            <a:pPr indent="450215">
              <a:lnSpc>
                <a:spcPct val="90000"/>
              </a:lnSpc>
            </a:pPr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.Основной этап: Вокальные техники: 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РЕГИСТРЫ ( типы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смыканий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- это область фонации, которая характеризуется акустическими отличиями голоса в определенной тесситуре: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"М"0 -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штробас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(хрип на связках на опущенной гортани);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"М"1 - грудной (плотное смыкание); 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"М"2 - головной (краевое смыкание);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"М"3-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свитстковый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(частичное смыкание).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стыке, при исполнении регистров "М" 1 и "М"2 - появляется участок звуков - переходные ноты, которые создают в пении дискомфорт, неудобства и  некрасиво звучат. Но при грамотном соединении этих регистров: "М" 1 с "М"2 и обратно, с помощью регулярных упражнений - голос звучит сбалансировано, становится более гибким, подвижным, и эта проблема постепенно отпадает. Этот физиологический процесс происходит через балансировку растяжимости и компрессии голосовых складок в регистровой вокальной текстуре, которая  называется МИКС (середина, смешение).</a:t>
            </a:r>
          </a:p>
          <a:p>
            <a:pPr indent="450215">
              <a:lnSpc>
                <a:spcPct val="90000"/>
              </a:lnSpc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ВОКАЛЬНЫЕ ТЕКСТУРЫ - это разнообразные краски и оттенки голоса.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*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Микс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мягкая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аттака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хорошо обработанный "головной" звук - смешение регистров: плавный переход с "М"1- груди на "М"2 - голову и обратно;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Субтон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придыхательная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аттака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звук с воздухом (жесткое смыкание);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Белт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твердая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аттака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"вокальный крик"("щелчок " на начало и окончание смыкания связок - плотное смыкание),основанный на "речевом" регистре; ВОКАЛЬНЫЕ ПРИЕМЫ - украшение звука: подъезды (заезд на ноту с нижней), вибрато (качание звука),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мелизматика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опевание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звуков)...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Вокальные упражнения: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Микс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"н-н-н-н-н."1-5;1-5-1; "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регистры";"о-е-е-е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..";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Субтон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"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о-е-е-е..";"летят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самолеты";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*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Белт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-"эй!"; "и-э-а-о-у";"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дяй-дяй-дяй-зи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".</a:t>
            </a:r>
            <a:endParaRPr lang="ru-RU" sz="1600" dirty="0">
              <a:solidFill>
                <a:schemeClr val="bg1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0390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542520" cy="2529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en-US" sz="1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III</a:t>
            </a:r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Заключительный этап: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Итоги освоения современных вокальных приемов": (ЭКРАН)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подтверждение сказанному, я  предлагаю посмотреть, как эта методика работает на практике: в совокупности развивающих упражнений и полученных навыков. 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Выступление учащихся: Белоусовой В. и Жидковой Е.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ВЫВОДЫ:  (ЭКРАН)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Центральным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звеном на начальном этапе обучения является внедрение инновационных подходов в практику учащихся, демонстрируя тем самым новые возможности педагогики.</a:t>
            </a:r>
          </a:p>
          <a:p>
            <a:pPr indent="450215">
              <a:lnSpc>
                <a:spcPct val="90000"/>
              </a:lnSpc>
              <a:spcAft>
                <a:spcPts val="0"/>
              </a:spcAft>
            </a:pPr>
            <a:r>
              <a:rPr lang="ru-RU" sz="160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заключение хочется отметить, что поиск и использование новых методов работы – это одна из самых эффективных форм передачи знаний. И, поэтому, я заканчиваю урок словами известнейших вокалистов Джо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Эстилл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создателя мировой модели 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ESTILL Voice 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и, легендарного Федора Шаляпина: (ЭКРАН).</a:t>
            </a:r>
          </a:p>
        </p:txBody>
      </p:sp>
    </p:spTree>
    <p:extLst>
      <p:ext uri="{BB962C8B-B14F-4D97-AF65-F5344CB8AC3E}">
        <p14:creationId xmlns:p14="http://schemas.microsoft.com/office/powerpoint/2010/main" val="809740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0"/>
            <a:ext cx="368918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457202" y="3791133"/>
            <a:ext cx="8045613" cy="1657343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5776" y="285746"/>
            <a:ext cx="7058043" cy="646331"/>
          </a:xfrm>
          <a:prstGeom prst="rect">
            <a:avLst/>
          </a:prstGeom>
          <a:noFill/>
          <a:effectLst>
            <a:outerShdw dist="25400" dir="1200000" algn="tl" rotWithShape="0">
              <a:schemeClr val="tx1"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4204" y="5887485"/>
            <a:ext cx="2857500" cy="369332"/>
          </a:xfrm>
          <a:prstGeom prst="rect">
            <a:avLst/>
          </a:prstGeom>
          <a:noFill/>
          <a:effectLst>
            <a:outerShdw dist="25400" dir="18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ru-RU" b="1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34120" y="1186449"/>
            <a:ext cx="5080629" cy="461665"/>
          </a:xfrm>
          <a:prstGeom prst="rect">
            <a:avLst/>
          </a:prstGeom>
          <a:noFill/>
          <a:effectLst>
            <a:outerShdw dist="25400" dir="1200000" algn="ctr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latin typeface="Arial Black" panose="020B0A04020102020204" pitchFamily="34" charset="0"/>
              </a:rPr>
              <a:t>АКТУАЛЬНОСТЬ ТЕМЫ</a:t>
            </a:r>
            <a:endParaRPr lang="ru-RU" sz="2400" i="1" dirty="0"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7202" y="1847054"/>
            <a:ext cx="7563394" cy="1631216"/>
          </a:xfrm>
          <a:prstGeom prst="rect">
            <a:avLst/>
          </a:prstGeom>
          <a:effectLst>
            <a:outerShdw dist="25400" dir="1200000" algn="tl" rotWithShape="0">
              <a:schemeClr val="tx1"/>
            </a:outerShdw>
          </a:effectLst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Современные вокальные приёмы актуальны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, так как они отражают стремление вокалистов к экспериментам и инновациям, а также желание выразить свою индивидуальность и музыкальную идентичность.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22510" y="3778071"/>
            <a:ext cx="7602581" cy="1631216"/>
          </a:xfrm>
          <a:prstGeom prst="rect">
            <a:avLst/>
          </a:prstGeom>
          <a:noFill/>
          <a:effectLst>
            <a:outerShdw dist="25400" dir="18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indent="457200" algn="just"/>
            <a:r>
              <a:rPr lang="ru-RU" sz="20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Изучение различных  современных вокальных методов, основанных на опыте работы ведущих вокалистов и педагогов-новаторов привело к созданию единой педагогической концепции, применяемой на практике.</a:t>
            </a:r>
            <a:endParaRPr lang="ru-RU" sz="20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355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0"/>
            <a:ext cx="368918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711201" y="1121026"/>
            <a:ext cx="8079718" cy="1201259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677217" y="285746"/>
            <a:ext cx="7058043" cy="646331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435214" y="5936115"/>
            <a:ext cx="2834962" cy="369332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>
                <a:latin typeface="Arial Black" panose="020B0A04020102020204" pitchFamily="34" charset="0"/>
              </a:rPr>
              <a:t>.</a:t>
            </a:r>
            <a:endParaRPr lang="ru-RU" b="1" i="1" dirty="0"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1201" y="1157580"/>
            <a:ext cx="7708870" cy="1323439"/>
          </a:xfrm>
          <a:prstGeom prst="rect">
            <a:avLst/>
          </a:prstGeom>
          <a:noFill/>
          <a:effectLst>
            <a:outerShdw dist="25400" dir="18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ЦЕЛЬ:</a:t>
            </a:r>
          </a:p>
          <a:p>
            <a:pPr algn="ctr"/>
            <a:r>
              <a:rPr lang="ru-RU" sz="20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Внедрение вокальных приёмов через освоение современных методик и технологий </a:t>
            </a:r>
          </a:p>
          <a:p>
            <a:pPr algn="ctr"/>
            <a:endParaRPr lang="ru-RU" sz="1600" i="1" dirty="0" smtClean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88913" y="2453619"/>
            <a:ext cx="2138516" cy="461665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ЗАДАЧИ: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7714" y="2911376"/>
            <a:ext cx="8202357" cy="3170099"/>
          </a:xfrm>
          <a:prstGeom prst="rect">
            <a:avLst/>
          </a:prstGeom>
          <a:noFill/>
          <a:effectLst>
            <a:outerShdw dist="25400" dir="18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marL="36000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познакомить учащихся с элементами современных методик;</a:t>
            </a:r>
          </a:p>
          <a:p>
            <a:pPr marL="36000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освоить в процессе занятий новые вокальные техники через комплекс  предложенных упражнений;</a:t>
            </a:r>
          </a:p>
          <a:p>
            <a:pPr marL="36000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развить познавательный интерес к новым техникам и их практической реализации;</a:t>
            </a:r>
          </a:p>
          <a:p>
            <a:pPr marL="36000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использовать приобретённые навыки в практической деятельности.</a:t>
            </a:r>
          </a:p>
          <a:p>
            <a:pPr marL="74250"/>
            <a:r>
              <a:rPr lang="ru-RU" sz="2000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ru-RU" sz="2000" dirty="0" smtClean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  </a:t>
            </a:r>
            <a:endParaRPr lang="ru-RU" sz="2000" dirty="0"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8484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28700" y="1343018"/>
            <a:ext cx="7920000" cy="1080000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5776" y="285746"/>
            <a:ext cx="7058043" cy="646331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47526" y="5908534"/>
            <a:ext cx="2857500" cy="369332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>
                <a:latin typeface="Arial Black" panose="020B0A04020102020204" pitchFamily="34" charset="0"/>
              </a:rPr>
              <a:t>.</a:t>
            </a:r>
            <a:endParaRPr lang="ru-RU" b="1" i="1" dirty="0"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17891" y="1688189"/>
            <a:ext cx="5579291" cy="461665"/>
          </a:xfrm>
          <a:prstGeom prst="rect">
            <a:avLst/>
          </a:prstGeom>
          <a:noFill/>
          <a:effectLst>
            <a:outerShdw dist="25400" dir="126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ПРАКТИЧЕСКАЯ РАБОТА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05432" y="2552700"/>
            <a:ext cx="5130800" cy="3139321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I</a:t>
            </a:r>
            <a:r>
              <a:rPr lang="ru-RU" sz="24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. Подготовительный этап 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ПРИЁМЫ: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певческая опора;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вокальная позиция </a:t>
            </a:r>
            <a:r>
              <a:rPr lang="ru-RU" sz="20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«МАСКА»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;</a:t>
            </a:r>
          </a:p>
          <a:p>
            <a:pPr marL="285750" indent="-285750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резонаторы (4 типа);</a:t>
            </a:r>
          </a:p>
          <a:p>
            <a:pPr marL="285750" indent="-285750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прогрев голосовых складок (вокальные упражнения).</a:t>
            </a:r>
            <a:endParaRPr lang="ru-RU" sz="2000" dirty="0">
              <a:solidFill>
                <a:schemeClr val="bg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0"/>
            <a:ext cx="368918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48037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0"/>
            <a:ext cx="368918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850964" y="284967"/>
            <a:ext cx="7058043" cy="646331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69359" y="5895966"/>
            <a:ext cx="2857500" cy="369332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/>
              <a:t>.</a:t>
            </a:r>
            <a:endParaRPr lang="ru-RU" b="1" i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69257" y="4773900"/>
            <a:ext cx="7828233" cy="917560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903189" y="4976367"/>
            <a:ext cx="5020121" cy="461665"/>
          </a:xfrm>
          <a:prstGeom prst="rect">
            <a:avLst/>
          </a:prstGeom>
          <a:noFill/>
          <a:effectLst>
            <a:outerShdw dist="25400" dir="18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ПРАКТИЧЕСКАЯ РАБОТА</a:t>
            </a:r>
            <a:endParaRPr lang="ru-RU" sz="2400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87500" y="1141184"/>
            <a:ext cx="4762500" cy="461665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II</a:t>
            </a:r>
            <a:r>
              <a:rPr lang="ru-RU" sz="24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. Основной этап</a:t>
            </a:r>
            <a:endParaRPr lang="ru-RU" sz="2400" i="1" dirty="0">
              <a:solidFill>
                <a:schemeClr val="bg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168400" y="2135412"/>
            <a:ext cx="6146800" cy="2754600"/>
          </a:xfrm>
          <a:prstGeom prst="rect">
            <a:avLst/>
          </a:prstGeom>
          <a:noFill/>
          <a:effectLst>
            <a:outerShdw dist="25400" dir="12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типы </a:t>
            </a:r>
            <a:r>
              <a:rPr lang="ru-RU" sz="2000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смыканий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, регистры (</a:t>
            </a:r>
            <a:r>
              <a:rPr lang="ru-RU" sz="2000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штробас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, грудной, головной, 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свистковый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);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вокальные текстуры (</a:t>
            </a:r>
            <a:r>
              <a:rPr lang="ru-RU" sz="2000" i="1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субтон</a:t>
            </a:r>
            <a:r>
              <a:rPr lang="ru-RU" sz="20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, </a:t>
            </a:r>
            <a:r>
              <a:rPr lang="ru-RU" sz="2000" i="1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белт</a:t>
            </a:r>
            <a:r>
              <a:rPr lang="ru-RU" sz="20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, </a:t>
            </a:r>
            <a:r>
              <a:rPr lang="ru-RU" sz="2000" i="1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микс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);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вокальные приёмы (</a:t>
            </a:r>
            <a:r>
              <a:rPr lang="ru-RU" sz="20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подъезды, вибрато, </a:t>
            </a:r>
            <a:r>
              <a:rPr lang="ru-RU" sz="2000" i="1" dirty="0" err="1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мелизматика</a:t>
            </a:r>
            <a:r>
              <a:rPr lang="ru-RU" sz="2000" i="1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)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;</a:t>
            </a:r>
          </a:p>
          <a:p>
            <a:pPr marL="285750" indent="-28575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вокальные упражнения.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ru-RU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435100" y="1719940"/>
            <a:ext cx="3860800" cy="381000"/>
          </a:xfrm>
          <a:prstGeom prst="rect">
            <a:avLst/>
          </a:prstGeom>
          <a:noFill/>
          <a:effectLst>
            <a:outerShdw dist="25400" dir="1800000" algn="tl" rotWithShape="0">
              <a:srgbClr val="002060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ВОКАЛЬНЫЕ ТЕХНИКИ:</a:t>
            </a:r>
            <a:endParaRPr lang="ru-RU" dirty="0">
              <a:solidFill>
                <a:schemeClr val="bg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857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0"/>
            <a:ext cx="368918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028700" y="1089019"/>
            <a:ext cx="7920000" cy="1462452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5776" y="285746"/>
            <a:ext cx="7058043" cy="646331"/>
          </a:xfrm>
          <a:prstGeom prst="rect">
            <a:avLst/>
          </a:prstGeom>
          <a:noFill/>
          <a:effectLst>
            <a:outerShdw dist="25400" dir="12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052752" y="5818864"/>
            <a:ext cx="2857500" cy="369332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>
                <a:latin typeface="Arial Black" panose="020B0A04020102020204" pitchFamily="34" charset="0"/>
              </a:rPr>
              <a:t>.</a:t>
            </a:r>
            <a:endParaRPr lang="ru-RU" b="1" i="1" dirty="0">
              <a:latin typeface="Arial Black" panose="020B0A040201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386173" y="1730737"/>
            <a:ext cx="6297151" cy="707886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Arial Black" panose="020B0A04020102020204" pitchFamily="34" charset="0"/>
              </a:rPr>
              <a:t>ИТОГИ ОСВОЕНИЯ СОВРЕМЕННЫХ ВОКАЛЬНЫХ ПРИЁМОВ</a:t>
            </a:r>
            <a:endParaRPr lang="ru-RU" sz="2000" dirty="0">
              <a:latin typeface="Arial Black" panose="020B0A040201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754735" y="2573180"/>
            <a:ext cx="7353532" cy="3170099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голос становится ярким, полётным, выразительным, что придаёт уверенность и свободу;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 песенном репертуаре используются современные элементы вокальной методики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учащимися вокалистами приобретается 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опыт сценических 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выступлений;</a:t>
            </a:r>
            <a:endParaRPr lang="ru-RU" sz="2000" dirty="0">
              <a:solidFill>
                <a:schemeClr val="bg1">
                  <a:lumMod val="95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формируются профессиональные навыки в творческой деятельности, что способствует достижению высоких результатов.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73039" y="1253613"/>
            <a:ext cx="5161945" cy="461665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>
                <a:latin typeface="Arial Black" panose="020B0A04020102020204" pitchFamily="34" charset="0"/>
              </a:rPr>
              <a:t>III</a:t>
            </a:r>
            <a:r>
              <a:rPr lang="ru-RU" sz="2400" i="1" dirty="0" smtClean="0">
                <a:latin typeface="Arial Black" panose="020B0A04020102020204" pitchFamily="34" charset="0"/>
              </a:rPr>
              <a:t>. Заключительный этап</a:t>
            </a:r>
            <a:endParaRPr lang="ru-RU" sz="2400" i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3164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0"/>
            <a:ext cx="368918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769491" y="1139120"/>
            <a:ext cx="8193957" cy="910906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85776" y="329990"/>
            <a:ext cx="7058043" cy="646331"/>
          </a:xfrm>
          <a:prstGeom prst="rect">
            <a:avLst/>
          </a:prstGeom>
          <a:noFill/>
          <a:effectLst>
            <a:outerShdw dist="25400" dir="1800000" algn="tl" rotWithShape="0">
              <a:prstClr val="black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998760" y="5805344"/>
            <a:ext cx="2857500" cy="369332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</a:rPr>
              <a:t>.</a:t>
            </a:r>
            <a:endParaRPr lang="ru-RU" b="1" i="1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315485" y="1347333"/>
            <a:ext cx="3657600" cy="461665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2400" i="1" dirty="0" smtClean="0">
                <a:latin typeface="Arial Black" panose="020B0A04020102020204" pitchFamily="34" charset="0"/>
              </a:rPr>
              <a:t>ВЫВОДЫ</a:t>
            </a:r>
            <a:endParaRPr lang="ru-RU" sz="2400" i="1" dirty="0">
              <a:latin typeface="Arial Black" panose="020B0A040201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0914" y="2335521"/>
            <a:ext cx="8081901" cy="3477875"/>
          </a:xfrm>
          <a:prstGeom prst="rect">
            <a:avLst/>
          </a:prstGeom>
          <a:noFill/>
          <a:effectLst>
            <a:outerShdw dist="25400" dir="18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современные </a:t>
            </a:r>
            <a:r>
              <a:rPr lang="ru-RU" sz="200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технологии приобретают </a:t>
            </a:r>
            <a:r>
              <a:rPr lang="ru-RU" sz="2000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особую актуальность в вокальном исполнительстве;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использование инновационных приёмов помогают раскрыть голос в разных вокальных аспектах;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предложенная система позволяет учащимся в кротчайшие  сроки осваивать исполнительские навыки;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cs typeface="Arial" panose="020B0604020202020204" pitchFamily="34" charset="0"/>
              </a:rPr>
              <a:t>урок имеет практическую значимость для педагогов, проявляющих интерес к вопросам  начального этапа обучения.   </a:t>
            </a:r>
          </a:p>
          <a:p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99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2815" y="0"/>
            <a:ext cx="3689185" cy="685800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</p:pic>
      <p:sp>
        <p:nvSpPr>
          <p:cNvPr id="8" name="TextBox 7"/>
          <p:cNvSpPr txBox="1"/>
          <p:nvPr/>
        </p:nvSpPr>
        <p:spPr>
          <a:xfrm>
            <a:off x="821750" y="288695"/>
            <a:ext cx="7058043" cy="646331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МБУ ДО «Мичуринская детская музыкальная школа</a:t>
            </a:r>
          </a:p>
          <a:p>
            <a:pPr algn="ctr"/>
            <a:r>
              <a:rPr lang="ru-RU" dirty="0" smtClean="0">
                <a:solidFill>
                  <a:schemeClr val="bg2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им. С.В. Рахманинова»</a:t>
            </a:r>
            <a:endParaRPr lang="ru-RU" dirty="0">
              <a:solidFill>
                <a:schemeClr val="bg2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787196" y="5683698"/>
            <a:ext cx="2857500" cy="369332"/>
          </a:xfrm>
          <a:prstGeom prst="rect">
            <a:avLst/>
          </a:prstGeom>
          <a:noFill/>
          <a:effectLst>
            <a:outerShdw dist="25400" dir="12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b="1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Мичуринск 2025г</a:t>
            </a:r>
            <a:r>
              <a:rPr lang="ru-RU" b="1" i="1" dirty="0" smtClean="0">
                <a:latin typeface="Arial Black" panose="020B0A04020102020204" pitchFamily="34" charset="0"/>
              </a:rPr>
              <a:t>.</a:t>
            </a:r>
            <a:endParaRPr lang="ru-RU" b="1" i="1" dirty="0">
              <a:latin typeface="Arial Black" panose="020B0A040201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95396" y="2546282"/>
            <a:ext cx="6096000" cy="1323439"/>
          </a:xfrm>
          <a:prstGeom prst="rect">
            <a:avLst/>
          </a:prstGeom>
          <a:effectLst>
            <a:outerShdw dist="25400" dir="1200000" algn="tl" rotWithShape="0">
              <a:schemeClr val="tx1"/>
            </a:outerShdw>
          </a:effectLst>
        </p:spPr>
        <p:txBody>
          <a:bodyPr>
            <a:spAutoFit/>
          </a:bodyPr>
          <a:lstStyle/>
          <a:p>
            <a:pPr indent="457200"/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«Молодые 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годы должны уйти на изучение техники, на базе которой строится искусство пения</a:t>
            </a:r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.»</a:t>
            </a:r>
          </a:p>
          <a:p>
            <a:pPr indent="457200" algn="r"/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(Ф. Шаляпин)</a:t>
            </a:r>
            <a:endParaRPr lang="ru-RU" sz="2000" dirty="0">
              <a:solidFill>
                <a:schemeClr val="bg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827314" y="4086008"/>
            <a:ext cx="8249974" cy="1080000"/>
          </a:xfrm>
          <a:prstGeom prst="rect">
            <a:avLst/>
          </a:prstGeom>
          <a:solidFill>
            <a:srgbClr val="B8C0C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762351" y="4448393"/>
            <a:ext cx="4756009" cy="461665"/>
          </a:xfrm>
          <a:prstGeom prst="rect">
            <a:avLst/>
          </a:prstGeom>
          <a:noFill/>
          <a:effectLst>
            <a:outerShdw dist="25400" dir="1800000" algn="tl" rotWithShape="0">
              <a:schemeClr val="bg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latin typeface="Arial Black" panose="020B0A04020102020204" pitchFamily="34" charset="0"/>
              </a:rPr>
              <a:t>СПАСИБО ЗА ВНИМАНИЕ</a:t>
            </a:r>
            <a:endParaRPr lang="ru-RU" sz="2400" i="1" dirty="0">
              <a:latin typeface="Arial Black" panose="020B0A040201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55700" y="1483359"/>
            <a:ext cx="6184900" cy="1015663"/>
          </a:xfrm>
          <a:prstGeom prst="rect">
            <a:avLst/>
          </a:prstGeom>
          <a:noFill/>
          <a:effectLst>
            <a:outerShdw dist="25400" dir="1200000" algn="tl" rotWithShape="0">
              <a:schemeClr val="tx1"/>
            </a:outerShdw>
          </a:effectLst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« У всех есть красивый голос! Самое главное понимать, как он работает…» </a:t>
            </a:r>
          </a:p>
          <a:p>
            <a:pPr algn="r"/>
            <a:r>
              <a:rPr lang="ru-RU" sz="2000" dirty="0" smtClean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 (Дж. </a:t>
            </a:r>
            <a:r>
              <a:rPr lang="ru-RU" sz="2000" dirty="0" err="1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Эстилл</a:t>
            </a:r>
            <a:r>
              <a:rPr lang="ru-RU" sz="2000" dirty="0">
                <a:solidFill>
                  <a:schemeClr val="bg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924049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5318761" y="0"/>
            <a:ext cx="6873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solidFill>
                  <a:schemeClr val="bg1"/>
                </a:solidFill>
              </a:rPr>
              <a:t>Приложение № 1 </a:t>
            </a:r>
            <a:r>
              <a:rPr lang="ru-RU" sz="1400" dirty="0" smtClean="0">
                <a:solidFill>
                  <a:schemeClr val="bg1"/>
                </a:solidFill>
              </a:rPr>
              <a:t>К открытому уроку преподавателя по вокалу  Латышевой С.В. 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0" y="390993"/>
            <a:ext cx="12192000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600" b="1" u="sng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Тема:</a:t>
            </a:r>
            <a:r>
              <a:rPr lang="ru-RU" sz="1600" b="1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</a:t>
            </a:r>
            <a:r>
              <a:rPr lang="ru-RU" sz="1600" b="1" u="sng" spc="-1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СОВРЕМЕННЫЕ</a:t>
            </a:r>
            <a:r>
              <a:rPr lang="ru-RU" sz="1600" b="1" u="sng" spc="-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ВОКАЛЬНЫЕ ТЕХНОЛОГИИ И </a:t>
            </a:r>
            <a:r>
              <a:rPr lang="ru-RU" sz="1600" b="1" u="sng" spc="-1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ИХ  </a:t>
            </a:r>
            <a:r>
              <a:rPr lang="ru-RU" sz="1600" b="1" u="sng" spc="-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ПРИМЕНЕНИЕ В РАБОТЕ </a:t>
            </a:r>
            <a:r>
              <a:rPr lang="ru-RU" sz="1600" b="1" u="sng" spc="-1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 ЧАЩИМИСЯ</a:t>
            </a:r>
            <a:r>
              <a:rPr lang="ru-RU" sz="1600" b="1" u="sng" spc="-1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"(ЭКРАН)</a:t>
            </a:r>
            <a:endParaRPr lang="ru-RU" sz="1600" spc="-1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Классика или новации…Традиции или поиск новых современных решений...? Эти вопросы всегда интересовали и будут интересовать педагогов.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Здравствуйте! Меня зовут Светлана Владимировна Латышева.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Я – преподаватель вокала Мичуринской ДМШ им. С.В. Рахманинова. </a:t>
            </a:r>
            <a:endParaRPr lang="ru-RU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>
              <a:spcAft>
                <a:spcPts val="0"/>
              </a:spcAft>
            </a:pP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Сегодня я представляю открытый урок на тему «Современные вокальные технологии и их применение в работе с учащимися</a:t>
            </a:r>
            <a:r>
              <a:rPr lang="ru-RU" sz="1600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».</a:t>
            </a:r>
          </a:p>
          <a:p>
            <a:pPr indent="450215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АКТУАЛЬНОСТЬ ТЕМЫ: (ЭКРАН)</a:t>
            </a:r>
          </a:p>
          <a:p>
            <a:pPr indent="450215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Проблема развития детского голоса стоит очень остро. Сегодня время предъявляет к вокальному исполнительству высокие требования. Они ориентированы не только на то, чтобы обучить детей вокалу, но и сформировать умение жить и учиться в быстро меняющемся мире новых современных технологий.</a:t>
            </a:r>
          </a:p>
          <a:p>
            <a:pPr indent="450215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Успешным решением подобных задач для меня - стало применение в работе:  новой, созданной мною концепции, основанной на опыте некоторых  ведущих вокалистов и педагогов: Дж.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Эстилл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Ж.Серопян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Н.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Сидорцовой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Э. </a:t>
            </a:r>
            <a:r>
              <a:rPr lang="ru-RU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Бериашвили</a:t>
            </a:r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</a:p>
          <a:p>
            <a:pPr indent="450215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течение нескольких лет, я совершенствовала свои знания, осваивая  разные направления и взгляды по обучению вокалу: посещала семинары, мастер-классы, курсы повышения квалификации. И, получив представление о некоторых методических современных приемах и формах работы, стала тщательно отбирать и систематизировать самые необходимые элементы для эффективного способа достижения результата. В итоге, учащиеся, которые занимались у меня не только в школе, в прямом контакте, но и дистанционно, заметно улучшили качество своего голоса и вокальную технику. </a:t>
            </a:r>
          </a:p>
          <a:p>
            <a:pPr indent="450215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Именно этот опыт и помог мне в создании собственной системы по развитию вокальных навыков, которую я, вот уже несколько лет, успешно применяю на практике!</a:t>
            </a:r>
          </a:p>
          <a:p>
            <a:pPr indent="450215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Смысл заключается в следующем: </a:t>
            </a:r>
          </a:p>
          <a:p>
            <a:pPr indent="450215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если рассматривать красивый голос не как талант, дар от рождения, а просто как набор физических природных навыков в теле, то их можно развить - систематически выполняя определённые упражнения по 15-20 мин. в день.., чтобы эти навыки встроились в подсознание на уровне рефлексов и привычки. Этот методический прием проверен временем и результативен !</a:t>
            </a:r>
          </a:p>
          <a:p>
            <a:pPr indent="450215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это очень важно! Именно так делают звёздные тренеры по вокалу, работающие только на результат!</a:t>
            </a:r>
          </a:p>
          <a:p>
            <a:pPr indent="450215"/>
            <a:r>
              <a:rPr lang="ru-RU" sz="1600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Поэтому, я рассматриваю сегодняшний урок не только как распространение личного опыта, но и прежде всего, как обобщение результатов  моей работы в данной теме на практике.</a:t>
            </a:r>
          </a:p>
        </p:txBody>
      </p:sp>
    </p:spTree>
    <p:extLst>
      <p:ext uri="{BB962C8B-B14F-4D97-AF65-F5344CB8AC3E}">
        <p14:creationId xmlns:p14="http://schemas.microsoft.com/office/powerpoint/2010/main" val="188019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1387</TotalTime>
  <Words>1672</Words>
  <Application>Microsoft Office PowerPoint</Application>
  <PresentationFormat>Широкоэкранный</PresentationFormat>
  <Paragraphs>143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Arial</vt:lpstr>
      <vt:lpstr>Arial Black</vt:lpstr>
      <vt:lpstr>Calibri</vt:lpstr>
      <vt:lpstr>Calibri Light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Сергей</cp:lastModifiedBy>
  <cp:revision>137</cp:revision>
  <dcterms:created xsi:type="dcterms:W3CDTF">2025-03-21T14:16:39Z</dcterms:created>
  <dcterms:modified xsi:type="dcterms:W3CDTF">2025-09-29T18:18:00Z</dcterms:modified>
</cp:coreProperties>
</file>