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0"/>
  </p:notesMasterIdLst>
  <p:sldIdLst>
    <p:sldId id="310" r:id="rId2"/>
    <p:sldId id="311" r:id="rId3"/>
    <p:sldId id="312" r:id="rId4"/>
    <p:sldId id="313" r:id="rId5"/>
    <p:sldId id="314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15" r:id="rId14"/>
    <p:sldId id="316" r:id="rId15"/>
    <p:sldId id="300" r:id="rId16"/>
    <p:sldId id="301" r:id="rId17"/>
    <p:sldId id="302" r:id="rId18"/>
    <p:sldId id="303" r:id="rId19"/>
    <p:sldId id="304" r:id="rId20"/>
    <p:sldId id="305" r:id="rId21"/>
    <p:sldId id="317" r:id="rId22"/>
    <p:sldId id="306" r:id="rId23"/>
    <p:sldId id="307" r:id="rId24"/>
    <p:sldId id="308" r:id="rId25"/>
    <p:sldId id="318" r:id="rId26"/>
    <p:sldId id="271" r:id="rId27"/>
    <p:sldId id="272" r:id="rId28"/>
    <p:sldId id="309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19">
          <p15:clr>
            <a:srgbClr val="747775"/>
          </p15:clr>
        </p15:guide>
        <p15:guide id="2" orient="horz" pos="217">
          <p15:clr>
            <a:srgbClr val="747775"/>
          </p15:clr>
        </p15:guide>
        <p15:guide id="3" pos="5541">
          <p15:clr>
            <a:srgbClr val="747775"/>
          </p15:clr>
        </p15:guide>
        <p15:guide id="4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8" y="858"/>
      </p:cViewPr>
      <p:guideLst>
        <p:guide pos="219"/>
        <p:guide orient="horz" pos="217"/>
        <p:guide pos="5541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1C59-5361-461D-A1BF-1DEF6A9FD879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22DA-EDCD-4551-8A84-D5DEF3AD8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DAD30-CB60-420B-9885-4B3A13D1C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1177825"/>
            <a:ext cx="8520600" cy="20526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Наблюдение за художественными особенностями текста авторской песни. Знакомство с песнями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на тему Великой Отечественной войны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4570B1-7755-4676-82BC-36081A4AF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CD3642D-0F2D-4F21-9C7B-00114C73160B}"/>
              </a:ext>
            </a:extLst>
          </p:cNvPr>
          <p:cNvSpPr txBox="1">
            <a:spLocks/>
          </p:cNvSpPr>
          <p:nvPr/>
        </p:nvSpPr>
        <p:spPr>
          <a:xfrm>
            <a:off x="-113841" y="151805"/>
            <a:ext cx="6144410" cy="12418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FCBEF"/>
              </a:buClr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 Литературное чтение класс </a:t>
            </a:r>
          </a:p>
          <a:p>
            <a:pPr>
              <a:buClr>
                <a:srgbClr val="5FCBEF"/>
              </a:buClr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УМК «Школа России»</a:t>
            </a:r>
            <a:endParaRPr lang="ru-RU" sz="2100" dirty="0">
              <a:solidFill>
                <a:srgbClr val="002060"/>
              </a:solidFill>
              <a:latin typeface="Trebuchet MS" panose="020B0603020202020204"/>
            </a:endParaRPr>
          </a:p>
          <a:p>
            <a:pPr>
              <a:buClr>
                <a:srgbClr val="5FCBEF"/>
              </a:buClr>
            </a:pPr>
            <a:endParaRPr lang="ru-RU" sz="21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FF2D9D-3822-47B4-872D-81530CC39650}"/>
              </a:ext>
            </a:extLst>
          </p:cNvPr>
          <p:cNvSpPr/>
          <p:nvPr/>
        </p:nvSpPr>
        <p:spPr>
          <a:xfrm rot="10800000" flipV="1">
            <a:off x="1493659" y="3674674"/>
            <a:ext cx="55487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sz="2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Дригина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 Наталья Алексеевна </a:t>
            </a:r>
          </a:p>
          <a:p>
            <a:pPr algn="ctr" defTabSz="342900">
              <a:defRPr/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учитель начальных классов</a:t>
            </a:r>
          </a:p>
          <a:p>
            <a:pPr algn="ctr" defTabSz="342900">
              <a:defRPr/>
            </a:pP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МАОУ СОШ №30, </a:t>
            </a:r>
            <a:r>
              <a:rPr lang="ru-RU" sz="2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г.Южно</a:t>
            </a:r>
            <a:r>
              <a:rPr lang="ru-RU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-Сахалинск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7FA487-B3F7-4620-84C0-06E00B2CED9D}"/>
              </a:ext>
            </a:extLst>
          </p:cNvPr>
          <p:cNvSpPr/>
          <p:nvPr/>
        </p:nvSpPr>
        <p:spPr>
          <a:xfrm>
            <a:off x="4155496" y="1327715"/>
            <a:ext cx="22506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56794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1C7E70-1525-4B58-BBD6-0BFF06998561}"/>
              </a:ext>
            </a:extLst>
          </p:cNvPr>
          <p:cNvSpPr txBox="1"/>
          <p:nvPr/>
        </p:nvSpPr>
        <p:spPr>
          <a:xfrm>
            <a:off x="205740" y="142220"/>
            <a:ext cx="87096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Часто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пишут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успела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сделать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всего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644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жу-равлика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Просто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1977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писательница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Элеанор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Коэр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выпустила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книгу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названием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тысяча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журавликов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рассказала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644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якобы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больная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успе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воплотить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свою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мечту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жизнь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деле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всё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гораздо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печальнее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: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сделала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тысячу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жу-равликов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...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желание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исполнилось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Болезнь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уходила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продолжала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бороться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складывала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всё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новых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новых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журавликов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...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 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Увы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жизнь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оказалась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жестокой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: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умерла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25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ок-тября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1955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года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4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F018C5-2757-4301-858B-6E8A01B4C6A0}"/>
              </a:ext>
            </a:extLst>
          </p:cNvPr>
          <p:cNvSpPr txBox="1"/>
          <p:nvPr/>
        </p:nvSpPr>
        <p:spPr>
          <a:xfrm>
            <a:off x="274320" y="204550"/>
            <a:ext cx="88696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Страшная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грустная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история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сделала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символом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неприятия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ядерной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войны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Памятники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установлены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разных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городах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странах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Конечно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самый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известный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находится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Хиросиме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Парке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Мира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установлен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1958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его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постаменте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написано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: "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наш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крик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наша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молитва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мир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мире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".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верхуш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l"/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купола постамента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скульптура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бумажным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журавликом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руках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 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Ровно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через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20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после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завершения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войны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1965 -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дагестан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l"/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ский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поэт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Расул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Гамзатов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посетил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Японию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Ему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показали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памятник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поведали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историю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рассказ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настолько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потряс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Гам-</a:t>
            </a:r>
          </a:p>
          <a:p>
            <a:pPr algn="l"/>
            <a:r>
              <a:rPr lang="ru-RU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затова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переставал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думать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маленькой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японке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журавликах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поездке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поэта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настигло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его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собственное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горе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: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по-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лучил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телеграмму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сообщалось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смерти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его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матери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...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5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630D1-D33A-4790-89E1-93070F793C12}"/>
              </a:ext>
            </a:extLst>
          </p:cNvPr>
          <p:cNvSpPr txBox="1"/>
          <p:nvPr/>
        </p:nvSpPr>
        <p:spPr>
          <a:xfrm>
            <a:off x="411480" y="205949"/>
            <a:ext cx="851535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Гамзатов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вспоминал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: "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вылетел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Москву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самолёте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думая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матери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вспомнил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умершего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отца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погибших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братьев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хиросимская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бумажными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журавликами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уходила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написано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</a:t>
            </a:r>
            <a:r>
              <a:rPr lang="ru-RU" sz="2300" b="1" dirty="0" err="1">
                <a:latin typeface="Arial" panose="020B0604020202020204" pitchFamily="34" charset="0"/>
              </a:rPr>
              <a:t>-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ние</a:t>
            </a:r>
            <a:r>
              <a:rPr lang="ru-RU" sz="2300" b="1" i="0" u="none" strike="noStrike" dirty="0">
                <a:solidFill>
                  <a:srgbClr val="000000"/>
                </a:solidFill>
                <a:effectLst/>
                <a:latin typeface="Teko"/>
              </a:rPr>
              <a:t>".</a:t>
            </a:r>
            <a:endParaRPr lang="ru-RU" sz="23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Гамзатов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написал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стихотворение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"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своём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родном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аварском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языке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птицы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симво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-лом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погибших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солдат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1968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году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Наум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Гребнев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перевёл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стихотворение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русский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язык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Жу-равли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"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напечатаны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журнале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Новый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мир</a:t>
            </a:r>
            <a:r>
              <a:rPr lang="ru-RU" sz="2300" b="1" i="0" u="none" strike="noStrike" dirty="0">
                <a:solidFill>
                  <a:srgbClr val="000000"/>
                </a:solidFill>
                <a:effectLst/>
                <a:latin typeface="Teko"/>
              </a:rPr>
              <a:t>".</a:t>
            </a:r>
            <a:endParaRPr lang="ru-RU" sz="23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3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Вот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стихотворение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выглядело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того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песней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:</a:t>
            </a:r>
            <a:endParaRPr lang="ru-RU" sz="23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6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9FC240-6064-40F6-9C30-669A8F825A17}"/>
              </a:ext>
            </a:extLst>
          </p:cNvPr>
          <p:cNvSpPr txBox="1"/>
          <p:nvPr/>
        </p:nvSpPr>
        <p:spPr>
          <a:xfrm>
            <a:off x="1474469" y="341382"/>
            <a:ext cx="53773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кажется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порою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джигиты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кровавых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пришедшие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полей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могилах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братских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зарыты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превратились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белых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журавлей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поры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времен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дальних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Летят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подают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голоса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потому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часто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печально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Мы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замолкаем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глядя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небеса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?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Сегодня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предвечернею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порою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вижу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тумане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Летят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своим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определенным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строем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полям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людьми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брели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5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31691F-A6B8-478A-B36F-34DFD8A243ED}"/>
              </a:ext>
            </a:extLst>
          </p:cNvPr>
          <p:cNvSpPr txBox="1"/>
          <p:nvPr/>
        </p:nvSpPr>
        <p:spPr>
          <a:xfrm>
            <a:off x="1463039" y="308610"/>
            <a:ext cx="55219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летят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свершают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путь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свой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длинный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выкликают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чьи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имена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потому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кличем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журавлиным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века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речь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аварская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сходна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?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клин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усталый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 —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тумане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исходе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дня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том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строю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есть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промежуток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малый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 —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Быть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может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место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меня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!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Настанет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день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журавлиной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стаей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поплыву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сизой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мгле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небес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птичьи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окликая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вас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кого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оставил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земле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0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9D8E14-4439-49B3-8404-8B04EC451C8F}"/>
              </a:ext>
            </a:extLst>
          </p:cNvPr>
          <p:cNvSpPr txBox="1"/>
          <p:nvPr/>
        </p:nvSpPr>
        <p:spPr>
          <a:xfrm>
            <a:off x="297179" y="0"/>
            <a:ext cx="64380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попалось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глаза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известнейшему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артисту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Марку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Бернесу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Бернес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поражён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сразу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позвонил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Гребневу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рассказал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мечтает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превратить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стихотворение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Оговорили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изменения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Гамзатов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вспоминал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Teko"/>
              </a:rPr>
              <a:t>:"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Вместе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переводчиком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сочли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пожелания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певца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справедли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выми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вместо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„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джигиты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“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написали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„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солдаты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“.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расширило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адрес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придало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общечеловеческое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звучание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Кроме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того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текст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сократили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-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оригинальных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24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строк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оставили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 16.</a:t>
            </a:r>
            <a:endParaRPr lang="ru-RU" sz="2400" b="1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8A6653BF-2D4D-4BD4-BB00-09D442EF1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07" y="185209"/>
            <a:ext cx="2306424" cy="323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458BB7D2-F598-4B24-B793-4B3951E3D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98" y="3617082"/>
            <a:ext cx="12846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Бернес</a:t>
            </a:r>
          </a:p>
        </p:txBody>
      </p:sp>
    </p:spTree>
    <p:extLst>
      <p:ext uri="{BB962C8B-B14F-4D97-AF65-F5344CB8AC3E}">
        <p14:creationId xmlns:p14="http://schemas.microsoft.com/office/powerpoint/2010/main" val="271172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A63573-703B-4081-95FD-865293F3FED4}"/>
              </a:ext>
            </a:extLst>
          </p:cNvPr>
          <p:cNvSpPr txBox="1"/>
          <p:nvPr/>
        </p:nvSpPr>
        <p:spPr>
          <a:xfrm>
            <a:off x="2823210" y="172730"/>
            <a:ext cx="62064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готовым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текстом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Бернес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обратился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композитору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Яну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Френкелю.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зыка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готова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оставили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глубочайший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след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народа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Именно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благодаря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символом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погибших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Великую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Отечественную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птицу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можно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увидеть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многих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памятниках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посвящённым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павшим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dirty="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456022F5-DA59-4C80-91C1-854536591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" y="172730"/>
            <a:ext cx="2350679" cy="328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BCDF66-420B-42E5-9DB5-8BB3B61A0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" y="3518219"/>
            <a:ext cx="2145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kern="0" dirty="0">
                <a:solidFill>
                  <a:srgbClr val="FF0000"/>
                </a:solidFill>
              </a:rPr>
              <a:t>Ян Френкель</a:t>
            </a:r>
          </a:p>
        </p:txBody>
      </p:sp>
    </p:spTree>
    <p:extLst>
      <p:ext uri="{BB962C8B-B14F-4D97-AF65-F5344CB8AC3E}">
        <p14:creationId xmlns:p14="http://schemas.microsoft.com/office/powerpoint/2010/main" val="198352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97" y="489257"/>
            <a:ext cx="2390900" cy="273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941196" y="3346757"/>
            <a:ext cx="2390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514350"/>
            <a:r>
              <a:rPr lang="ru-RU" altLang="ru-RU" sz="2400" b="1" dirty="0" err="1">
                <a:solidFill>
                  <a:srgbClr val="FF0000"/>
                </a:solidFill>
              </a:rPr>
              <a:t>Садако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</a:rPr>
              <a:t>Сасаки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pic>
        <p:nvPicPr>
          <p:cNvPr id="2560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72" y="1171932"/>
            <a:ext cx="3236119" cy="240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0" y="845838"/>
            <a:ext cx="2029472" cy="27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A4D239-1965-42B3-8CCF-7CA1859B56FE}"/>
              </a:ext>
            </a:extLst>
          </p:cNvPr>
          <p:cNvSpPr txBox="1"/>
          <p:nvPr/>
        </p:nvSpPr>
        <p:spPr>
          <a:xfrm>
            <a:off x="1543049" y="321648"/>
            <a:ext cx="6334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«Журавли»</a:t>
            </a:r>
            <a:endParaRPr lang="ru-RU" sz="2400" b="1" i="0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кажется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солдаты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кровавых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пришедшие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полей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землю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нашу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полегли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превратились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белых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журавлей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</a:p>
          <a:p>
            <a:pPr algn="l"/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времен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дальних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Летят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подают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голоса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потому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часто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печально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замолкаем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глядя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небеса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?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4B10B-FC44-417D-82BA-ACC936C6B373}"/>
              </a:ext>
            </a:extLst>
          </p:cNvPr>
          <p:cNvSpPr txBox="1"/>
          <p:nvPr/>
        </p:nvSpPr>
        <p:spPr>
          <a:xfrm>
            <a:off x="365760" y="324981"/>
            <a:ext cx="63550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клин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усталый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Летит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тумане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исходе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дня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промежуток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малый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может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место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меня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</a:p>
          <a:p>
            <a:pPr algn="l"/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Настанет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день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журавлиной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стаей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поплыву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сизой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мгле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небес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птичьи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окликая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оставил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земле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185ECC-195E-45D1-AE76-9CC91E3C2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548295"/>
            <a:ext cx="35909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E980A-AB0D-4225-8283-535CEE4DD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171" y="4018300"/>
            <a:ext cx="25940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00" b="1" kern="0" dirty="0"/>
              <a:t>«Журавли»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581079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53EF0-E302-4F6F-8D1A-91FAD732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Google Shape;80;p18">
            <a:extLst>
              <a:ext uri="{FF2B5EF4-FFF2-40B4-BE49-F238E27FC236}">
                <a16:creationId xmlns:a16="http://schemas.microsoft.com/office/drawing/2014/main" id="{E5E8C503-015A-4997-920E-829FB5AEE1C3}"/>
              </a:ext>
            </a:extLst>
          </p:cNvPr>
          <p:cNvSpPr txBox="1"/>
          <p:nvPr/>
        </p:nvSpPr>
        <p:spPr>
          <a:xfrm rot="10800000">
            <a:off x="920940" y="475500"/>
            <a:ext cx="6799200" cy="3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Родина — это дом, где хранятся самые дорогие воспоминания, наполняющие сердце теплом. Здесь мы чувствуем себя защищенными и любимыми, как будто она обнимает нас своим уютом.</a:t>
            </a: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D665F-26D4-462A-A249-33E6AAEE8A8D}"/>
              </a:ext>
            </a:extLst>
          </p:cNvPr>
          <p:cNvSpPr txBox="1"/>
          <p:nvPr/>
        </p:nvSpPr>
        <p:spPr>
          <a:xfrm>
            <a:off x="2125980" y="3216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Прочитайте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094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A83A4F-7160-4B58-AE0D-6A821D498DE4}"/>
              </a:ext>
            </a:extLst>
          </p:cNvPr>
          <p:cNvSpPr txBox="1"/>
          <p:nvPr/>
        </p:nvSpPr>
        <p:spPr>
          <a:xfrm>
            <a:off x="525780" y="541943"/>
            <a:ext cx="5806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кажется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солдаты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кровавых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пришедшие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полей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землю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нашу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полегли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-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,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превратились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белых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журавлей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...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03DAC-B89A-4B67-8A7C-D69BFC8F5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7124"/>
            <a:ext cx="3040380" cy="35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28D90000-C1D5-45D2-93C3-7899C9FB2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0" y="2213163"/>
            <a:ext cx="3590925" cy="2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F627425-7A15-44B4-A780-174462A6A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802" y="3955226"/>
            <a:ext cx="19938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00" b="1" kern="0" dirty="0"/>
              <a:t>«Журавли» в Саратове</a:t>
            </a:r>
          </a:p>
        </p:txBody>
      </p:sp>
    </p:spTree>
    <p:extLst>
      <p:ext uri="{BB962C8B-B14F-4D97-AF65-F5344CB8AC3E}">
        <p14:creationId xmlns:p14="http://schemas.microsoft.com/office/powerpoint/2010/main" val="2813566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68637F-0DAC-4808-AB23-89AD618B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7" y="614632"/>
            <a:ext cx="3419967" cy="3749162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08F33-6741-45AF-9BE7-2ED7D0CF8F05}"/>
              </a:ext>
            </a:extLst>
          </p:cNvPr>
          <p:cNvSpPr txBox="1"/>
          <p:nvPr/>
        </p:nvSpPr>
        <p:spPr>
          <a:xfrm>
            <a:off x="3736292" y="184160"/>
            <a:ext cx="512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Гаврилович Харитонов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(1920–1981)</a:t>
            </a:r>
          </a:p>
        </p:txBody>
      </p:sp>
      <p:sp>
        <p:nvSpPr>
          <p:cNvPr id="6" name="Google Shape;262;p30">
            <a:extLst>
              <a:ext uri="{FF2B5EF4-FFF2-40B4-BE49-F238E27FC236}">
                <a16:creationId xmlns:a16="http://schemas.microsoft.com/office/drawing/2014/main" id="{6A029CD6-82BC-4216-8E31-1A5AB86D5056}"/>
              </a:ext>
            </a:extLst>
          </p:cNvPr>
          <p:cNvSpPr txBox="1"/>
          <p:nvPr/>
        </p:nvSpPr>
        <p:spPr>
          <a:xfrm>
            <a:off x="3547014" y="1144500"/>
            <a:ext cx="5346000" cy="3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Char char="●"/>
            </a:pPr>
            <a:r>
              <a:rPr lang="en" sz="23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Служил в пехоте, конном взводе, водолазных частях.</a:t>
            </a:r>
            <a:endParaRPr sz="23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Char char="●"/>
            </a:pPr>
            <a:r>
              <a:rPr lang="en" sz="23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Сотрудничал с композиторами и помогал писать песни.</a:t>
            </a:r>
            <a:endParaRPr sz="23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Char char="●"/>
            </a:pPr>
            <a:r>
              <a:rPr lang="en" sz="23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Получил 10 международных премий.</a:t>
            </a:r>
            <a:endParaRPr sz="23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Verdana"/>
              <a:buChar char="●"/>
            </a:pPr>
            <a:r>
              <a:rPr lang="en" sz="23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Выпустил более 20 сборников стихов и песен.</a:t>
            </a:r>
            <a:endParaRPr sz="23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7734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r="5946" b="17448"/>
          <a:stretch/>
        </p:blipFill>
        <p:spPr>
          <a:xfrm>
            <a:off x="6235065" y="2313295"/>
            <a:ext cx="2400300" cy="2830205"/>
          </a:xfrm>
          <a:effectLst>
            <a:softEdge rad="2413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32" y="137160"/>
            <a:ext cx="2511743" cy="23409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3645" y="3714524"/>
            <a:ext cx="2486025" cy="7456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Давид Федорович </a:t>
            </a:r>
            <a:r>
              <a:rPr lang="ru-RU" dirty="0" err="1"/>
              <a:t>Тухманов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3EF71-1AC8-4475-96E6-9258986F8AE7}"/>
              </a:ext>
            </a:extLst>
          </p:cNvPr>
          <p:cNvSpPr txBox="1"/>
          <p:nvPr/>
        </p:nvSpPr>
        <p:spPr>
          <a:xfrm>
            <a:off x="811530" y="338284"/>
            <a:ext cx="56207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День Победы, как он был от нас далек,</a:t>
            </a:r>
          </a:p>
          <a:p>
            <a:r>
              <a:rPr lang="ru-RU" sz="2000" b="1" dirty="0"/>
              <a:t>Как в костре потухшем таял уголек.</a:t>
            </a:r>
          </a:p>
          <a:p>
            <a:r>
              <a:rPr lang="ru-RU" sz="2000" b="1" dirty="0"/>
              <a:t>Были версты, обгорелые, в пыли,</a:t>
            </a:r>
          </a:p>
          <a:p>
            <a:r>
              <a:rPr lang="ru-RU" sz="2000" b="1" dirty="0"/>
              <a:t> —Этот день мы приближали, как могли.</a:t>
            </a:r>
          </a:p>
          <a:p>
            <a:r>
              <a:rPr lang="ru-RU" sz="2000" b="1" dirty="0"/>
              <a:t>Припев:</a:t>
            </a:r>
          </a:p>
          <a:p>
            <a:r>
              <a:rPr lang="ru-RU" sz="2000" b="1" dirty="0"/>
              <a:t>Этот День Победы</a:t>
            </a:r>
          </a:p>
          <a:p>
            <a:r>
              <a:rPr lang="ru-RU" sz="2000" b="1" dirty="0"/>
              <a:t>Порохом пропах.</a:t>
            </a:r>
          </a:p>
          <a:p>
            <a:r>
              <a:rPr lang="ru-RU" sz="2000" b="1" dirty="0"/>
              <a:t>Это праздник</a:t>
            </a:r>
          </a:p>
          <a:p>
            <a:r>
              <a:rPr lang="ru-RU" sz="2000" b="1" dirty="0"/>
              <a:t>С сединою на висках.</a:t>
            </a:r>
          </a:p>
          <a:p>
            <a:r>
              <a:rPr lang="ru-RU" sz="2000" b="1" dirty="0"/>
              <a:t>Это радость</a:t>
            </a:r>
          </a:p>
          <a:p>
            <a:r>
              <a:rPr lang="ru-RU" sz="2000" b="1" dirty="0"/>
              <a:t>Со слезами на глазах.</a:t>
            </a:r>
          </a:p>
          <a:p>
            <a:r>
              <a:rPr lang="ru-RU" sz="2000" b="1" dirty="0"/>
              <a:t>День Победы!</a:t>
            </a:r>
          </a:p>
          <a:p>
            <a:r>
              <a:rPr lang="ru-RU" sz="2000" b="1" dirty="0"/>
              <a:t>День Победы!</a:t>
            </a:r>
          </a:p>
          <a:p>
            <a:r>
              <a:rPr lang="ru-RU" sz="2000" b="1" dirty="0"/>
              <a:t>День Победы!</a:t>
            </a:r>
          </a:p>
        </p:txBody>
      </p:sp>
    </p:spTree>
    <p:extLst>
      <p:ext uri="{BB962C8B-B14F-4D97-AF65-F5344CB8AC3E}">
        <p14:creationId xmlns:p14="http://schemas.microsoft.com/office/powerpoint/2010/main" val="2902366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FF808-D373-4511-83ED-70B9B12A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3D53A-E443-4FDF-818B-C0C3D4BED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06229"/>
            <a:ext cx="4591770" cy="3263504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Дни и ночи у мартеновских печей</a:t>
            </a:r>
          </a:p>
          <a:p>
            <a:pPr marL="11430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Не смыкала наша Родина очей.</a:t>
            </a:r>
          </a:p>
          <a:p>
            <a:pPr marL="11430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Дни и ночи битву трудную вели -</a:t>
            </a:r>
          </a:p>
          <a:p>
            <a:pPr marL="114300" indent="0">
              <a:buNone/>
            </a:pPr>
            <a:r>
              <a:rPr lang="ru-RU" sz="2600" b="1" dirty="0">
                <a:solidFill>
                  <a:schemeClr val="tx1"/>
                </a:solidFill>
              </a:rPr>
              <a:t>Этот день мы приближали, как могли.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450A1-F04B-49F5-BB09-97AF53B88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306229"/>
            <a:ext cx="4423410" cy="326350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Здравствуй, мама, возвратились мы не все…</a:t>
            </a:r>
          </a:p>
          <a:p>
            <a:pPr marL="11430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Босиком бы пробежаться по росе!</a:t>
            </a:r>
          </a:p>
          <a:p>
            <a:pPr marL="11430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Пол-Европы прошагали, </a:t>
            </a:r>
            <a:r>
              <a:rPr lang="ru-RU" sz="2400" b="1" dirty="0" err="1">
                <a:solidFill>
                  <a:schemeClr val="tx1"/>
                </a:solidFill>
              </a:rPr>
              <a:t>пол-Земли</a:t>
            </a:r>
            <a:r>
              <a:rPr lang="ru-RU" sz="2400" b="1" dirty="0">
                <a:solidFill>
                  <a:schemeClr val="tx1"/>
                </a:solidFill>
              </a:rPr>
              <a:t>, —</a:t>
            </a:r>
          </a:p>
          <a:p>
            <a:pPr marL="11430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Этот день мы приближали, как могли.</a:t>
            </a:r>
          </a:p>
        </p:txBody>
      </p:sp>
    </p:spTree>
    <p:extLst>
      <p:ext uri="{BB962C8B-B14F-4D97-AF65-F5344CB8AC3E}">
        <p14:creationId xmlns:p14="http://schemas.microsoft.com/office/powerpoint/2010/main" val="1688568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D9500-8977-4E03-B1E0-B62B84D3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" name="Лев Лещенко - День Победы">
            <a:hlinkClick r:id="" action="ppaction://media"/>
            <a:extLst>
              <a:ext uri="{FF2B5EF4-FFF2-40B4-BE49-F238E27FC236}">
                <a16:creationId xmlns:a16="http://schemas.microsoft.com/office/drawing/2014/main" id="{9EF96340-0ABA-4D5F-BE6F-3FD4739344E3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0" y="3920459"/>
            <a:ext cx="609600" cy="6096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97D7B84-5FDA-47C0-AEB3-41DD12A9C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2FCCEA81-194A-4C76-89CD-9E78AB00D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32" y="184071"/>
            <a:ext cx="4639865" cy="3475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9DCD6-5204-47CF-827C-F010543D1449}"/>
              </a:ext>
            </a:extLst>
          </p:cNvPr>
          <p:cNvSpPr txBox="1"/>
          <p:nvPr/>
        </p:nvSpPr>
        <p:spPr>
          <a:xfrm>
            <a:off x="5829300" y="385711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Лев Лещенко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4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0FA44-C468-4E44-BFB3-87689CC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Google Shape;362;p38">
            <a:extLst>
              <a:ext uri="{FF2B5EF4-FFF2-40B4-BE49-F238E27FC236}">
                <a16:creationId xmlns:a16="http://schemas.microsoft.com/office/drawing/2014/main" id="{0BA19740-0EBF-456A-B269-D6F90149FF9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87300" y="152668"/>
            <a:ext cx="3886200" cy="12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«Журавли» </a:t>
            </a:r>
            <a:endParaRPr sz="26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Слова: Р. Гамзатова, </a:t>
            </a:r>
            <a:br>
              <a:rPr lang="en" sz="1700" b="1" i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en" sz="1700" b="1" i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музыка: Я. Френкеля</a:t>
            </a:r>
            <a:endParaRPr sz="26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6" name="Google Shape;363;p38">
            <a:extLst>
              <a:ext uri="{FF2B5EF4-FFF2-40B4-BE49-F238E27FC236}">
                <a16:creationId xmlns:a16="http://schemas.microsoft.com/office/drawing/2014/main" id="{0DB9DB34-22C4-4E6C-94D7-F7B9C9EFD98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773930" y="152668"/>
            <a:ext cx="38862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«День Победы»</a:t>
            </a:r>
            <a:endParaRPr sz="26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 Слова: В. Харитонова,   </a:t>
            </a:r>
            <a:endParaRPr sz="1700" b="1" i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 музыка: Д. Тухманова</a:t>
            </a:r>
            <a:endParaRPr sz="31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8" name="Google Shape;360;p38">
            <a:extLst>
              <a:ext uri="{FF2B5EF4-FFF2-40B4-BE49-F238E27FC236}">
                <a16:creationId xmlns:a16="http://schemas.microsoft.com/office/drawing/2014/main" id="{38374494-0D23-4D58-AAFB-195037EB8DEE}"/>
              </a:ext>
            </a:extLst>
          </p:cNvPr>
          <p:cNvSpPr txBox="1"/>
          <p:nvPr/>
        </p:nvSpPr>
        <p:spPr>
          <a:xfrm>
            <a:off x="311700" y="1457938"/>
            <a:ext cx="33516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Общее: 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1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.</a:t>
            </a: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2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.</a:t>
            </a: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3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.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9" name="Google Shape;361;p38">
            <a:extLst>
              <a:ext uri="{FF2B5EF4-FFF2-40B4-BE49-F238E27FC236}">
                <a16:creationId xmlns:a16="http://schemas.microsoft.com/office/drawing/2014/main" id="{BEBE7601-820F-4343-995F-488DB51B6758}"/>
              </a:ext>
            </a:extLst>
          </p:cNvPr>
          <p:cNvSpPr txBox="1"/>
          <p:nvPr/>
        </p:nvSpPr>
        <p:spPr>
          <a:xfrm>
            <a:off x="4788450" y="1485900"/>
            <a:ext cx="35676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Различное: 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1.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2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.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3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.</a:t>
            </a:r>
            <a:endParaRPr sz="24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C4DC9-452C-4D11-9ECA-779B67CB1475}"/>
              </a:ext>
            </a:extLst>
          </p:cNvPr>
          <p:cNvSpPr txBox="1"/>
          <p:nvPr/>
        </p:nvSpPr>
        <p:spPr>
          <a:xfrm>
            <a:off x="628650" y="192417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Тема произведения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3AA107-3F46-4B8B-AA13-003A14FDE90A}"/>
              </a:ext>
            </a:extLst>
          </p:cNvPr>
          <p:cNvSpPr txBox="1"/>
          <p:nvPr/>
        </p:nvSpPr>
        <p:spPr>
          <a:xfrm>
            <a:off x="-298500" y="22561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Описание подвига 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людей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155BD-0ED0-4C79-B6A4-9385F8A22710}"/>
              </a:ext>
            </a:extLst>
          </p:cNvPr>
          <p:cNvSpPr txBox="1"/>
          <p:nvPr/>
        </p:nvSpPr>
        <p:spPr>
          <a:xfrm>
            <a:off x="628650" y="2699089"/>
            <a:ext cx="4720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Описание горести людей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D9E25-A7C4-449C-88FD-158222911ACF}"/>
              </a:ext>
            </a:extLst>
          </p:cNvPr>
          <p:cNvSpPr txBox="1"/>
          <p:nvPr/>
        </p:nvSpPr>
        <p:spPr>
          <a:xfrm>
            <a:off x="4329473" y="1954434"/>
            <a:ext cx="4897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Идея произведения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74456-9C12-4497-9A58-548EDB893523}"/>
              </a:ext>
            </a:extLst>
          </p:cNvPr>
          <p:cNvSpPr txBox="1"/>
          <p:nvPr/>
        </p:nvSpPr>
        <p:spPr>
          <a:xfrm>
            <a:off x="5200650" y="2353447"/>
            <a:ext cx="47605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Настроение произведения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336226-3FEE-499F-B7AD-C325B19C82D2}"/>
              </a:ext>
            </a:extLst>
          </p:cNvPr>
          <p:cNvSpPr txBox="1"/>
          <p:nvPr/>
        </p:nvSpPr>
        <p:spPr>
          <a:xfrm>
            <a:off x="5200650" y="2717768"/>
            <a:ext cx="5126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Музыкальное сопровождение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6C965-2A0F-4BF1-B00B-C34AF29258EA}"/>
              </a:ext>
            </a:extLst>
          </p:cNvPr>
          <p:cNvSpPr txBox="1"/>
          <p:nvPr/>
        </p:nvSpPr>
        <p:spPr>
          <a:xfrm>
            <a:off x="934395" y="3789782"/>
            <a:ext cx="7275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Как вы </a:t>
            </a:r>
            <a:r>
              <a:rPr lang="ru-RU" sz="2400" b="1" dirty="0" err="1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думаете,зачем</a:t>
            </a:r>
            <a:r>
              <a:rPr lang="ru-RU" sz="2400" b="1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журавли «подают нам голоса»? О чём здесь хотел сказать автор?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54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46448" y="117474"/>
            <a:ext cx="5407819" cy="608409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«КАТЮША»</a:t>
            </a:r>
          </a:p>
        </p:txBody>
      </p:sp>
      <p:pic>
        <p:nvPicPr>
          <p:cNvPr id="19459" name="Объект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795" y="949200"/>
            <a:ext cx="2033829" cy="2582157"/>
          </a:xfrm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821795" y="3668724"/>
            <a:ext cx="2251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514350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музыки — Матвей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Блантер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26" y="949200"/>
            <a:ext cx="2033149" cy="258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5595305" y="3640302"/>
            <a:ext cx="24699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514350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слов — Михаил Исаковский</a:t>
            </a:r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5B334F00-E3AF-4364-820D-5CD6A386E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5" y="1024689"/>
            <a:ext cx="1761406" cy="25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98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76" y="368846"/>
            <a:ext cx="2538282" cy="35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80" y="868933"/>
            <a:ext cx="2450420" cy="340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F5D66ED6-6D62-4E69-BF51-E691F85B6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576"/>
            <a:ext cx="4104456" cy="263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35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14" y="1973390"/>
            <a:ext cx="3956386" cy="2475739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8128A-4ADE-4A42-9972-97380269853B}"/>
              </a:ext>
            </a:extLst>
          </p:cNvPr>
          <p:cNvSpPr txBox="1"/>
          <p:nvPr/>
        </p:nvSpPr>
        <p:spPr>
          <a:xfrm>
            <a:off x="1223010" y="341931"/>
            <a:ext cx="72466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 Итог</a:t>
            </a:r>
          </a:p>
          <a:p>
            <a:endParaRPr lang="ru-RU" sz="2000" b="1" dirty="0"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Как вы думаете, почему именно песни полюбились солдатам в то тяжёлое время?</a:t>
            </a:r>
            <a:endParaRPr lang="ru-RU" sz="2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0B577ED-B1EA-4F33-AB1A-B42805B2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D5F26-8CE7-4650-BE79-112337C70431}"/>
              </a:ext>
            </a:extLst>
          </p:cNvPr>
          <p:cNvSpPr txBox="1"/>
          <p:nvPr/>
        </p:nvSpPr>
        <p:spPr>
          <a:xfrm>
            <a:off x="697230" y="2159370"/>
            <a:ext cx="4572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Домашнее задание</a:t>
            </a:r>
          </a:p>
          <a:p>
            <a:endParaRPr lang="ru-RU" sz="2000" b="1" dirty="0"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афишу для концерта военной песни.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пригласительный текст.</a:t>
            </a:r>
          </a:p>
        </p:txBody>
      </p:sp>
    </p:spTree>
    <p:extLst>
      <p:ext uri="{BB962C8B-B14F-4D97-AF65-F5344CB8AC3E}">
        <p14:creationId xmlns:p14="http://schemas.microsoft.com/office/powerpoint/2010/main" val="376378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80052-6B99-404D-8D26-DE07CD9D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Google Shape;103;p19">
            <a:extLst>
              <a:ext uri="{FF2B5EF4-FFF2-40B4-BE49-F238E27FC236}">
                <a16:creationId xmlns:a16="http://schemas.microsoft.com/office/drawing/2014/main" id="{D7BF9C75-1D97-4F65-875A-A56D5AD106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7846" y="273757"/>
            <a:ext cx="2454366" cy="3557413"/>
          </a:xfrm>
          <a:prstGeom prst="roundRect">
            <a:avLst>
              <a:gd name="adj" fmla="val 10656"/>
            </a:avLst>
          </a:prstGeom>
          <a:solidFill>
            <a:srgbClr val="FFFFFF"/>
          </a:solidFill>
          <a:ln>
            <a:noFill/>
          </a:ln>
        </p:spPr>
      </p:pic>
      <p:pic>
        <p:nvPicPr>
          <p:cNvPr id="4" name="Google Shape;98;p19">
            <a:extLst>
              <a:ext uri="{FF2B5EF4-FFF2-40B4-BE49-F238E27FC236}">
                <a16:creationId xmlns:a16="http://schemas.microsoft.com/office/drawing/2014/main" id="{CFA90B75-3945-40C0-8B25-8D03F17C85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483" y="514746"/>
            <a:ext cx="2470500" cy="3581100"/>
          </a:xfrm>
          <a:prstGeom prst="roundRect">
            <a:avLst>
              <a:gd name="adj" fmla="val 9765"/>
            </a:avLst>
          </a:prstGeom>
          <a:solidFill>
            <a:srgbClr val="FFFFFF"/>
          </a:solidFill>
          <a:ln>
            <a:noFill/>
          </a:ln>
        </p:spPr>
      </p:pic>
      <p:pic>
        <p:nvPicPr>
          <p:cNvPr id="5" name="Google Shape;99;p19">
            <a:extLst>
              <a:ext uri="{FF2B5EF4-FFF2-40B4-BE49-F238E27FC236}">
                <a16:creationId xmlns:a16="http://schemas.microsoft.com/office/drawing/2014/main" id="{571B69D7-A9E1-4864-B56B-0E735716F6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254" y="273757"/>
            <a:ext cx="2400900" cy="3480300"/>
          </a:xfrm>
          <a:prstGeom prst="roundRect">
            <a:avLst>
              <a:gd name="adj" fmla="val 11120"/>
            </a:avLst>
          </a:prstGeom>
          <a:solidFill>
            <a:srgbClr val="FFFFFF"/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E88477-2350-4EC9-A2F4-62CA34990A3E}"/>
              </a:ext>
            </a:extLst>
          </p:cNvPr>
          <p:cNvSpPr txBox="1"/>
          <p:nvPr/>
        </p:nvSpPr>
        <p:spPr>
          <a:xfrm>
            <a:off x="2286000" y="4437634"/>
            <a:ext cx="6206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Что вы можете сказать, глядя на эти фотографии?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8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C67D7-5BCE-4478-B7F1-55B5ACE0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ED0C8-0927-409B-95AA-790D012C6607}"/>
              </a:ext>
            </a:extLst>
          </p:cNvPr>
          <p:cNvSpPr txBox="1"/>
          <p:nvPr/>
        </p:nvSpPr>
        <p:spPr>
          <a:xfrm>
            <a:off x="1128480" y="263426"/>
            <a:ext cx="77038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Тема урока</a:t>
            </a:r>
          </a:p>
          <a:p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Наблюдение за художественными особенностями текста авторской песни. Знакомство с песнями на тему Великой Отечественной войны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2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4A56-707A-4078-BDD2-DEC16D4C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6ECC737E-C343-48BC-A548-FBA945ADE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924" y="222585"/>
            <a:ext cx="2317130" cy="324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2;p23">
            <a:extLst>
              <a:ext uri="{FF2B5EF4-FFF2-40B4-BE49-F238E27FC236}">
                <a16:creationId xmlns:a16="http://schemas.microsoft.com/office/drawing/2014/main" id="{C2533E61-2300-4184-9433-7E76E7C7A62C}"/>
              </a:ext>
            </a:extLst>
          </p:cNvPr>
          <p:cNvSpPr txBox="1"/>
          <p:nvPr/>
        </p:nvSpPr>
        <p:spPr>
          <a:xfrm>
            <a:off x="-679461" y="3520440"/>
            <a:ext cx="50499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Расул Гамзатович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Гамзатов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1923–2003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5" name="Google Shape;171;p23">
            <a:extLst>
              <a:ext uri="{FF2B5EF4-FFF2-40B4-BE49-F238E27FC236}">
                <a16:creationId xmlns:a16="http://schemas.microsoft.com/office/drawing/2014/main" id="{BF7E41BC-5CB9-4EAC-9287-175198A1EA75}"/>
              </a:ext>
            </a:extLst>
          </p:cNvPr>
          <p:cNvSpPr txBox="1"/>
          <p:nvPr/>
        </p:nvSpPr>
        <p:spPr>
          <a:xfrm>
            <a:off x="3236476" y="356372"/>
            <a:ext cx="5907523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Рос в семье поэта. 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Первые стихи написал в возрасте 9 лет.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Работал в школе, переводил известных классиков на аварский язык, писал для газет и сотрудничал с театром.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Множество его стихов стали песнями, которые любят по всему миру.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  </a:t>
            </a:r>
            <a:endParaRPr sz="18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1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E0F19-3D26-4F76-9BDF-67AC89164858}"/>
              </a:ext>
            </a:extLst>
          </p:cNvPr>
          <p:cNvSpPr txBox="1"/>
          <p:nvPr/>
        </p:nvSpPr>
        <p:spPr>
          <a:xfrm>
            <a:off x="217170" y="280987"/>
            <a:ext cx="89268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Трудно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найти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человека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который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знает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",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кажется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порою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солдаты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..."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попро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-сите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кого-нибудь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вспомнить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любую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большинство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сразу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назовёт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День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Победы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сразу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следом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- 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".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  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немногие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знают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историю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искренне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полагая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написана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Второй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Миро-вой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родилась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гораздо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-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более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через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20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после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окончания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войны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9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6B647-B640-48C5-B76A-11346ADB02E8}"/>
              </a:ext>
            </a:extLst>
          </p:cNvPr>
          <p:cNvSpPr txBox="1"/>
          <p:nvPr/>
        </p:nvSpPr>
        <p:spPr>
          <a:xfrm>
            <a:off x="331470" y="105877"/>
            <a:ext cx="87096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Давайте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сегодня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познакомимся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Журавлями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"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чуть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ближе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сначала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вспомним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песню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прослушав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первом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-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самом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знаменитом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-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исполнении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Итак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Марк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Бернес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(1968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записи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):</a:t>
            </a:r>
            <a:endParaRPr lang="ru-RU" sz="2400" b="1" dirty="0"/>
          </a:p>
        </p:txBody>
      </p:sp>
      <p:pic>
        <p:nvPicPr>
          <p:cNvPr id="4" name="Марк Бернес - Журавли">
            <a:hlinkClick r:id="" action="ppaction://media"/>
            <a:extLst>
              <a:ext uri="{FF2B5EF4-FFF2-40B4-BE49-F238E27FC236}">
                <a16:creationId xmlns:a16="http://schemas.microsoft.com/office/drawing/2014/main" id="{41B8EE39-9014-4B45-B816-6A469D10B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5563" y="314325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52118-E076-452B-BED0-047D59596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42" y="1876842"/>
            <a:ext cx="3381700" cy="22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7CC04-70EF-4428-B75E-CDE19E422F2E}"/>
              </a:ext>
            </a:extLst>
          </p:cNvPr>
          <p:cNvSpPr txBox="1"/>
          <p:nvPr/>
        </p:nvSpPr>
        <p:spPr>
          <a:xfrm>
            <a:off x="102870" y="104805"/>
            <a:ext cx="876681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Началось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всё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6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августа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1945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Японии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Именно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этот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страшный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день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Хиросиму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сброшена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атомная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бомба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двухлетней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Сасаки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находился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всего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полутора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километрах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эпицентра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взрыва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не-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только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выжила,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казалось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вообще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получила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ника-ких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повреждений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одиннадцати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лет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росла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са-мым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обычным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ребёнком 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активным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весёлым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занималась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спортом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участвовала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соревнованиях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...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внезапно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жизнь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стала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совсем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иной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ноябре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1954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проявились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первые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признаки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лучевой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болезни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феврале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врачи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поставили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страшный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диагноз: "лейкемия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" 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рак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крови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который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Японии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время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на-</a:t>
            </a:r>
            <a:r>
              <a:rPr lang="ru-RU" sz="23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зывали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"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болезнью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атомной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бомбы</a:t>
            </a:r>
            <a:r>
              <a:rPr lang="ru-RU" sz="2300" b="1" i="0" u="none" strike="noStrike" dirty="0">
                <a:solidFill>
                  <a:srgbClr val="000000"/>
                </a:solidFill>
                <a:effectLst/>
                <a:latin typeface="Teko"/>
              </a:rPr>
              <a:t>".</a:t>
            </a:r>
            <a:endParaRPr lang="ru-RU" sz="2300" b="1" dirty="0"/>
          </a:p>
        </p:txBody>
      </p:sp>
    </p:spTree>
    <p:extLst>
      <p:ext uri="{BB962C8B-B14F-4D97-AF65-F5344CB8AC3E}">
        <p14:creationId xmlns:p14="http://schemas.microsoft.com/office/powerpoint/2010/main" val="3559465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FBA88C-0C7D-40E5-9227-E4024C26199F}"/>
              </a:ext>
            </a:extLst>
          </p:cNvPr>
          <p:cNvSpPr txBox="1"/>
          <p:nvPr/>
        </p:nvSpPr>
        <p:spPr>
          <a:xfrm>
            <a:off x="365760" y="243364"/>
            <a:ext cx="85267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Девочку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поместили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госпиталь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надежд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выздо-ровление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было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Однажды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лучшая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подруга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</a:p>
          <a:p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Чизуко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пришла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навестить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больную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принесла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не-обычный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подарок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: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бумажного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Чизуко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рас-сказала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старинную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японскую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легенду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: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тот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кто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сложит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тысячу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бумажных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журавликов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сможет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загадать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любое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желание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исполнится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Садако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мечтала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выздороветь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Она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начала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складывать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журавликов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занимаясь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этим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целыми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днями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.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Любой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клочок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бумаги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который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попадал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её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руки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,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превращался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бумажную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eko"/>
              </a:rPr>
              <a:t> 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птицу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eko"/>
              </a:rPr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53032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1624</Words>
  <Application>Microsoft Office PowerPoint</Application>
  <PresentationFormat>Экран (16:9)</PresentationFormat>
  <Paragraphs>173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Teko</vt:lpstr>
      <vt:lpstr>Times New Roman</vt:lpstr>
      <vt:lpstr>Trebuchet MS</vt:lpstr>
      <vt:lpstr>Verdana</vt:lpstr>
      <vt:lpstr>Wingdings 3</vt:lpstr>
      <vt:lpstr>Simple Light</vt:lpstr>
      <vt:lpstr>Наблюдение за художественными особенностями текста авторской песни. Знакомство с песнями  на тему Великой Отечественной войны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Давид Федорович Тухманов</vt:lpstr>
      <vt:lpstr>Презентация PowerPoint</vt:lpstr>
      <vt:lpstr>Презентация PowerPoint</vt:lpstr>
      <vt:lpstr>Презентация PowerPoint</vt:lpstr>
      <vt:lpstr>«КАТЮША»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Наталья</cp:lastModifiedBy>
  <cp:revision>17</cp:revision>
  <dcterms:modified xsi:type="dcterms:W3CDTF">2025-07-20T10:27:50Z</dcterms:modified>
</cp:coreProperties>
</file>