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  <p:sldMasterId id="2147483710" r:id="rId3"/>
    <p:sldMasterId id="2147483722" r:id="rId4"/>
    <p:sldMasterId id="2147483734" r:id="rId5"/>
    <p:sldMasterId id="2147483746" r:id="rId6"/>
    <p:sldMasterId id="2147483758" r:id="rId7"/>
    <p:sldMasterId id="2147483770" r:id="rId8"/>
    <p:sldMasterId id="2147483782" r:id="rId9"/>
  </p:sldMasterIdLst>
  <p:notesMasterIdLst>
    <p:notesMasterId r:id="rId30"/>
  </p:notesMasterIdLst>
  <p:sldIdLst>
    <p:sldId id="287" r:id="rId10"/>
    <p:sldId id="295" r:id="rId11"/>
    <p:sldId id="296" r:id="rId12"/>
    <p:sldId id="278" r:id="rId13"/>
    <p:sldId id="297" r:id="rId14"/>
    <p:sldId id="298" r:id="rId15"/>
    <p:sldId id="291" r:id="rId16"/>
    <p:sldId id="293" r:id="rId17"/>
    <p:sldId id="280" r:id="rId18"/>
    <p:sldId id="281" r:id="rId19"/>
    <p:sldId id="299" r:id="rId20"/>
    <p:sldId id="290" r:id="rId21"/>
    <p:sldId id="300" r:id="rId22"/>
    <p:sldId id="282" r:id="rId23"/>
    <p:sldId id="283" r:id="rId24"/>
    <p:sldId id="302" r:id="rId25"/>
    <p:sldId id="304" r:id="rId26"/>
    <p:sldId id="284" r:id="rId27"/>
    <p:sldId id="305" r:id="rId28"/>
    <p:sldId id="28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0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27FBD-5881-45B9-A49D-5F586F69FE62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A67C0-2271-4FE5-9658-5EE6B088D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86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A67C0-2271-4FE5-9658-5EE6B088D87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28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B7C55-53D0-45C8-AF7E-72105E9F24EC}" type="datetimeFigureOut">
              <a:rPr lang="ru-RU"/>
              <a:pPr>
                <a:defRPr/>
              </a:pPr>
              <a:t>10.02.2025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71149-F80D-4136-B771-8540B63A8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E2BF1-9534-4C98-B50B-23E09D3C20EA}" type="datetimeFigureOut">
              <a:rPr lang="ru-RU"/>
              <a:pPr>
                <a:defRPr/>
              </a:pPr>
              <a:t>10.02.2025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4C218-FDDC-4F5F-9915-E342DA2E6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92BDF-72B9-438A-A63E-DFE82D48B4D7}" type="datetimeFigureOut">
              <a:rPr lang="ru-RU"/>
              <a:pPr>
                <a:defRPr/>
              </a:pPr>
              <a:t>10.02.2025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EF46A-2F5D-4258-8137-A5703DB39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69217-BE29-4CD3-93D0-7E93C075F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E28DF-40C4-46D6-A3D7-0E634A940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34D18-D7D8-41DF-9453-8E7200719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9ABC7-3A42-4784-8E5E-5EEDB542F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6540B-F1DC-4D36-9AF3-FB153A67B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556CE-3795-440C-B0FC-AD3FC9A73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6416F-FC4C-4836-966B-CC1A40E8A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D1C50-50F7-41BC-B49C-6770DC4E4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C0CF8-9051-4EC0-8EEB-E314DBA65850}" type="datetimeFigureOut">
              <a:rPr lang="ru-RU"/>
              <a:pPr>
                <a:defRPr/>
              </a:pPr>
              <a:t>10.02.2025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4591-2DFB-4871-92DB-6780AEAEF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DA15F-7338-4C12-BB42-8BC17432A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AC5AD-C3A3-4D23-8FB2-8AA076166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10918-EF13-47E5-A5BE-16549B7B8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5B86F-1918-4559-AD14-619F1AC71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33655-9EE1-435C-B8CA-2C478B511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CCF6-7668-4787-AE6D-DA8C7F9BE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9391B-1703-4EEC-A154-D91E8219C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29770-1729-4664-978B-A1CECC600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2D22-B512-47EA-A517-E9CBC6AD1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8384E-2968-4332-BC91-715BFBB56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599B0-0DC1-4807-9612-2AD41A1A5B27}" type="datetimeFigureOut">
              <a:rPr lang="ru-RU"/>
              <a:pPr>
                <a:defRPr/>
              </a:pPr>
              <a:t>10.02.2025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3A8DE-E72B-499F-9255-9EEF6EC6E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C433E-934D-4FBB-B1D3-055A9CC01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9EAFB-90A4-4E24-9C74-2AD47C157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2E055-C482-4F40-87F5-155E76E9A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EA2D7-AAE5-4D5C-8F37-7A8505A34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8FBBC-9252-4D33-9867-D61596ADB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0F747-C02A-452C-A317-F3D38A108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1AFD8-E61B-4615-852F-62124E9BF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329FF-5128-4017-B0F1-5906F6939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23423-D85D-4D93-BA1B-AC7E8A210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02FE9-9CC9-4B84-991A-66A77A915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A0B0C-0D25-4CAA-A069-847F2B382396}" type="datetimeFigureOut">
              <a:rPr lang="ru-RU"/>
              <a:pPr>
                <a:defRPr/>
              </a:pPr>
              <a:t>10.02.2025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94F20-A5A0-4AA7-B087-1D1B832CE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34159-6367-4456-8094-C5C421F0D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F3A4-10D7-4F1A-81AE-F7FBD91BF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32794-91E8-4C67-AD80-76739D2F6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D9762-F7C2-432F-B0DA-8DA53E1F8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9E88D-CDDF-4EF2-9D26-1BD16CB08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7A02F-F666-4E74-BB98-8A1C2AC13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8A3FE-946C-4F99-AE1C-6DC76A3E2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E45A9-1E9B-49FF-B49F-F9776534C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F2061-FBD8-4C36-95F4-532BC1D1A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0BE97-1C7E-4099-92F3-06F73C088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0F4F3-AA51-44A8-ABEE-5854EE7F6D16}" type="datetimeFigureOut">
              <a:rPr lang="ru-RU"/>
              <a:pPr>
                <a:defRPr/>
              </a:pPr>
              <a:t>10.02.2025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B1731-6BF7-4159-981A-71D37C5BD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35902-4BA5-414C-A00B-6556CCDB3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B737F-676C-42F9-8E43-1514CFC73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86C0D-3EEF-435F-A172-5A0075191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64F5C-D932-4BF0-868E-D10FFA370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E9D48-9E6F-46BB-9EEA-F5611B68E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20B24-B892-400E-9F6C-D55718C4E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35823-B835-4C28-9CA7-22DFCACB6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BBDBB-F03D-4575-B34B-A775EBEA0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EA25-6BD4-4946-A0CA-C0FF5FB2D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D2326-1437-45DF-8229-930EA0474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B2F3C-FD43-467D-904C-DA2370E25B0F}" type="datetimeFigureOut">
              <a:rPr lang="ru-RU"/>
              <a:pPr>
                <a:defRPr/>
              </a:pPr>
              <a:t>10.02.2025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88877-ABEE-4380-B831-012069765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05065-5921-49A5-8EC3-1C8F0D5CC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E6B24-333C-407B-9CE5-0E06017F1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97948-9B54-49BF-9E61-0F7623004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C879B-FA30-4146-B7A6-E675F29F6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826A9-C8F3-472D-9622-CDCFE5E84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C984F-AE1F-4E5F-BBAE-BB374D107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77373-7435-4296-959C-46F00BEED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2964C-A7AB-4CB2-A8E6-907F2E357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7FF95-0672-4E95-81E0-AED37005D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4731B-D528-4BE0-80BA-E428F3A58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65428-394A-499A-AD7D-57CBA3390BDE}" type="datetimeFigureOut">
              <a:rPr lang="ru-RU"/>
              <a:pPr>
                <a:defRPr/>
              </a:pPr>
              <a:t>10.02.2025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5202E-85F9-47F9-BF2E-3A0735617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AAA97-97C9-431B-87B0-9903DDDB7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8E9C3-6AC1-40E0-AF4E-E6794AB02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60B83-75EC-4BC1-AB2E-84CAE720E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2D0E3-FBEE-4155-995D-696E0A717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AD4B6-EA22-4CE1-BCDB-04F12FC3D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D7869-151F-4979-9F1B-75F62EC16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4BA72-BDCD-4033-99FB-22874A920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E6069-2391-42E1-A0A7-5C3866823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A5D1E-ABE0-40F3-9E59-508DDDE89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0DAE5-8721-489B-BD7B-643C48EFF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CAEDE-F229-4945-8C04-8303F340F93B}" type="datetimeFigureOut">
              <a:rPr lang="ru-RU"/>
              <a:pPr>
                <a:defRPr/>
              </a:pPr>
              <a:t>10.02.2025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FA5A6-CC20-41D6-ACE6-FE7EA7090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B7296-640D-4CB1-BE25-9D75A2F09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D9D74-0266-4CD7-AEBD-BDC8812E3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87458-BBBC-4222-AF3F-B55DFC3BA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ED3E5-9405-46C4-B138-091CF1F03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E63E4-EAD1-446C-A550-04F7FF595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BE8BA-75E3-4A8D-902A-C14BDDE1C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BDFA7-1E49-474F-8F08-D87C90838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BAA71-B8CC-4E67-848F-1FE03748D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536A2-4448-4729-8E87-773B5358C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C6791-A19C-4916-84AE-B0D1F32DF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35B59-1954-426B-83EB-C9620BE98BDD}" type="datetimeFigureOut">
              <a:rPr lang="ru-RU"/>
              <a:pPr>
                <a:defRPr/>
              </a:pPr>
              <a:t>10.02.2025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9520-514B-49DE-9D21-911E8D8E0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BCF86-4761-4484-A1F4-A3764BCA1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59876-C881-4DEB-AD63-B55FA733F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DC0F-87C8-4BC2-9D40-416DE54C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39899-58B6-471B-8DF4-1D907B715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3DCA9-58A3-4F48-B6BC-DF45BE932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9E4A5-9C98-4108-9612-6E6D70C86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AEBB6-B490-40DD-9BA9-F1E394DA1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1C4B4-284F-4DA5-8E94-B938FD035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806BD-B5FA-4BB6-9E71-52A4ED8A1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5289B-02DF-4B02-A6D2-DBD81B820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7645DEE-B652-431A-9D85-DA2AB28EA6F2}" type="datetimeFigureOut">
              <a:rPr lang="ru-RU"/>
              <a:pPr>
                <a:defRPr/>
              </a:pPr>
              <a:t>10.02.2025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B7AEAFE-D7EB-4183-B764-B1AE58FF5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2" r:id="rId2"/>
    <p:sldLayoutId id="2147483791" r:id="rId3"/>
    <p:sldLayoutId id="2147483790" r:id="rId4"/>
    <p:sldLayoutId id="2147483789" r:id="rId5"/>
    <p:sldLayoutId id="2147483788" r:id="rId6"/>
    <p:sldLayoutId id="2147483787" r:id="rId7"/>
    <p:sldLayoutId id="2147483786" r:id="rId8"/>
    <p:sldLayoutId id="2147483785" r:id="rId9"/>
    <p:sldLayoutId id="2147483784" r:id="rId10"/>
    <p:sldLayoutId id="214748378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B2F1C04-C450-4CBF-BFC0-E049BBDDA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3" r:id="rId2"/>
    <p:sldLayoutId id="2147483802" r:id="rId3"/>
    <p:sldLayoutId id="2147483801" r:id="rId4"/>
    <p:sldLayoutId id="2147483800" r:id="rId5"/>
    <p:sldLayoutId id="2147483799" r:id="rId6"/>
    <p:sldLayoutId id="2147483798" r:id="rId7"/>
    <p:sldLayoutId id="2147483797" r:id="rId8"/>
    <p:sldLayoutId id="2147483796" r:id="rId9"/>
    <p:sldLayoutId id="2147483795" r:id="rId10"/>
    <p:sldLayoutId id="2147483794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164FEE5-72EE-41FD-A338-7A31884AF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4" r:id="rId2"/>
    <p:sldLayoutId id="2147483813" r:id="rId3"/>
    <p:sldLayoutId id="2147483812" r:id="rId4"/>
    <p:sldLayoutId id="2147483811" r:id="rId5"/>
    <p:sldLayoutId id="2147483810" r:id="rId6"/>
    <p:sldLayoutId id="2147483809" r:id="rId7"/>
    <p:sldLayoutId id="2147483808" r:id="rId8"/>
    <p:sldLayoutId id="2147483807" r:id="rId9"/>
    <p:sldLayoutId id="2147483806" r:id="rId10"/>
    <p:sldLayoutId id="2147483805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9C35FE6-7325-458B-AB19-C3B548682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5" r:id="rId2"/>
    <p:sldLayoutId id="2147483824" r:id="rId3"/>
    <p:sldLayoutId id="2147483823" r:id="rId4"/>
    <p:sldLayoutId id="2147483822" r:id="rId5"/>
    <p:sldLayoutId id="2147483821" r:id="rId6"/>
    <p:sldLayoutId id="2147483820" r:id="rId7"/>
    <p:sldLayoutId id="2147483819" r:id="rId8"/>
    <p:sldLayoutId id="2147483818" r:id="rId9"/>
    <p:sldLayoutId id="2147483817" r:id="rId10"/>
    <p:sldLayoutId id="2147483816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7C46939-A0D7-4B54-9033-12717EA35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6" r:id="rId2"/>
    <p:sldLayoutId id="2147483835" r:id="rId3"/>
    <p:sldLayoutId id="2147483834" r:id="rId4"/>
    <p:sldLayoutId id="2147483833" r:id="rId5"/>
    <p:sldLayoutId id="2147483832" r:id="rId6"/>
    <p:sldLayoutId id="2147483831" r:id="rId7"/>
    <p:sldLayoutId id="2147483830" r:id="rId8"/>
    <p:sldLayoutId id="2147483829" r:id="rId9"/>
    <p:sldLayoutId id="2147483828" r:id="rId10"/>
    <p:sldLayoutId id="2147483827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C57CBDF-6C2C-4F65-8C9B-C6466DEF9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7" r:id="rId2"/>
    <p:sldLayoutId id="2147483846" r:id="rId3"/>
    <p:sldLayoutId id="2147483845" r:id="rId4"/>
    <p:sldLayoutId id="2147483844" r:id="rId5"/>
    <p:sldLayoutId id="2147483843" r:id="rId6"/>
    <p:sldLayoutId id="2147483842" r:id="rId7"/>
    <p:sldLayoutId id="2147483841" r:id="rId8"/>
    <p:sldLayoutId id="2147483840" r:id="rId9"/>
    <p:sldLayoutId id="2147483839" r:id="rId10"/>
    <p:sldLayoutId id="2147483838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AE94B1A-4457-4130-BBE6-BA2613D19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8" r:id="rId2"/>
    <p:sldLayoutId id="2147483857" r:id="rId3"/>
    <p:sldLayoutId id="2147483856" r:id="rId4"/>
    <p:sldLayoutId id="2147483855" r:id="rId5"/>
    <p:sldLayoutId id="2147483854" r:id="rId6"/>
    <p:sldLayoutId id="2147483853" r:id="rId7"/>
    <p:sldLayoutId id="2147483852" r:id="rId8"/>
    <p:sldLayoutId id="2147483851" r:id="rId9"/>
    <p:sldLayoutId id="2147483850" r:id="rId10"/>
    <p:sldLayoutId id="214748384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34F2674-008C-49CB-8A6A-16D11664C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69" r:id="rId2"/>
    <p:sldLayoutId id="2147483868" r:id="rId3"/>
    <p:sldLayoutId id="2147483867" r:id="rId4"/>
    <p:sldLayoutId id="2147483866" r:id="rId5"/>
    <p:sldLayoutId id="2147483865" r:id="rId6"/>
    <p:sldLayoutId id="2147483864" r:id="rId7"/>
    <p:sldLayoutId id="2147483863" r:id="rId8"/>
    <p:sldLayoutId id="2147483862" r:id="rId9"/>
    <p:sldLayoutId id="2147483861" r:id="rId10"/>
    <p:sldLayoutId id="2147483860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3566EFE-703E-4AE9-AF99-EE5DD5079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0" r:id="rId2"/>
    <p:sldLayoutId id="2147483879" r:id="rId3"/>
    <p:sldLayoutId id="2147483878" r:id="rId4"/>
    <p:sldLayoutId id="2147483877" r:id="rId5"/>
    <p:sldLayoutId id="2147483876" r:id="rId6"/>
    <p:sldLayoutId id="2147483875" r:id="rId7"/>
    <p:sldLayoutId id="2147483874" r:id="rId8"/>
    <p:sldLayoutId id="2147483873" r:id="rId9"/>
    <p:sldLayoutId id="2147483872" r:id="rId10"/>
    <p:sldLayoutId id="214748387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legendclub.ucoz.ua/_pu/0/27029727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User\Desktop\&#1052;&#1054;&#1049;%20&#1059;&#1056;&#1054;&#1050;\&#1052;&#1086;&#1080;&#1089;&#1077;&#1081;%20&#1074;&#1099;&#1074;&#1086;&#1076;&#1080;&#1090;%20&#1089;&#1074;&#1086;&#1081;%20&#1085;&#1072;&#1088;&#1086;&#1076;%20&#1080;&#1079;%20&#1045;&#1075;&#1080;&#1087;&#1090;&#1072;.mp4" TargetMode="External"/><Relationship Id="rId1" Type="http://schemas.microsoft.com/office/2007/relationships/media" Target="file:///C:\Users\User\Desktop\&#1052;&#1054;&#1049;%20&#1059;&#1056;&#1054;&#1050;\&#1052;&#1086;&#1080;&#1089;&#1077;&#1081;%20&#1074;&#1099;&#1074;&#1086;&#1076;&#1080;&#1090;%20&#1089;&#1074;&#1086;&#1081;%20&#1085;&#1072;&#1088;&#1086;&#1076;%20&#1080;&#1079;%20&#1045;&#1075;&#1080;&#1087;&#1090;&#1072;.mp4" TargetMode="Externa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gornozavodsk.su/wp-content/uploads/2011/05/danko2.jpg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lexgetti.narod.ru/imgo673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ru-RU" smtClean="0">
              <a:solidFill>
                <a:srgbClr val="898989"/>
              </a:solidFill>
            </a:endParaRPr>
          </a:p>
        </p:txBody>
      </p:sp>
      <p:pic>
        <p:nvPicPr>
          <p:cNvPr id="111618" name="Picture 5" descr="102839552_3571750_TCYlM8v9SI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1259680" y="734626"/>
            <a:ext cx="6624638" cy="5111750"/>
          </a:xfrm>
        </p:spPr>
      </p:pic>
      <p:pic>
        <p:nvPicPr>
          <p:cNvPr id="2" name="Звук Сердцебиение быстро и медленно, с нарастанием от медленного к быстром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6248400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48780" y="303447"/>
            <a:ext cx="3425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kern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Каким быть, как прожить жизнь? 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5098" y="643974"/>
            <a:ext cx="28889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kern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Какие поступки совершать? 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1600" y="982528"/>
            <a:ext cx="3054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kern="1800" dirty="0">
                <a:solidFill>
                  <a:srgbClr val="3C02C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любить и что ненавидеть?</a:t>
            </a:r>
            <a:endParaRPr lang="ru-RU" sz="1600" b="1" dirty="0">
              <a:solidFill>
                <a:srgbClr val="3C02C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407276"/>
            <a:ext cx="43107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kern="1800" dirty="0">
                <a:solidFill>
                  <a:srgbClr val="3C02C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прожить свою жизнь, дарованную нам?</a:t>
            </a:r>
            <a:endParaRPr lang="ru-RU" sz="1600" b="1" dirty="0">
              <a:solidFill>
                <a:srgbClr val="3C02C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203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9810" name="Содержимое 3" descr="http://legendclub.ucoz.ua/_pu/0/27029727.jpg">
            <a:hlinkClick r:id="rId2"/>
          </p:cNvPr>
          <p:cNvPicPr>
            <a:picLocks noGrp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84584" y="4797152"/>
            <a:ext cx="8974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4800" b="1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Monotype Corsiva" panose="03010101010201010101" pitchFamily="66" charset="0"/>
              </a:rPr>
              <a:t>Напрасна </a:t>
            </a:r>
            <a:r>
              <a:rPr lang="ru-RU" sz="4800" b="1" dirty="0">
                <a:solidFill>
                  <a:schemeClr val="tx2">
                    <a:lumMod val="10000"/>
                    <a:lumOff val="90000"/>
                  </a:schemeClr>
                </a:solidFill>
                <a:latin typeface="Monotype Corsiva" panose="03010101010201010101" pitchFamily="66" charset="0"/>
              </a:rPr>
              <a:t>ли была жертва Данко?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4800" b="1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Monotype Corsiva" panose="03010101010201010101" pitchFamily="66" charset="0"/>
              </a:rPr>
              <a:t>Достойны </a:t>
            </a:r>
            <a:r>
              <a:rPr lang="ru-RU" sz="4800" b="1" dirty="0">
                <a:solidFill>
                  <a:schemeClr val="tx2">
                    <a:lumMod val="10000"/>
                    <a:lumOff val="90000"/>
                  </a:schemeClr>
                </a:solidFill>
                <a:latin typeface="Monotype Corsiva" panose="03010101010201010101" pitchFamily="66" charset="0"/>
              </a:rPr>
              <a:t>ли люди такой жертвы?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92" y="4005064"/>
            <a:ext cx="9028504" cy="4525963"/>
          </a:xfrm>
        </p:spPr>
        <p:txBody>
          <a:bodyPr/>
          <a:lstStyle/>
          <a:p>
            <a:pPr marL="0" indent="263525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OpenSans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произведение, созданное народной фантазией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263525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OpenSans"/>
                <a:ea typeface="Times New Roman" panose="02020603050405020304" pitchFamily="18" charset="0"/>
                <a:cs typeface="Times New Roman" panose="02020603050405020304" pitchFamily="18" charset="0"/>
              </a:rPr>
              <a:t>поэтическое или историческое предание о каком- либо событии, лице;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263525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OpenSans"/>
                <a:ea typeface="Times New Roman" panose="02020603050405020304" pitchFamily="18" charset="0"/>
                <a:cs typeface="Times New Roman" panose="02020603050405020304" pitchFamily="18" charset="0"/>
              </a:rPr>
              <a:t>вымысел, нечто </a:t>
            </a:r>
            <a:r>
              <a:rPr lang="ru-RU" i="1" dirty="0" smtClean="0">
                <a:solidFill>
                  <a:srgbClr val="000000"/>
                </a:solidFill>
                <a:latin typeface="OpenSans"/>
                <a:ea typeface="Times New Roman" panose="02020603050405020304" pitchFamily="18" charset="0"/>
                <a:cs typeface="Times New Roman" panose="02020603050405020304" pitchFamily="18" charset="0"/>
              </a:rPr>
              <a:t>невероятное.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992" y="40466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itchFamily="18" charset="0"/>
                <a:cs typeface="+mn-cs"/>
              </a:rPr>
              <a:t>Жанр произведения - ЛЕГЕНДА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 l="10940" t="21887" r="31143" b="32655"/>
          <a:stretch>
            <a:fillRect/>
          </a:stretch>
        </p:blipFill>
        <p:spPr bwMode="auto">
          <a:xfrm>
            <a:off x="2267744" y="1131268"/>
            <a:ext cx="4598640" cy="2887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4364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оисей выводит свой народ из Египта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752" y="548680"/>
            <a:ext cx="7746666" cy="532859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1772816"/>
            <a:ext cx="4824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«Чтобы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жить честно, надо рваться, путаться, биться, ошибаться, начинать и бросать, и опять начинать и опять бросать, и вечно бороться и лишаться. А спокойствие - душевная подлость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Лев Николаевич Толстой </a:t>
            </a:r>
            <a:endParaRPr lang="ru-RU" sz="2400" b="1" dirty="0"/>
          </a:p>
        </p:txBody>
      </p:sp>
      <p:pic>
        <p:nvPicPr>
          <p:cNvPr id="3076" name="Picture 4" descr="https://avatars.mds.yandex.net/get-entity_search/2338017/1009659674/S600xU_2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659230" cy="487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5435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4088" y="2348880"/>
            <a:ext cx="3676318" cy="4319588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dirty="0" smtClean="0">
                <a:solidFill>
                  <a:srgbClr val="3C02CE"/>
                </a:solidFill>
              </a:rPr>
              <a:t>- </a:t>
            </a:r>
            <a:r>
              <a:rPr lang="ru-RU" sz="4400" i="1" dirty="0" smtClean="0">
                <a:solidFill>
                  <a:srgbClr val="3C02CE"/>
                </a:solidFill>
                <a:latin typeface="Monotype Corsiva" pitchFamily="66" charset="0"/>
              </a:rPr>
              <a:t>Что сделаю я для людей?!</a:t>
            </a:r>
          </a:p>
        </p:txBody>
      </p:sp>
      <p:pic>
        <p:nvPicPr>
          <p:cNvPr id="122883" name="Picture 5" descr="a8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772" y="908720"/>
            <a:ext cx="4845509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3906" name="Picture 4" descr="dank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chemeClr val="accent2"/>
                </a:solidFill>
                <a:latin typeface="Monotype Corsiva" pitchFamily="66" charset="0"/>
              </a:rPr>
              <a:t>Значение имени</a:t>
            </a:r>
          </a:p>
        </p:txBody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1556792"/>
            <a:ext cx="8964488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 smtClean="0">
                <a:solidFill>
                  <a:schemeClr val="hlink"/>
                </a:solidFill>
              </a:rPr>
              <a:t>	</a:t>
            </a:r>
            <a:r>
              <a:rPr lang="ru-RU" sz="4000" b="1" dirty="0" smtClean="0">
                <a:solidFill>
                  <a:schemeClr val="hlink"/>
                </a:solidFill>
              </a:rPr>
              <a:t>Данко </a:t>
            </a:r>
            <a:r>
              <a:rPr lang="ru-RU" sz="4000" dirty="0" smtClean="0"/>
              <a:t>- благодарный</a:t>
            </a:r>
          </a:p>
          <a:p>
            <a:pPr algn="ctr">
              <a:buFontTx/>
              <a:buNone/>
            </a:pPr>
            <a:r>
              <a:rPr lang="ru-RU" sz="4000" dirty="0" smtClean="0"/>
              <a:t> 	Имя Данко связано с однокоренными словами «дань», «дам», «дающий». </a:t>
            </a:r>
          </a:p>
          <a:p>
            <a:pPr>
              <a:buFontTx/>
              <a:buNone/>
            </a:pP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7317360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3804" y="476672"/>
            <a:ext cx="3960440" cy="2546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50" normalizeH="0" baseline="0" noProof="0" dirty="0">
                <a:ln w="9525" cmpd="sng">
                  <a:solidFill>
                    <a:srgbClr val="2D5CE7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rgbClr val="CC0066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я гореть не буду,</a:t>
            </a:r>
            <a:br>
              <a:rPr kumimoji="0" lang="ru-RU" sz="2400" b="1" i="0" u="none" strike="noStrike" kern="1200" cap="none" spc="50" normalizeH="0" baseline="0" noProof="0" dirty="0">
                <a:ln w="9525" cmpd="sng">
                  <a:solidFill>
                    <a:srgbClr val="2D5CE7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rgbClr val="CC0066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none" spc="50" normalizeH="0" baseline="0" noProof="0" dirty="0">
                <a:ln w="9525" cmpd="sng">
                  <a:solidFill>
                    <a:srgbClr val="2D5CE7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rgbClr val="CC0066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ты гореть не будешь,</a:t>
            </a:r>
            <a:br>
              <a:rPr kumimoji="0" lang="ru-RU" sz="2400" b="1" i="0" u="none" strike="noStrike" kern="1200" cap="none" spc="50" normalizeH="0" baseline="0" noProof="0" dirty="0">
                <a:ln w="9525" cmpd="sng">
                  <a:solidFill>
                    <a:srgbClr val="2D5CE7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rgbClr val="CC0066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none" spc="50" normalizeH="0" baseline="0" noProof="0" dirty="0">
                <a:ln w="9525" cmpd="sng">
                  <a:solidFill>
                    <a:srgbClr val="2D5CE7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rgbClr val="CC0066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мы гореть не будем,</a:t>
            </a:r>
            <a:br>
              <a:rPr kumimoji="0" lang="ru-RU" sz="2400" b="1" i="0" u="none" strike="noStrike" kern="1200" cap="none" spc="50" normalizeH="0" baseline="0" noProof="0" dirty="0">
                <a:ln w="9525" cmpd="sng">
                  <a:solidFill>
                    <a:srgbClr val="2D5CE7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rgbClr val="CC0066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none" spc="50" normalizeH="0" baseline="0" noProof="0" dirty="0">
                <a:ln w="9525" cmpd="sng">
                  <a:solidFill>
                    <a:srgbClr val="2D5CE7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rgbClr val="CC0066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тогда рассеет </a:t>
            </a:r>
            <a:r>
              <a:rPr kumimoji="0" lang="ru-RU" sz="2400" b="1" i="0" u="none" strike="noStrike" kern="1200" cap="none" spc="50" normalizeH="0" baseline="0" noProof="0" dirty="0" smtClean="0">
                <a:ln w="9525" cmpd="sng">
                  <a:solidFill>
                    <a:srgbClr val="2D5CE7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rgbClr val="CC0066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мрак?</a:t>
            </a:r>
            <a:endParaRPr kumimoji="0" lang="ru-RU" sz="2400" b="1" i="0" u="none" strike="noStrike" kern="1200" cap="none" spc="50" normalizeH="0" baseline="0" noProof="0" dirty="0" smtClean="0">
              <a:ln w="9525" cmpd="sng">
                <a:solidFill>
                  <a:srgbClr val="2D5CE7">
                    <a:lumMod val="5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rgbClr val="CC0066"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50" normalizeH="0" baseline="0" noProof="0" dirty="0" smtClean="0">
                <a:ln w="9525" cmpd="sng">
                  <a:solidFill>
                    <a:srgbClr val="2D5CE7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rgbClr val="CC0066">
                      <a:alpha val="40000"/>
                    </a:srgbClr>
                  </a:glow>
                </a:effectLst>
                <a:uLnTx/>
                <a:uFillTx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kumimoji="0" lang="ru-RU" sz="2400" b="1" i="0" u="none" strike="noStrike" kern="1200" cap="none" spc="50" normalizeH="0" baseline="0" noProof="0" dirty="0" err="1" smtClean="0">
                <a:ln w="9525" cmpd="sng">
                  <a:solidFill>
                    <a:srgbClr val="2D5CE7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rgbClr val="CC0066">
                      <a:alpha val="40000"/>
                    </a:srgbClr>
                  </a:glow>
                </a:effectLst>
                <a:uLnTx/>
                <a:uFillTx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Назым</a:t>
            </a:r>
            <a:r>
              <a:rPr kumimoji="0" lang="ru-RU" sz="2400" b="1" i="0" u="none" strike="noStrike" kern="1200" cap="none" spc="50" normalizeH="0" baseline="0" noProof="0" dirty="0" smtClean="0">
                <a:ln w="9525" cmpd="sng">
                  <a:solidFill>
                    <a:srgbClr val="2D5CE7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rgbClr val="CC0066">
                      <a:alpha val="40000"/>
                    </a:srgbClr>
                  </a:glow>
                </a:effectLst>
                <a:uLnTx/>
                <a:uFillTx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50" normalizeH="0" baseline="0" noProof="0" dirty="0">
                <a:ln w="9525" cmpd="sng">
                  <a:solidFill>
                    <a:srgbClr val="2D5CE7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rgbClr val="CC0066">
                      <a:alpha val="40000"/>
                    </a:srgbClr>
                  </a:glow>
                </a:effectLst>
                <a:uLnTx/>
                <a:uFillTx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Хикмет Ран </a:t>
            </a:r>
            <a:endParaRPr kumimoji="0" lang="ru-RU" sz="2400" b="1" i="0" u="none" strike="noStrike" kern="1200" cap="none" spc="50" normalizeH="0" baseline="0" noProof="0" dirty="0">
              <a:ln w="9525" cmpd="sng">
                <a:solidFill>
                  <a:srgbClr val="2D5CE7">
                    <a:lumMod val="5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rgbClr val="CC0066"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Picture backgroun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0" t="2750" r="13250"/>
          <a:stretch/>
        </p:blipFill>
        <p:spPr bwMode="auto">
          <a:xfrm>
            <a:off x="179512" y="665273"/>
            <a:ext cx="4707650" cy="49959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58662" y="3284984"/>
            <a:ext cx="3798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=…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091589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«ГОРЕТЬ», 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ТОЛЬКО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ТОГДА И БУДЕТ СВЕТЛОЕ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БУДУЩЕЕ.</a:t>
            </a:r>
            <a:endParaRPr lang="ru-RU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98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2113" y="332656"/>
            <a:ext cx="4210050" cy="4897437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4400" b="1" i="1" dirty="0" err="1" smtClean="0">
                <a:solidFill>
                  <a:schemeClr val="hlink"/>
                </a:solidFill>
                <a:latin typeface="Monotype Corsiva" pitchFamily="66" charset="0"/>
              </a:rPr>
              <a:t>Синквейн</a:t>
            </a:r>
            <a:endParaRPr lang="ru-RU" sz="4400" b="1" i="1" dirty="0" smtClean="0">
              <a:solidFill>
                <a:schemeClr val="hlink"/>
              </a:solidFill>
              <a:latin typeface="Monotype Corsiva" pitchFamily="66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3C02CE"/>
                </a:solidFill>
              </a:rPr>
              <a:t>1 существительное.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3C02CE"/>
                </a:solidFill>
              </a:rPr>
              <a:t>2 прилагательных (или причастия).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3C02CE"/>
                </a:solidFill>
              </a:rPr>
              <a:t>3 глагола.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3C02CE"/>
                </a:solidFill>
              </a:rPr>
              <a:t>Фраза из 4-5 слов(возможна цитата).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446088" algn="l"/>
              </a:tabLst>
            </a:pPr>
            <a:r>
              <a:rPr lang="ru-RU" dirty="0" smtClean="0">
                <a:solidFill>
                  <a:srgbClr val="3C02CE"/>
                </a:solidFill>
              </a:rPr>
              <a:t>1 существительное-синоним первому.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группа – «Данко»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группа –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«Подвиг»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группа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–«Герой»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446088" algn="l"/>
              </a:tabLst>
            </a:pPr>
            <a:endParaRPr lang="ru-RU" dirty="0" smtClean="0">
              <a:solidFill>
                <a:srgbClr val="3C02CE"/>
              </a:solidFill>
            </a:endParaRPr>
          </a:p>
        </p:txBody>
      </p:sp>
      <p:pic>
        <p:nvPicPr>
          <p:cNvPr id="124931" name="Рисунок 3" descr="http://gornozavodsk.su/wp-content/uploads/2011/05/danko2.jpg">
            <a:hlinkClick r:id="rId2"/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02163" y="764704"/>
            <a:ext cx="4415128" cy="5760640"/>
          </a:xfrm>
        </p:spPr>
      </p:pic>
      <p:sp>
        <p:nvSpPr>
          <p:cNvPr id="2" name="Прямоугольник 1"/>
          <p:cNvSpPr/>
          <p:nvPr/>
        </p:nvSpPr>
        <p:spPr>
          <a:xfrm>
            <a:off x="5584781" y="4581128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b="1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85189" y="3629680"/>
            <a:ext cx="3727326" cy="289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Человек-легенда.</a:t>
            </a:r>
          </a:p>
          <a:p>
            <a:pPr algn="ctr">
              <a:spcBef>
                <a:spcPts val="150"/>
              </a:spcBef>
              <a:spcAft>
                <a:spcPts val="300"/>
              </a:spcAft>
            </a:pPr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Неподражаемый, гениальный.</a:t>
            </a:r>
            <a:endParaRPr lang="ru-RU" sz="2400" b="1" dirty="0">
              <a:solidFill>
                <a:schemeClr val="accent5">
                  <a:lumMod val="20000"/>
                  <a:lumOff val="80000"/>
                </a:schemeClr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150"/>
              </a:spcBef>
              <a:spcAft>
                <a:spcPts val="300"/>
              </a:spcAft>
            </a:pPr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Восхищаются, боготворят, почитают.</a:t>
            </a:r>
            <a:endParaRPr lang="ru-RU" sz="2400" b="1" dirty="0">
              <a:solidFill>
                <a:schemeClr val="accent5">
                  <a:lumMod val="20000"/>
                  <a:lumOff val="80000"/>
                </a:schemeClr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150"/>
              </a:spcBef>
              <a:spcAft>
                <a:spcPts val="300"/>
              </a:spcAft>
            </a:pPr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памяти поколений останется навечно!</a:t>
            </a:r>
            <a:endParaRPr lang="ru-RU" sz="2400" b="1" dirty="0">
              <a:solidFill>
                <a:schemeClr val="accent5">
                  <a:lumMod val="20000"/>
                  <a:lumOff val="80000"/>
                </a:schemeClr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150"/>
              </a:spcBef>
              <a:spcAft>
                <a:spcPts val="300"/>
              </a:spcAft>
            </a:pPr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Кумир.</a:t>
            </a:r>
            <a:endParaRPr lang="ru-RU" sz="2400" b="1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167897" y="1988840"/>
            <a:ext cx="4698132" cy="368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altLang="ru-RU" sz="3200" b="1" i="1" dirty="0" smtClean="0">
                <a:solidFill>
                  <a:srgbClr val="B80047"/>
                </a:solidFill>
                <a:latin typeface="Times New Roman" panose="02020603050405020304" pitchFamily="18" charset="0"/>
              </a:rPr>
              <a:t>1</a:t>
            </a:r>
            <a:r>
              <a:rPr lang="ru-RU" altLang="ru-RU" sz="3200" b="1" i="1" dirty="0">
                <a:solidFill>
                  <a:srgbClr val="B80047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sz="3200" b="1" i="1" dirty="0" smtClean="0">
                <a:solidFill>
                  <a:srgbClr val="B80047"/>
                </a:solidFill>
                <a:latin typeface="Times New Roman" panose="02020603050405020304" pitchFamily="18" charset="0"/>
              </a:rPr>
              <a:t>Меня урок заставил задуматься о…</a:t>
            </a:r>
            <a:endParaRPr lang="ru-RU" altLang="ru-RU" sz="3200" b="1" i="1" dirty="0">
              <a:solidFill>
                <a:srgbClr val="B80047"/>
              </a:solidFill>
              <a:latin typeface="Times New Roman" panose="02020603050405020304" pitchFamily="18" charset="0"/>
            </a:endParaRPr>
          </a:p>
          <a:p>
            <a:r>
              <a:rPr lang="ru-RU" altLang="ru-RU" sz="3200" b="1" i="1" dirty="0" smtClean="0">
                <a:solidFill>
                  <a:srgbClr val="B80047"/>
                </a:solidFill>
                <a:latin typeface="Times New Roman" panose="02020603050405020304" pitchFamily="18" charset="0"/>
              </a:rPr>
              <a:t>2. Мне важно было сегодня понять…</a:t>
            </a:r>
          </a:p>
          <a:p>
            <a:r>
              <a:rPr lang="ru-RU" altLang="ru-RU" sz="3200" b="1" i="1" dirty="0" smtClean="0">
                <a:solidFill>
                  <a:srgbClr val="B80047"/>
                </a:solidFill>
                <a:latin typeface="Times New Roman" panose="02020603050405020304" pitchFamily="18" charset="0"/>
              </a:rPr>
              <a:t>3. Я для себя сегодня открыл(а)…</a:t>
            </a:r>
            <a:endParaRPr lang="ru-RU" altLang="ru-RU" sz="3200" b="1" i="1" dirty="0">
              <a:solidFill>
                <a:srgbClr val="B80047"/>
              </a:solidFill>
              <a:latin typeface="Times New Roman" panose="02020603050405020304" pitchFamily="18" charset="0"/>
            </a:endParaRPr>
          </a:p>
          <a:p>
            <a:endParaRPr lang="ru-RU" altLang="ru-RU" sz="3200" b="1" i="1" dirty="0" smtClean="0">
              <a:solidFill>
                <a:srgbClr val="B80047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620688"/>
            <a:ext cx="3551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i="1" dirty="0">
                <a:solidFill>
                  <a:srgbClr val="B80047"/>
                </a:solidFill>
                <a:latin typeface="Times New Roman" panose="02020603050405020304" pitchFamily="18" charset="0"/>
              </a:rPr>
              <a:t>РЕФЛЕКСИЯ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9021" t="11785" r="39225" b="17503"/>
          <a:stretch>
            <a:fillRect/>
          </a:stretch>
        </p:blipFill>
        <p:spPr bwMode="auto">
          <a:xfrm>
            <a:off x="223145" y="653822"/>
            <a:ext cx="3944752" cy="53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6472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5802" y="1556792"/>
            <a:ext cx="3960440" cy="2546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b="1" spc="50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я гореть не буду,</a:t>
            </a:r>
            <a:br>
              <a:rPr lang="ru-RU" sz="2400" b="1" spc="50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spc="50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ты гореть не будешь,</a:t>
            </a:r>
            <a:br>
              <a:rPr lang="ru-RU" sz="2400" b="1" spc="50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spc="50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мы гореть не будем,</a:t>
            </a:r>
            <a:br>
              <a:rPr lang="ru-RU" sz="2400" b="1" spc="50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spc="50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тогда рассеет </a:t>
            </a:r>
            <a:r>
              <a:rPr lang="ru-RU" sz="2400" b="1" spc="50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мрак?</a:t>
            </a:r>
            <a:endParaRPr lang="ru-RU" sz="2400" b="1" spc="50" dirty="0" smtClean="0">
              <a:ln w="952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b="1" spc="50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2400" b="1" spc="50" dirty="0" err="1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Назым</a:t>
            </a:r>
            <a:r>
              <a:rPr lang="ru-RU" sz="2400" b="1" spc="50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spc="50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Хикмет Ран </a:t>
            </a:r>
            <a:endParaRPr lang="ru-RU" sz="2400" b="1" spc="50" dirty="0">
              <a:ln w="952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Picture backgroun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0" t="2750" r="13250"/>
          <a:stretch/>
        </p:blipFill>
        <p:spPr bwMode="auto">
          <a:xfrm>
            <a:off x="179512" y="665272"/>
            <a:ext cx="5112568" cy="54005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12928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08050"/>
            <a:ext cx="8229600" cy="1143000"/>
          </a:xfrm>
        </p:spPr>
        <p:txBody>
          <a:bodyPr/>
          <a:lstStyle/>
          <a:p>
            <a:r>
              <a:rPr lang="ru-RU" sz="6000" dirty="0" smtClean="0">
                <a:solidFill>
                  <a:srgbClr val="3C02CE"/>
                </a:solidFill>
                <a:latin typeface="Monotype Corsiva" pitchFamily="66" charset="0"/>
              </a:rPr>
              <a:t>Благодарю за урок !</a:t>
            </a:r>
            <a:br>
              <a:rPr lang="ru-RU" sz="6000" dirty="0" smtClean="0">
                <a:solidFill>
                  <a:srgbClr val="3C02CE"/>
                </a:solidFill>
                <a:latin typeface="Monotype Corsiva" pitchFamily="66" charset="0"/>
              </a:rPr>
            </a:br>
            <a:endParaRPr lang="ru-RU" sz="6000" dirty="0" smtClean="0">
              <a:solidFill>
                <a:srgbClr val="3C02CE"/>
              </a:solidFill>
              <a:latin typeface="Monotype Corsiva" pitchFamily="66" charset="0"/>
            </a:endParaRP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>
                <a:latin typeface="Monotype Corsiva" pitchFamily="66" charset="0"/>
              </a:rPr>
              <a:t> </a:t>
            </a:r>
          </a:p>
        </p:txBody>
      </p:sp>
      <p:pic>
        <p:nvPicPr>
          <p:cNvPr id="126979" name="Picture 4" descr="102839552_3571750_TCYlM8v9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916113"/>
            <a:ext cx="43926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412776"/>
            <a:ext cx="8136904" cy="23432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38100">
                  <a:solidFill>
                    <a:srgbClr val="FFFF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ПОДВИГ ВО ИМЯ…?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 легенде о Данко из рассказа </a:t>
            </a:r>
            <a:endParaRPr lang="ru-RU" sz="4000" kern="1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0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Горького «Старуха </a:t>
            </a:r>
            <a:r>
              <a:rPr lang="ru-RU" sz="4000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Изергиль</a:t>
            </a:r>
            <a:r>
              <a:rPr lang="ru-RU" sz="4000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4000" dirty="0">
              <a:ln w="38100">
                <a:solidFill>
                  <a:srgbClr val="FFFF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93947" y="548680"/>
            <a:ext cx="28768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38100">
                  <a:solidFill>
                    <a:schemeClr val="accent6"/>
                  </a:solidFill>
                </a:ln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Тема урока</a:t>
            </a:r>
            <a:endParaRPr lang="ru-RU" sz="4000" dirty="0">
              <a:ln w="38100">
                <a:solidFill>
                  <a:schemeClr val="accent6"/>
                </a:solidFill>
              </a:ln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6328" t="13469" r="36531" b="19186"/>
          <a:stretch>
            <a:fillRect/>
          </a:stretch>
        </p:blipFill>
        <p:spPr bwMode="auto">
          <a:xfrm>
            <a:off x="3398886" y="3645024"/>
            <a:ext cx="2667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41476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СЛОВАРЬ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713787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Подвиг </a:t>
            </a:r>
            <a:r>
              <a:rPr lang="ru-RU" sz="4400" b="1" dirty="0" smtClean="0">
                <a:solidFill>
                  <a:srgbClr val="3C02CE"/>
                </a:solidFill>
                <a:latin typeface="Monotype Corsiva" pitchFamily="66" charset="0"/>
              </a:rPr>
              <a:t>– героический самоотверженный поступок. (С.И. Ожегов)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4400" dirty="0" smtClean="0">
              <a:solidFill>
                <a:srgbClr val="FF000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Подвиг </a:t>
            </a:r>
            <a:r>
              <a:rPr lang="ru-RU" sz="4400" dirty="0">
                <a:solidFill>
                  <a:srgbClr val="3C02CE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доблестный поступок, дело, или важное, славное деянье.  (В.И. Даль)</a:t>
            </a:r>
            <a:endParaRPr lang="ru-RU" sz="4000" dirty="0">
              <a:solidFill>
                <a:srgbClr val="3C02CE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400" dirty="0" smtClean="0">
              <a:solidFill>
                <a:srgbClr val="3C02C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0070"/>
            <a:ext cx="8229600" cy="652082"/>
          </a:xfrm>
        </p:spPr>
        <p:txBody>
          <a:bodyPr/>
          <a:lstStyle/>
          <a:p>
            <a:r>
              <a:rPr lang="ru-RU" dirty="0" smtClean="0"/>
              <a:t>ГЕРОИ ЛИТЕРАТУРЫ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5303" t="1084" r="2744" b="-1142"/>
          <a:stretch/>
        </p:blipFill>
        <p:spPr>
          <a:xfrm>
            <a:off x="4510336" y="808735"/>
            <a:ext cx="3776265" cy="3240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-1049" t="11728" r="6895" b="-1919"/>
          <a:stretch/>
        </p:blipFill>
        <p:spPr>
          <a:xfrm>
            <a:off x="1836490" y="4365103"/>
            <a:ext cx="5198640" cy="2423133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5302" y="739059"/>
            <a:ext cx="2206691" cy="33100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148065" y="3995088"/>
            <a:ext cx="213853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C02CE"/>
                </a:solidFill>
              </a:rPr>
              <a:t>ГЕРАКЛ</a:t>
            </a:r>
            <a:endParaRPr lang="ru-RU" dirty="0">
              <a:solidFill>
                <a:srgbClr val="3C02C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6309320"/>
            <a:ext cx="213853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C02CE"/>
                </a:solidFill>
              </a:rPr>
              <a:t>ПРОМЕТЕЙ</a:t>
            </a:r>
            <a:endParaRPr lang="ru-RU" dirty="0">
              <a:solidFill>
                <a:srgbClr val="3C02C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056002"/>
            <a:ext cx="213853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C02CE"/>
                </a:solidFill>
              </a:rPr>
              <a:t>ОДИССЕЙ</a:t>
            </a:r>
            <a:endParaRPr lang="ru-RU" dirty="0">
              <a:solidFill>
                <a:srgbClr val="3C02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019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ГЕРОИ ЛИТЕРАТУРЫ</a:t>
            </a:r>
          </a:p>
        </p:txBody>
      </p:sp>
      <p:pic>
        <p:nvPicPr>
          <p:cNvPr id="2050" name="Picture 2" descr="https://avatars.mds.yandex.net/i?id=1e89697a11526d8f486f411f6a324e71014f28fd-4385982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8" y="1628800"/>
            <a:ext cx="421246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7" t="25048" r="3041"/>
          <a:stretch/>
        </p:blipFill>
        <p:spPr bwMode="auto">
          <a:xfrm>
            <a:off x="4558258" y="1628800"/>
            <a:ext cx="425146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4797152"/>
            <a:ext cx="213853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C02CE"/>
                </a:solidFill>
              </a:rPr>
              <a:t>ТАРАС БУЛЬБА</a:t>
            </a:r>
            <a:endParaRPr lang="ru-RU" dirty="0">
              <a:solidFill>
                <a:srgbClr val="3C02C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4797152"/>
            <a:ext cx="302433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C02CE"/>
                </a:solidFill>
              </a:rPr>
              <a:t>АЛЕКСЕЙ МАРЕСЬЕВ</a:t>
            </a:r>
            <a:endParaRPr lang="ru-RU" dirty="0">
              <a:solidFill>
                <a:srgbClr val="3C02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922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656" y="1556792"/>
            <a:ext cx="8229600" cy="474198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15715" name="Picture 4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997200"/>
            <a:ext cx="3063875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6" name="Picture 5" descr="b14a_Of8P4FxaYtgeXBGQRK6Ecsz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7625"/>
            <a:ext cx="86423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6" descr="2e6f581d-604f-4f2a-981f-6e75f71e75a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213100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hlink"/>
                </a:solidFill>
              </a:rPr>
              <a:t/>
            </a:r>
            <a:br>
              <a:rPr lang="ru-RU" sz="3600" smtClean="0">
                <a:solidFill>
                  <a:schemeClr val="hlink"/>
                </a:solidFill>
              </a:rPr>
            </a:br>
            <a:r>
              <a:rPr lang="ru-RU" sz="3600" smtClean="0">
                <a:solidFill>
                  <a:schemeClr val="hlink"/>
                </a:solidFill>
              </a:rPr>
              <a:t>Трагедия «огненной Пасхи»</a:t>
            </a:r>
            <a:br>
              <a:rPr lang="ru-RU" sz="3600" smtClean="0">
                <a:solidFill>
                  <a:schemeClr val="hlink"/>
                </a:solidFill>
              </a:rPr>
            </a:br>
            <a:r>
              <a:rPr lang="ru-RU" sz="3600" smtClean="0">
                <a:solidFill>
                  <a:schemeClr val="hlink"/>
                </a:solidFill>
              </a:rPr>
              <a:t>12.04.2015г.</a:t>
            </a:r>
            <a:r>
              <a:rPr lang="ru-RU" sz="3600" b="1" smtClean="0">
                <a:solidFill>
                  <a:schemeClr val="hlink"/>
                </a:solidFill>
              </a:rPr>
              <a:t/>
            </a:r>
            <a:br>
              <a:rPr lang="ru-RU" sz="3600" b="1" smtClean="0">
                <a:solidFill>
                  <a:schemeClr val="hlink"/>
                </a:solidFill>
              </a:rPr>
            </a:br>
            <a:endParaRPr lang="ru-RU" sz="3600" b="1" smtClean="0">
              <a:solidFill>
                <a:schemeClr val="hlink"/>
              </a:solidFill>
            </a:endParaRPr>
          </a:p>
        </p:txBody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                                 </a:t>
            </a:r>
            <a:r>
              <a:rPr lang="ru-RU" i="1" smtClean="0">
                <a:solidFill>
                  <a:srgbClr val="3C02CE"/>
                </a:solidFill>
              </a:rPr>
              <a:t>Римма Гаранина</a:t>
            </a:r>
            <a:r>
              <a:rPr lang="ru-RU" smtClean="0"/>
              <a:t> </a:t>
            </a:r>
          </a:p>
        </p:txBody>
      </p:sp>
      <p:pic>
        <p:nvPicPr>
          <p:cNvPr id="116739" name="Picture 5" descr="garan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00213"/>
            <a:ext cx="31432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6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276475"/>
            <a:ext cx="33797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62877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3C02CE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3C02CE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chemeClr val="hlink"/>
                </a:solidFill>
                <a:latin typeface="Monotype Corsiva" pitchFamily="66" charset="0"/>
              </a:rPr>
              <a:t>Подвиг во имя людей</a:t>
            </a:r>
            <a:br>
              <a:rPr lang="ru-RU" sz="5400" b="1" dirty="0" smtClean="0">
                <a:solidFill>
                  <a:schemeClr val="hlink"/>
                </a:solidFill>
                <a:latin typeface="Monotype Corsiva" pitchFamily="66" charset="0"/>
              </a:rPr>
            </a:br>
            <a:r>
              <a:rPr lang="ru-RU" sz="5400" b="1" dirty="0">
                <a:solidFill>
                  <a:srgbClr val="3C02CE"/>
                </a:solidFill>
                <a:latin typeface="Monotype Corsiva" pitchFamily="66" charset="0"/>
              </a:rPr>
              <a:t>(</a:t>
            </a:r>
            <a:r>
              <a:rPr lang="ru-RU" sz="4000" b="1" dirty="0" smtClean="0">
                <a:solidFill>
                  <a:srgbClr val="3C02CE"/>
                </a:solidFill>
                <a:latin typeface="Monotype Corsiva" pitchFamily="66" charset="0"/>
              </a:rPr>
              <a:t>по легенде о Данко из рассказа </a:t>
            </a:r>
            <a:br>
              <a:rPr lang="ru-RU" sz="4000" b="1" dirty="0" smtClean="0">
                <a:solidFill>
                  <a:srgbClr val="3C02CE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3C02CE"/>
                </a:solidFill>
                <a:latin typeface="Monotype Corsiva" pitchFamily="66" charset="0"/>
              </a:rPr>
              <a:t>М. Горького «Старуха </a:t>
            </a:r>
            <a:r>
              <a:rPr lang="ru-RU" sz="4000" b="1" dirty="0" err="1" smtClean="0">
                <a:solidFill>
                  <a:srgbClr val="3C02CE"/>
                </a:solidFill>
                <a:latin typeface="Monotype Corsiva" pitchFamily="66" charset="0"/>
              </a:rPr>
              <a:t>Изергиль</a:t>
            </a:r>
            <a:r>
              <a:rPr lang="ru-RU" sz="4000" b="1" dirty="0" smtClean="0">
                <a:solidFill>
                  <a:srgbClr val="3C02CE"/>
                </a:solidFill>
                <a:latin typeface="Monotype Corsiva" pitchFamily="66" charset="0"/>
              </a:rPr>
              <a:t>»)</a:t>
            </a:r>
          </a:p>
        </p:txBody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	</a:t>
            </a:r>
          </a:p>
        </p:txBody>
      </p:sp>
      <p:pic>
        <p:nvPicPr>
          <p:cNvPr id="118787" name="Picture 7" descr="46eed0442fb05df2b1199c2cba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282" y="2277269"/>
            <a:ext cx="37449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Содержимое 9" descr="http://alexgetti.narod.ru/imgo673.jpg">
            <a:hlinkClick r:id="rId3"/>
          </p:cNvPr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1163" y="2277269"/>
            <a:ext cx="3598118" cy="432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5" grpId="0"/>
    </p:bldLst>
  </p:timing>
</p:sld>
</file>

<file path=ppt/theme/theme1.xml><?xml version="1.0" encoding="utf-8"?>
<a:theme xmlns:a="http://schemas.openxmlformats.org/drawingml/2006/main" name="Тема31">
  <a:themeElements>
    <a:clrScheme name="round rectangle bevel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lormaster">
  <a:themeElements>
    <a:clrScheme name="Другая 13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C00000"/>
      </a:hlink>
      <a:folHlink>
        <a:srgbClr val="7030A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Тема31</Template>
  <TotalTime>959</TotalTime>
  <Words>294</Words>
  <Application>Microsoft Office PowerPoint</Application>
  <PresentationFormat>Экран (4:3)</PresentationFormat>
  <Paragraphs>63</Paragraphs>
  <Slides>20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20</vt:i4>
      </vt:variant>
    </vt:vector>
  </HeadingPairs>
  <TitlesOfParts>
    <vt:vector size="38" baseType="lpstr">
      <vt:lpstr>Arial</vt:lpstr>
      <vt:lpstr>Arial Black</vt:lpstr>
      <vt:lpstr>Calibri</vt:lpstr>
      <vt:lpstr>Georgia</vt:lpstr>
      <vt:lpstr>Monotype Corsiva</vt:lpstr>
      <vt:lpstr>OpenSans</vt:lpstr>
      <vt:lpstr>Times New Roman</vt:lpstr>
      <vt:lpstr>Times New Roman CYR</vt:lpstr>
      <vt:lpstr>Wingdings</vt:lpstr>
      <vt:lpstr>Тема31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Презентация PowerPoint</vt:lpstr>
      <vt:lpstr>Презентация PowerPoint</vt:lpstr>
      <vt:lpstr>Презентация PowerPoint</vt:lpstr>
      <vt:lpstr>СЛОВАРЬ</vt:lpstr>
      <vt:lpstr>ГЕРОИ ЛИТЕРАТУРЫ</vt:lpstr>
      <vt:lpstr>ГЕРОИ ЛИТЕРАТУРЫ</vt:lpstr>
      <vt:lpstr>Презентация PowerPoint</vt:lpstr>
      <vt:lpstr> Трагедия «огненной Пасхи» 12.04.2015г. </vt:lpstr>
      <vt:lpstr> Подвиг во имя людей (по легенде о Данко из рассказа  М. Горького «Старуха Изергиль»)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Значение имени</vt:lpstr>
      <vt:lpstr>Презентация PowerPoint</vt:lpstr>
      <vt:lpstr>Презентация PowerPoint</vt:lpstr>
      <vt:lpstr>Презентация PowerPoint</vt:lpstr>
      <vt:lpstr>Благодарю за урок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Максим Горький «Старуха Изергиль»</dc:title>
  <dc:creator>Инна</dc:creator>
  <cp:lastModifiedBy>User</cp:lastModifiedBy>
  <cp:revision>51</cp:revision>
  <dcterms:created xsi:type="dcterms:W3CDTF">2011-04-05T10:10:42Z</dcterms:created>
  <dcterms:modified xsi:type="dcterms:W3CDTF">2025-02-10T12:06:11Z</dcterms:modified>
</cp:coreProperties>
</file>