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5" r:id="rId6"/>
    <p:sldId id="289" r:id="rId7"/>
    <p:sldId id="273" r:id="rId8"/>
    <p:sldId id="275" r:id="rId9"/>
    <p:sldId id="276" r:id="rId10"/>
    <p:sldId id="277" r:id="rId11"/>
    <p:sldId id="279" r:id="rId12"/>
    <p:sldId id="280" r:id="rId13"/>
    <p:sldId id="284" r:id="rId14"/>
    <p:sldId id="28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FF99"/>
    <a:srgbClr val="FF3399"/>
    <a:srgbClr val="CC0066"/>
    <a:srgbClr val="FFFF66"/>
    <a:srgbClr val="FF9999"/>
    <a:srgbClr val="FFCCCC"/>
    <a:srgbClr val="FF99FF"/>
    <a:srgbClr val="CC66FF"/>
    <a:srgbClr val="66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33.wdp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microsoft.com/office/2007/relationships/hdphoto" Target="../media/hdphoto37.wdp"/><Relationship Id="rId12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11" Type="http://schemas.microsoft.com/office/2007/relationships/hdphoto" Target="../media/hdphoto48.wdp"/><Relationship Id="rId5" Type="http://schemas.microsoft.com/office/2007/relationships/hdphoto" Target="../media/hdphoto36.wdp"/><Relationship Id="rId10" Type="http://schemas.openxmlformats.org/officeDocument/2006/relationships/image" Target="../media/image44.png"/><Relationship Id="rId9" Type="http://schemas.openxmlformats.org/officeDocument/2006/relationships/image" Target="../media/image43.png"/><Relationship Id="rId4" Type="http://schemas.microsoft.com/office/2007/relationships/hdphoto" Target="../media/hdphoto4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jpeg"/><Relationship Id="rId3" Type="http://schemas.microsoft.com/office/2007/relationships/hdphoto" Target="../media/hdphoto33.wdp"/><Relationship Id="rId7" Type="http://schemas.microsoft.com/office/2007/relationships/hdphoto" Target="../media/hdphoto39.wdp"/><Relationship Id="rId12" Type="http://schemas.microsoft.com/office/2007/relationships/hdphoto" Target="../media/hdphoto4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microsoft.com/office/2007/relationships/hdphoto" Target="../media/hdphoto38.wdp"/><Relationship Id="rId10" Type="http://schemas.microsoft.com/office/2007/relationships/hdphoto" Target="../media/hdphoto45.wdp"/><Relationship Id="rId4" Type="http://schemas.openxmlformats.org/officeDocument/2006/relationships/image" Target="../media/image47.png"/><Relationship Id="rId14" Type="http://schemas.microsoft.com/office/2007/relationships/hdphoto" Target="../media/hdphoto42.wdp"/></Relationships>
</file>

<file path=ppt/slides/_rels/slide13.xml.rels><?xml version="1.0" encoding="UTF-8" standalone="yes"?>
<Relationships xmlns="http://schemas.openxmlformats.org/package/2006/relationships"><Relationship Id="rId13" Type="http://schemas.microsoft.com/office/2007/relationships/hdphoto" Target="../media/hdphoto57.wdp"/><Relationship Id="rId18" Type="http://schemas.openxmlformats.org/officeDocument/2006/relationships/image" Target="../media/image57.png"/><Relationship Id="rId26" Type="http://schemas.openxmlformats.org/officeDocument/2006/relationships/image" Target="../media/image59.jpeg"/><Relationship Id="rId21" Type="http://schemas.microsoft.com/office/2007/relationships/hdphoto" Target="../media/hdphoto68.wdp"/><Relationship Id="rId17" Type="http://schemas.openxmlformats.org/officeDocument/2006/relationships/image" Target="../media/image56.jpeg"/><Relationship Id="rId25" Type="http://schemas.microsoft.com/office/2007/relationships/hdphoto" Target="../media/hdphoto70.wdp"/><Relationship Id="rId2" Type="http://schemas.openxmlformats.org/officeDocument/2006/relationships/image" Target="../media/image52.pn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11" Type="http://schemas.microsoft.com/office/2007/relationships/hdphoto" Target="../media/hdphoto63.wdp"/><Relationship Id="rId15" Type="http://schemas.microsoft.com/office/2007/relationships/hdphoto" Target="../media/hdphoto58.wdp"/><Relationship Id="rId5" Type="http://schemas.microsoft.com/office/2007/relationships/hdphoto" Target="../media/hdphoto60.wdp"/><Relationship Id="rId10" Type="http://schemas.openxmlformats.org/officeDocument/2006/relationships/image" Target="../media/image53.jpeg"/><Relationship Id="rId9" Type="http://schemas.microsoft.com/office/2007/relationships/hdphoto" Target="../media/hdphoto55.wdp"/><Relationship Id="rId14" Type="http://schemas.openxmlformats.org/officeDocument/2006/relationships/image" Target="../media/image54.jpeg"/><Relationship Id="rId22" Type="http://schemas.openxmlformats.org/officeDocument/2006/relationships/image" Target="../media/image58.png"/><Relationship Id="rId27" Type="http://schemas.microsoft.com/office/2007/relationships/hdphoto" Target="../media/hdphoto6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2.wdp"/><Relationship Id="rId5" Type="http://schemas.openxmlformats.org/officeDocument/2006/relationships/image" Target="../media/image62.jpeg"/><Relationship Id="rId4" Type="http://schemas.microsoft.com/office/2007/relationships/hdphoto" Target="../media/hdphoto7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10.wdp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31.wdp"/><Relationship Id="rId3" Type="http://schemas.microsoft.com/office/2007/relationships/hdphoto" Target="../media/hdphoto26.wdp"/><Relationship Id="rId7" Type="http://schemas.microsoft.com/office/2007/relationships/hdphoto" Target="../media/hdphoto28.wdp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30.wdp"/><Relationship Id="rId5" Type="http://schemas.microsoft.com/office/2007/relationships/hdphoto" Target="../media/hdphoto27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2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5291137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>
                <a:ln w="13335" cmpd="sng">
                  <a:solidFill>
                    <a:srgbClr val="629DD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СКАЗОЧНАЯ ГЖЕЛЬ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5085184"/>
            <a:ext cx="5832648" cy="1584176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rgbClr val="629DD1">
                  <a:lumMod val="60000"/>
                  <a:lumOff val="40000"/>
                </a:srgbClr>
              </a:buClr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Выполнила: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Сиротина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Наталья  Юрьевна </a:t>
            </a:r>
            <a:endParaRPr lang="ru-RU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lvl="0">
              <a:buClr>
                <a:srgbClr val="629DD1">
                  <a:lumMod val="60000"/>
                  <a:lumOff val="40000"/>
                </a:srgbClr>
              </a:buClr>
              <a:defRPr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учитель изобразительного искусства </a:t>
            </a:r>
          </a:p>
          <a:p>
            <a:pPr lvl="0">
              <a:buClr>
                <a:srgbClr val="629DD1">
                  <a:lumMod val="60000"/>
                  <a:lumOff val="40000"/>
                </a:srgbClr>
              </a:buClr>
              <a:defRPr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МАОУ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«Гимназия  №4» городского округа</a:t>
            </a:r>
          </a:p>
          <a:p>
            <a:pPr lvl="0">
              <a:buClr>
                <a:srgbClr val="629DD1">
                  <a:lumMod val="60000"/>
                  <a:lumOff val="40000"/>
                </a:srgbClr>
              </a:buClr>
              <a:defRPr/>
            </a:pP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город Стерлитамак  Республика  Башкортостан</a:t>
            </a:r>
            <a:endParaRPr lang="ru-RU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1984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1426170"/>
          </a:xfrm>
        </p:spPr>
        <p:txBody>
          <a:bodyPr>
            <a:normAutofit/>
          </a:bodyPr>
          <a:lstStyle/>
          <a:p>
            <a:pPr algn="ctr"/>
            <a:r>
              <a:rPr lang="ru-RU" altLang="ru-RU" sz="4400" kern="0" spc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4400" kern="0" spc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3200" kern="0" spc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СЦЕНЫ ИЗ ЖИЗНИ</a:t>
            </a:r>
            <a:endParaRPr lang="ru-RU" sz="32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57" y="2398753"/>
            <a:ext cx="3096344" cy="4115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4" y="1934518"/>
            <a:ext cx="3413867" cy="4579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 descr="gjel_0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709441" y="260648"/>
            <a:ext cx="4137026" cy="1956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348307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/>
          <a:lstStyle/>
          <a:p>
            <a:pPr algn="ctr"/>
            <a:r>
              <a:rPr lang="ru-RU" altLang="ru-RU" sz="3200" kern="0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ВИДЫ ФОРМЫ ПОСУДЫ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3312368" cy="1152128"/>
          </a:xfrm>
        </p:spPr>
        <p:txBody>
          <a:bodyPr>
            <a:normAutofit fontScale="77500" lnSpcReduction="200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ru-RU" sz="3600" b="1" dirty="0">
                <a:solidFill>
                  <a:srgbClr val="C00000"/>
                </a:solidFill>
                <a:latin typeface="Arial" charset="0"/>
              </a:rPr>
              <a:t>1</a:t>
            </a:r>
            <a:r>
              <a:rPr lang="ru-RU" altLang="ru-RU" sz="3600" b="1" dirty="0" smtClean="0">
                <a:solidFill>
                  <a:srgbClr val="C00000"/>
                </a:solidFill>
                <a:latin typeface="Arial" charset="0"/>
              </a:rPr>
              <a:t>. </a:t>
            </a:r>
            <a:r>
              <a:rPr lang="ru-RU" altLang="ru-RU" sz="3600" b="1" dirty="0" smtClean="0">
                <a:solidFill>
                  <a:srgbClr val="FF3399"/>
                </a:solidFill>
                <a:latin typeface="Monotype Corsiva" panose="03010101010201010101" pitchFamily="66" charset="0"/>
              </a:rPr>
              <a:t>КВАСНИКИ </a:t>
            </a:r>
            <a:r>
              <a:rPr lang="ru-RU" altLang="ru-RU" sz="3600" b="1" dirty="0">
                <a:solidFill>
                  <a:srgbClr val="FFFF66"/>
                </a:solidFill>
                <a:latin typeface="Monotype Corsiva" panose="03010101010201010101" pitchFamily="66" charset="0"/>
              </a:rPr>
              <a:t>– кувшин с отверстием по центру</a:t>
            </a:r>
          </a:p>
          <a:p>
            <a:endParaRPr lang="ru-RU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2403350" cy="33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283967" y="1124744"/>
            <a:ext cx="43204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 smtClean="0">
                <a:solidFill>
                  <a:srgbClr val="C00000"/>
                </a:solidFill>
                <a:latin typeface="Arial" charset="0"/>
              </a:rPr>
              <a:t>4.</a:t>
            </a:r>
            <a:r>
              <a:rPr lang="ru-RU" altLang="ru-RU" sz="2800" b="1" kern="0" dirty="0" smtClean="0">
                <a:solidFill>
                  <a:srgbClr val="FF3399"/>
                </a:solidFill>
                <a:latin typeface="Monotype Corsiva" panose="03010101010201010101" pitchFamily="66" charset="0"/>
              </a:rPr>
              <a:t>КРУЖКИ, БЛЮДА, ТАРЕЛКИ</a:t>
            </a:r>
            <a:endParaRPr lang="ru-RU" sz="2800" b="1" dirty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8" cstate="print">
            <a:lum bright="-6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8840"/>
            <a:ext cx="203226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291" b="14648"/>
          <a:stretch>
            <a:fillRect/>
          </a:stretch>
        </p:blipFill>
        <p:spPr bwMode="auto">
          <a:xfrm>
            <a:off x="6444208" y="1772815"/>
            <a:ext cx="2411760" cy="2394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21088"/>
            <a:ext cx="2448569" cy="2401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2" cstate="print">
            <a:lum brigh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050" y="3933056"/>
            <a:ext cx="1992538" cy="2664296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509535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8696" r="903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328"/>
          <a:stretch>
            <a:fillRect/>
          </a:stretch>
        </p:blipFill>
        <p:spPr bwMode="auto">
          <a:xfrm>
            <a:off x="0" y="1556792"/>
            <a:ext cx="2100147" cy="3013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3456384" cy="1296144"/>
          </a:xfrm>
        </p:spPr>
        <p:txBody>
          <a:bodyPr>
            <a:noAutofit/>
          </a:bodyPr>
          <a:lstStyle/>
          <a:p>
            <a:r>
              <a:rPr lang="ru-RU" altLang="ru-RU" sz="36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altLang="ru-RU" sz="3600" b="1" dirty="0" smtClean="0">
                <a:solidFill>
                  <a:srgbClr val="C00000"/>
                </a:solidFill>
                <a:latin typeface="Arial" charset="0"/>
              </a:rPr>
              <a:t>2. </a:t>
            </a:r>
            <a:r>
              <a:rPr lang="ru-RU" altLang="ru-RU" sz="3600" b="1" kern="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КУМГАНЫ </a:t>
            </a:r>
            <a:r>
              <a:rPr lang="ru-RU" altLang="ru-RU" b="1" kern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сосуды </a:t>
            </a:r>
            <a:r>
              <a:rPr lang="ru-RU" altLang="ru-RU" b="1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без сквозного отверстия </a:t>
            </a:r>
            <a:r>
              <a:rPr lang="ru-RU" altLang="ru-RU" b="1" kern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в корпусе</a:t>
            </a:r>
            <a:endParaRPr lang="ru-RU" dirty="0">
              <a:solidFill>
                <a:srgbClr val="FFFF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669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07" r="8102"/>
          <a:stretch>
            <a:fillRect/>
          </a:stretch>
        </p:blipFill>
        <p:spPr bwMode="auto">
          <a:xfrm flipH="1">
            <a:off x="1187624" y="3645024"/>
            <a:ext cx="2090720" cy="2997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26"/>
          <a:stretch>
            <a:fillRect/>
          </a:stretch>
        </p:blipFill>
        <p:spPr bwMode="auto">
          <a:xfrm>
            <a:off x="2483768" y="1556792"/>
            <a:ext cx="2123966" cy="2957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91880" y="4725144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latin typeface="Arial" charset="0"/>
              </a:rPr>
              <a:t>3. </a:t>
            </a:r>
            <a:r>
              <a:rPr lang="ru-RU" altLang="ru-RU" sz="3600" b="1" kern="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КУВШИНЫ, РУКОМОИ</a:t>
            </a:r>
            <a:endParaRPr lang="ru-RU" sz="3600" dirty="0">
              <a:solidFill>
                <a:srgbClr val="FF33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Picture 10" descr="902-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0648"/>
            <a:ext cx="2000229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1" cstate="print">
            <a:lum bright="-6000"/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82" y="260648"/>
            <a:ext cx="2282090" cy="3024336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276468_gzhe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01008"/>
            <a:ext cx="1997517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16051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4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28800"/>
            <a:ext cx="2232248" cy="3107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411095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2557282" cy="3357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8867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608263" cy="207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877272"/>
            <a:ext cx="2880320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latin typeface="Arial" charset="0"/>
              </a:rPr>
              <a:t>5. </a:t>
            </a:r>
            <a:r>
              <a:rPr lang="ru-RU" altLang="ru-RU" sz="3600" b="1" kern="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ЧАЙНИКИ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404665"/>
            <a:ext cx="4824536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latin typeface="Arial" charset="0"/>
              </a:rPr>
              <a:t>6.</a:t>
            </a:r>
            <a:r>
              <a:rPr lang="ru-RU" altLang="ru-RU" sz="3600" kern="0" dirty="0" smtClean="0">
                <a:solidFill>
                  <a:srgbClr val="FF3399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sz="3600" b="1" kern="0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СКУЛЬПТУРЫ МАЛЫХ ФОРМ</a:t>
            </a:r>
            <a:endParaRPr lang="ru-RU" sz="3600" b="1" dirty="0">
              <a:solidFill>
                <a:schemeClr val="accent6"/>
              </a:solidFill>
            </a:endParaRPr>
          </a:p>
        </p:txBody>
      </p:sp>
      <p:pic>
        <p:nvPicPr>
          <p:cNvPr id="14" name="Picture 14" descr="fil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1691598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 descr="b_ae-4600709680013_5022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00808"/>
            <a:ext cx="1905000" cy="212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=""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294" y="4077072"/>
            <a:ext cx="1880937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84984"/>
            <a:ext cx="1651549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0c066f97e688f81d66d877da61a76a76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=""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97152"/>
            <a:ext cx="2376264" cy="1866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43778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476672"/>
            <a:ext cx="3672408" cy="778098"/>
          </a:xfrm>
        </p:spPr>
        <p:txBody>
          <a:bodyPr/>
          <a:lstStyle/>
          <a:p>
            <a:pPr algn="ctr"/>
            <a:r>
              <a:rPr lang="ru-RU" altLang="ru-RU" sz="4400" kern="0" spc="0" dirty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ВЫВОД</a:t>
            </a:r>
            <a:endParaRPr lang="ru-RU" dirty="0">
              <a:solidFill>
                <a:srgbClr val="FF3399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196752"/>
            <a:ext cx="4042792" cy="2592289"/>
          </a:xfrm>
        </p:spPr>
        <p:txBody>
          <a:bodyPr>
            <a:noAutofit/>
          </a:bodyPr>
          <a:lstStyle/>
          <a:p>
            <a:pPr marL="342900" lvl="0" indent="-342900" fontAlgn="base">
              <a:spcAft>
                <a:spcPct val="0"/>
              </a:spcAft>
              <a:buClr>
                <a:srgbClr val="00FF99"/>
              </a:buClr>
              <a:buFontTx/>
              <a:buChar char="•"/>
              <a:defRPr/>
            </a:pPr>
            <a:r>
              <a:rPr lang="ru-RU" altLang="ru-RU" sz="18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ТАК ХОРОШИ ИЗДЕЛИЯ ГЖЕЛИ, ЧТО СЛАВА О ГЖЕЛЬСКОМ ИСКУССТВЕ РАЗНЕСЛАСЬ НЕ ТОЛЬКО У НАС В СТРАНЕ, НО И ЗА </a:t>
            </a:r>
            <a:r>
              <a:rPr lang="ru-RU" altLang="ru-RU" sz="18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РУБЕЖОМ.</a:t>
            </a:r>
          </a:p>
          <a:p>
            <a:pPr marL="342900" lvl="0" indent="-342900" fontAlgn="base">
              <a:spcAft>
                <a:spcPct val="0"/>
              </a:spcAft>
              <a:buClr>
                <a:srgbClr val="00FF99"/>
              </a:buClr>
              <a:buFontTx/>
              <a:buChar char="•"/>
              <a:defRPr/>
            </a:pPr>
            <a:r>
              <a:rPr lang="ru-RU" altLang="ru-RU" b="1" kern="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СПАСИБО ЗА ВНИМАНИЕ!</a:t>
            </a:r>
            <a:endParaRPr lang="ru-RU" altLang="ru-RU" b="1" i="1" kern="0" dirty="0" smtClean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26"/>
            <a:ext cx="4643438" cy="347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3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" y="3752535"/>
            <a:ext cx="4643438" cy="2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i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048"/>
            <a:ext cx="3004853" cy="270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77565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orozhnyi-ukazatel-gzhel-0004390794-preview"/>
          <p:cNvPicPr>
            <a:picLocks noChangeAspect="1" noChangeArrowheads="1"/>
          </p:cNvPicPr>
          <p:nvPr/>
        </p:nvPicPr>
        <p:blipFill rotWithShape="1">
          <a:blip r:embed="rId2" cstate="print"/>
          <a:srcRect l="5518" t="4690" r="12975" b="11841"/>
          <a:stretch/>
        </p:blipFill>
        <p:spPr bwMode="auto">
          <a:xfrm>
            <a:off x="-22773" y="2204864"/>
            <a:ext cx="3346118" cy="4653136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zhel_ad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" y="0"/>
            <a:ext cx="9140632" cy="220486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335066"/>
            <a:ext cx="5256584" cy="778098"/>
          </a:xfrm>
        </p:spPr>
        <p:txBody>
          <a:bodyPr>
            <a:normAutofit fontScale="90000"/>
          </a:bodyPr>
          <a:lstStyle/>
          <a:p>
            <a:r>
              <a:rPr lang="ru-RU" altLang="ru-RU" sz="4400" kern="0" spc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История промысла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2060848"/>
            <a:ext cx="5213236" cy="2189162"/>
          </a:xfrm>
        </p:spPr>
        <p:txBody>
          <a:bodyPr>
            <a:noAutofit/>
          </a:bodyPr>
          <a:lstStyle/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endParaRPr lang="ru-RU" altLang="ru-RU" sz="1400" b="1" kern="0" dirty="0" smtClean="0">
              <a:solidFill>
                <a:srgbClr val="FFC000"/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1400" b="1" kern="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Самое </a:t>
            </a:r>
            <a:r>
              <a:rPr lang="ru-RU" altLang="ru-RU" sz="1400" b="1" kern="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древнее упоминание о Гжели нашлось в завещании Ивана </a:t>
            </a:r>
            <a:r>
              <a:rPr lang="ru-RU" altLang="ru-RU" sz="1400" b="1" kern="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Колиты </a:t>
            </a:r>
            <a:r>
              <a:rPr lang="ru-RU" altLang="ru-RU" sz="1400" b="1" kern="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от 1328 года.. 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1400" b="1" kern="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Гжель всегда славилась своими глинами. Широкая добыча разных сортов глины велась в Гжели с середины XVII века. 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1400" b="1" kern="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К 1812 году в Гжели насчитывается 25 заводов, выпускающих посуду. 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1400" b="1" kern="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Только с середины XX века в Гжели начинается восстановление промысла, отметившего недавно своё 650-летие. </a:t>
            </a:r>
          </a:p>
        </p:txBody>
      </p:sp>
      <p:pic>
        <p:nvPicPr>
          <p:cNvPr id="4" name="Picture 7" descr="1667945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56" y="4293096"/>
            <a:ext cx="1498332" cy="2246095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75519415_earlygzely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12" y="4321189"/>
            <a:ext cx="1561544" cy="2274188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" name="Picture 4" descr="сканирование004"/>
          <p:cNvPicPr>
            <a:picLocks noChangeAspect="1" noChangeArrowheads="1"/>
          </p:cNvPicPr>
          <p:nvPr/>
        </p:nvPicPr>
        <p:blipFill>
          <a:blip r:embed="rId8" cstate="print">
            <a:lum bright="-12000"/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390" b="7150"/>
          <a:stretch>
            <a:fillRect/>
          </a:stretch>
        </p:blipFill>
        <p:spPr bwMode="auto">
          <a:xfrm>
            <a:off x="7425336" y="4321189"/>
            <a:ext cx="1378815" cy="2246095"/>
          </a:xfrm>
          <a:prstGeom prst="rect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1752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706090"/>
          </a:xfrm>
        </p:spPr>
        <p:txBody>
          <a:bodyPr>
            <a:normAutofit/>
          </a:bodyPr>
          <a:lstStyle/>
          <a:p>
            <a:r>
              <a:rPr lang="ru-RU" altLang="ru-RU" sz="4000" kern="0" spc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Технология </a:t>
            </a:r>
            <a:r>
              <a:rPr lang="ru-RU" altLang="ru-RU" sz="4000" kern="0" spc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 производства</a:t>
            </a:r>
            <a:endParaRPr lang="ru-RU" dirty="0">
              <a:solidFill>
                <a:srgbClr val="FFFF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2736"/>
            <a:ext cx="5328592" cy="1728193"/>
          </a:xfrm>
        </p:spPr>
        <p:txBody>
          <a:bodyPr>
            <a:normAutofit lnSpcReduction="10000"/>
          </a:bodyPr>
          <a:lstStyle/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По эскизам художников мастера на станках вытачивают модели будущих изделий из </a:t>
            </a:r>
            <a:r>
              <a:rPr lang="ru-RU" altLang="ru-RU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гипса</a:t>
            </a:r>
          </a:p>
          <a:p>
            <a:pPr marL="34290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Фарфоровые изделия изготавливаются путем литья в гипсовых формах.</a:t>
            </a:r>
          </a:p>
          <a:p>
            <a:pPr marL="34290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1800" b="1" kern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Шликер</a:t>
            </a:r>
            <a:r>
              <a:rPr lang="ru-RU" altLang="ru-RU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ru-RU" altLang="ru-RU" sz="18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(жидкую фарфоровую массу) литейщик заливает в формы.</a:t>
            </a:r>
            <a:endParaRPr lang="ru-RU" sz="1800" dirty="0" smtClean="0">
              <a:solidFill>
                <a:srgbClr val="FFFF99"/>
              </a:solidFill>
            </a:endParaRP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None/>
              <a:defRPr/>
            </a:pPr>
            <a:endParaRPr lang="ru-RU" altLang="ru-RU" sz="1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2936"/>
            <a:ext cx="4666260" cy="3509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572061"/>
            <a:ext cx="2560637" cy="192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001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2581501" cy="2649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5" descr="P422048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3059832" cy="2205037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56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564904"/>
            <a:ext cx="3744416" cy="4099223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18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Затем изделие сушат в естественных </a:t>
            </a:r>
            <a:r>
              <a:rPr lang="ru-RU" altLang="ru-RU" sz="18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условиях</a:t>
            </a:r>
            <a:endParaRPr lang="ru-RU" altLang="ru-RU" sz="1800" b="1" kern="0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1800" b="1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К  </a:t>
            </a:r>
            <a:r>
              <a:rPr lang="ru-RU" altLang="ru-RU" sz="1800" b="1" kern="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изделию </a:t>
            </a:r>
            <a:r>
              <a:rPr lang="ru-RU" altLang="ru-RU" sz="1800" b="1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приклеивают </a:t>
            </a:r>
            <a:r>
              <a:rPr lang="ru-RU" altLang="ru-RU" sz="1800" b="1" kern="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недостающие части: ручки, </a:t>
            </a:r>
            <a:r>
              <a:rPr lang="ru-RU" altLang="ru-RU" sz="1800" b="1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носики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18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Затем изделие досушивают в специальных сушильных камерах.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Обжиг , в результате которого изделие приобретает прочность. Процесс обжига совершается дважды</a:t>
            </a:r>
            <a:r>
              <a:rPr lang="ru-RU" altLang="ru-RU" sz="16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</a:p>
          <a:p>
            <a:pPr marL="34290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18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Изделия, прошедшие обжиг, живописец расписывает окисью кобальта.</a:t>
            </a:r>
            <a:r>
              <a:rPr lang="ru-RU" altLang="ru-RU" sz="1800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endParaRPr lang="ru-RU" altLang="ru-RU" sz="1800" kern="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buNone/>
              <a:defRPr/>
            </a:pPr>
            <a:endParaRPr lang="ru-RU" altLang="ru-RU" sz="1800" b="1" kern="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endParaRPr lang="ru-RU" dirty="0"/>
          </a:p>
        </p:txBody>
      </p:sp>
      <p:pic>
        <p:nvPicPr>
          <p:cNvPr id="5" name="Picture 8" descr="2RIAN_004590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3370238" cy="2357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648"/>
            <a:ext cx="2232025" cy="2303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2" descr="0000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255320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719680247396828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36912"/>
            <a:ext cx="2982400" cy="2236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0" descr="2838_fullimage_VIT-royal-delf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65104"/>
            <a:ext cx="3327164" cy="2078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6467759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76"/>
          <a:stretch/>
        </p:blipFill>
        <p:spPr bwMode="auto">
          <a:xfrm>
            <a:off x="251520" y="260648"/>
            <a:ext cx="8640960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2808312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400" kern="0" spc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Майолика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2880320" cy="2736304"/>
          </a:xfrm>
          <a:noFill/>
          <a:ln>
            <a:solidFill>
              <a:srgbClr val="FF0000"/>
            </a:solidFill>
          </a:ln>
        </p:spPr>
        <p:txBody>
          <a:bodyPr anchor="ctr">
            <a:noAutofit/>
          </a:bodyPr>
          <a:lstStyle/>
          <a:p>
            <a:pPr marL="342900" lvl="0" indent="-342900" fontAlgn="base">
              <a:lnSpc>
                <a:spcPct val="12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endParaRPr lang="ru-RU" altLang="ru-RU" sz="1800" b="1" kern="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lvl="0" indent="-342900" fontAlgn="base">
              <a:lnSpc>
                <a:spcPct val="12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1800" b="1" kern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Гжельские мастера изготовляли из майолики чуть ли не весь ассортимент необходимой в домашнем обиходе посуды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endParaRPr lang="ru-RU" altLang="ru-RU" sz="1800" b="1" kern="0" dirty="0" smtClean="0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4" name="Picture 4" descr="162 Кб"/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1944216" cy="2810682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816" y="4365104"/>
            <a:ext cx="3024336" cy="2318777"/>
          </a:xfrm>
          <a:prstGeom prst="rect">
            <a:avLst/>
          </a:prstGeom>
          <a:ln>
            <a:solidFill>
              <a:srgbClr val="FF3399"/>
            </a:solidFill>
          </a:ln>
        </p:spPr>
        <p:txBody>
          <a:bodyPr wrap="square" anchor="ctr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20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Сочетания </a:t>
            </a:r>
            <a:r>
              <a:rPr lang="ru-RU" altLang="ru-RU" sz="20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белого фона черепка и синей росписи стало характерным признаком гжельского </a:t>
            </a:r>
            <a:r>
              <a:rPr lang="ru-RU" altLang="ru-RU" sz="2000" b="1" kern="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полуфаянса</a:t>
            </a:r>
            <a:r>
              <a:rPr lang="ru-RU" altLang="ru-RU" sz="20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</a:t>
            </a:r>
            <a:r>
              <a:rPr lang="ru-RU" altLang="ru-RU" sz="20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3717032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kern="0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Полуфаянс</a:t>
            </a:r>
            <a:endParaRPr lang="ru-RU" dirty="0">
              <a:solidFill>
                <a:srgbClr val="CC3399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68760"/>
            <a:ext cx="1895562" cy="225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257 Кб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29000"/>
            <a:ext cx="2363754" cy="2322565"/>
          </a:xfrm>
          <a:prstGeom prst="rect">
            <a:avLst/>
          </a:prstGeom>
          <a:noFill/>
          <a:ln w="76200">
            <a:solidFill>
              <a:schemeClr val="tx2">
                <a:lumMod val="25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652120" y="548680"/>
            <a:ext cx="3096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Фаянс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1268760"/>
            <a:ext cx="3312368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lvl="0" indent="-342900" fontAlgn="base"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Фаянсовая посуда составляет единое целое со всем русским и западноевропейским фаянсом.</a:t>
            </a:r>
            <a:endParaRPr lang="ru-RU" altLang="ru-RU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07216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490066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kern="0" spc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МАЗОК  С  ТЕНЬЮ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908721"/>
            <a:ext cx="4100264" cy="1800200"/>
          </a:xfrm>
        </p:spPr>
        <p:txBody>
          <a:bodyPr>
            <a:normAutofit/>
          </a:bodyPr>
          <a:lstStyle/>
          <a:p>
            <a:pPr lvl="0"/>
            <a:r>
              <a:rPr lang="ru-RU" altLang="ru-RU" sz="1800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Традиционная роспись </a:t>
            </a:r>
            <a:r>
              <a:rPr lang="ru-RU" altLang="ru-RU" sz="1800" b="1" kern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– это выполненные от руки растительные и геометрические орнаменты, нанесенные быстрыми, сочными мазками кисти.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016" y="980728"/>
            <a:ext cx="3970784" cy="1584177"/>
          </a:xfrm>
        </p:spPr>
        <p:txBody>
          <a:bodyPr>
            <a:normAutofit/>
          </a:bodyPr>
          <a:lstStyle/>
          <a:p>
            <a:pPr lvl="0"/>
            <a:r>
              <a:rPr lang="ru-RU" altLang="ru-RU" sz="1800" b="1" kern="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Исполнение росписи вручную позволяет создавать множество вариантов одного и того же декоративного мотива.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332656"/>
            <a:ext cx="4176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kern="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«КАПЕЛЬКА»</a:t>
            </a:r>
            <a:endParaRPr lang="ru-RU" sz="2800" b="1" dirty="0">
              <a:solidFill>
                <a:srgbClr val="CC3399"/>
              </a:solidFill>
            </a:endParaRPr>
          </a:p>
        </p:txBody>
      </p:sp>
      <p:pic>
        <p:nvPicPr>
          <p:cNvPr id="7" name="Picture 2" descr="сканирование004"/>
          <p:cNvPicPr>
            <a:picLocks noChangeAspect="1" noChangeArrowheads="1"/>
          </p:cNvPicPr>
          <p:nvPr/>
        </p:nvPicPr>
        <p:blipFill>
          <a:blip r:embed="rId2" cstate="print">
            <a:lum bright="-12000" contrast="24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94" t="10054" r="35802" b="5161"/>
          <a:stretch>
            <a:fillRect/>
          </a:stretch>
        </p:blipFill>
        <p:spPr bwMode="auto">
          <a:xfrm>
            <a:off x="467544" y="2708920"/>
            <a:ext cx="2160240" cy="2213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сканирование005"/>
          <p:cNvPicPr>
            <a:picLocks noChangeAspect="1" noChangeArrowheads="1"/>
          </p:cNvPicPr>
          <p:nvPr/>
        </p:nvPicPr>
        <p:blipFill>
          <a:blip r:embed="rId6" cstate="print">
            <a:lum bright="-18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3" t="9116" r="27232" b="5765"/>
          <a:stretch>
            <a:fillRect/>
          </a:stretch>
        </p:blipFill>
        <p:spPr bwMode="auto">
          <a:xfrm>
            <a:off x="5917439" y="2852936"/>
            <a:ext cx="2831025" cy="2624102"/>
          </a:xfrm>
          <a:prstGeom prst="rect">
            <a:avLst/>
          </a:prstGeom>
          <a:noFill/>
          <a:ln w="5715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27984" y="5733256"/>
            <a:ext cx="42477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kern="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БОРДЮРЫ,  ТОЧКИ  И  ПРЯМЫЕ  ЛИНИИ</a:t>
            </a:r>
            <a:endParaRPr lang="ru-RU" sz="2800" b="1" dirty="0">
              <a:solidFill>
                <a:srgbClr val="CC0066"/>
              </a:solidFill>
            </a:endParaRPr>
          </a:p>
        </p:txBody>
      </p:sp>
      <p:pic>
        <p:nvPicPr>
          <p:cNvPr id="10" name="Picture 2" descr="сканирование008"/>
          <p:cNvPicPr>
            <a:picLocks noChangeAspect="1" noChangeArrowheads="1"/>
          </p:cNvPicPr>
          <p:nvPr/>
        </p:nvPicPr>
        <p:blipFill>
          <a:blip r:embed="rId7" cstate="print">
            <a:lum bright="-12000"/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67" t="13115" r="25972" b="12505"/>
          <a:stretch>
            <a:fillRect/>
          </a:stretch>
        </p:blipFill>
        <p:spPr bwMode="auto">
          <a:xfrm rot="5400000">
            <a:off x="1672220" y="3952516"/>
            <a:ext cx="1551088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8" descr="Saucepan%205%20liters%20Gzhel%20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2880320" cy="2159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07" t="5101" r="6541" b="5942"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solidFill>
            <a:srgbClr val="66CCFF">
              <a:alpha val="3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kern="0" spc="0" dirty="0">
                <a:ln>
                  <a:noFill/>
                </a:ln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ГЕРОИ СЮЖЕТОВ ГЖЕЛИ</a:t>
            </a:r>
            <a:r>
              <a:rPr lang="ru-RU" altLang="ru-RU" kern="0" spc="0" dirty="0">
                <a:ln>
                  <a:noFill/>
                </a:ln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ru-RU" altLang="ru-RU" kern="0" spc="0" dirty="0">
                <a:ln>
                  <a:noFill/>
                </a:ln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ru-RU" altLang="ru-RU" sz="4900" kern="0" spc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</a:t>
            </a:r>
            <a:r>
              <a:rPr lang="ru-RU" altLang="ru-RU" kern="0" spc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 </a:t>
            </a:r>
            <a:r>
              <a:rPr lang="ru-RU" altLang="ru-RU" kern="0" spc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ДИКОВЕННАЯ </a:t>
            </a:r>
            <a:r>
              <a:rPr lang="ru-RU" altLang="ru-RU" kern="0" spc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ПТИЦА</a:t>
            </a:r>
            <a:endParaRPr lang="ru-RU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2628900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93" y="6469"/>
            <a:ext cx="2489200" cy="3311525"/>
          </a:xfrm>
          <a:prstGeom prst="rect">
            <a:avLst/>
          </a:prstGeom>
          <a:noFill/>
          <a:ln w="57150">
            <a:solidFill>
              <a:srgbClr val="EAEAEA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93" y="3568701"/>
            <a:ext cx="2481262" cy="3284537"/>
          </a:xfrm>
          <a:prstGeom prst="rect">
            <a:avLst/>
          </a:prstGeom>
          <a:noFill/>
          <a:ln w="57150">
            <a:solidFill>
              <a:srgbClr val="EAEAEA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756300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lum brigh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76200">
            <a:solidFill>
              <a:srgbClr val="FFCC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2" y="476672"/>
            <a:ext cx="5112568" cy="1525400"/>
          </a:xfrm>
        </p:spPr>
        <p:txBody>
          <a:bodyPr>
            <a:normAutofit/>
          </a:bodyPr>
          <a:lstStyle/>
          <a:p>
            <a:pPr>
              <a:tabLst>
                <a:tab pos="3325813" algn="l"/>
                <a:tab pos="3830638" algn="l"/>
              </a:tabLst>
            </a:pPr>
            <a:r>
              <a:rPr lang="ru-RU" altLang="ru-RU" sz="4400" kern="0" spc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2.</a:t>
            </a:r>
            <a:r>
              <a:rPr lang="ru-RU" altLang="ru-RU" sz="4400" kern="0" spc="0" dirty="0">
                <a:ln>
                  <a:noFill/>
                </a:ln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ru-RU" altLang="ru-RU" sz="4000" kern="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РОЗА</a:t>
            </a:r>
            <a:r>
              <a:rPr lang="ru-RU" altLang="ru-RU" sz="4000" kern="0" spc="0" dirty="0" smtClean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kern="0" spc="0" dirty="0" smtClean="0">
                <a:ln>
                  <a:noFill/>
                </a:ln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САМЫЙ ИЗЛЮБЛЕННЫЙ УЗОР </a:t>
            </a:r>
            <a:endParaRPr lang="ru-RU" sz="3200" dirty="0">
              <a:solidFill>
                <a:srgbClr val="CC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76872"/>
            <a:ext cx="5328592" cy="1156890"/>
          </a:xfrm>
        </p:spPr>
        <p:txBody>
          <a:bodyPr>
            <a:normAutofit/>
          </a:bodyPr>
          <a:lstStyle/>
          <a:p>
            <a:pPr fontAlgn="base">
              <a:lnSpc>
                <a:spcPct val="80000"/>
              </a:lnSpc>
              <a:spcAft>
                <a:spcPct val="0"/>
              </a:spcAft>
              <a:buClr>
                <a:srgbClr val="CCECFF"/>
              </a:buClr>
              <a:buSzPct val="115000"/>
              <a:defRPr/>
            </a:pPr>
            <a:r>
              <a:rPr lang="ru-RU" altLang="ru-RU" sz="3600" b="1" kern="0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Изображена крупно, широкими мазками</a:t>
            </a:r>
          </a:p>
          <a:p>
            <a:pPr algn="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01974" y="3284346"/>
            <a:ext cx="5790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36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Написана тоненькой кисточкой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8" t="9996" b="13341"/>
          <a:stretch>
            <a:fillRect/>
          </a:stretch>
        </p:blipFill>
        <p:spPr bwMode="auto">
          <a:xfrm>
            <a:off x="5968199" y="-27180"/>
            <a:ext cx="3132137" cy="331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588" b="12964"/>
          <a:stretch>
            <a:fillRect/>
          </a:stretch>
        </p:blipFill>
        <p:spPr bwMode="auto">
          <a:xfrm>
            <a:off x="-9944" y="3698875"/>
            <a:ext cx="3101975" cy="3168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8" descr="cae1b531221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51" y="4264113"/>
            <a:ext cx="3132137" cy="2593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3232033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87"/>
          <a:stretch>
            <a:fillRect/>
          </a:stretch>
        </p:blipFill>
        <p:spPr bwMode="auto">
          <a:xfrm>
            <a:off x="-3368" y="-32998"/>
            <a:ext cx="6227763" cy="4149725"/>
          </a:xfrm>
          <a:prstGeom prst="rect">
            <a:avLst/>
          </a:prstGeom>
          <a:noFill/>
          <a:ln w="57150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3"/>
            <a:ext cx="5616624" cy="3168352"/>
          </a:xfrm>
        </p:spPr>
        <p:txBody>
          <a:bodyPr/>
          <a:lstStyle/>
          <a:p>
            <a:pPr marL="342900" lvl="0" indent="-342900" fontAlgn="base"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3200" b="1" kern="0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Букет из нескольких роз</a:t>
            </a:r>
          </a:p>
          <a:p>
            <a:pPr marL="342900" lvl="0" indent="-342900" fontAlgn="base"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3200" b="1" kern="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Цветы разбросаны по всей поверхности</a:t>
            </a:r>
          </a:p>
          <a:p>
            <a:pPr marL="342900" lvl="0" indent="-342900" fontAlgn="base">
              <a:spcAft>
                <a:spcPct val="0"/>
              </a:spcAft>
              <a:buClr>
                <a:srgbClr val="CCECFF"/>
              </a:buClr>
              <a:buSzPct val="115000"/>
              <a:buFont typeface="Wingdings" pitchFamily="2" charset="2"/>
              <a:buChar char="§"/>
              <a:defRPr/>
            </a:pPr>
            <a:r>
              <a:rPr lang="ru-RU" altLang="ru-RU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Розы нет, а только ее лепестки</a:t>
            </a:r>
          </a:p>
          <a:p>
            <a:endParaRPr lang="ru-RU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30" y="-32998"/>
            <a:ext cx="2843212" cy="2924175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894546"/>
            <a:ext cx="2843212" cy="3933825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" y="4116727"/>
            <a:ext cx="2032000" cy="2708275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145" y="4116726"/>
            <a:ext cx="2044700" cy="2708275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45" y="4149724"/>
            <a:ext cx="2305050" cy="2708275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96280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аркет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712</TotalTime>
  <Words>360</Words>
  <Application>Microsoft Office PowerPoint</Application>
  <PresentationFormat>Экран (4:3)</PresentationFormat>
  <Paragraphs>50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Паркет</vt:lpstr>
      <vt:lpstr>СКАЗОЧНАЯ ГЖЕЛЬ</vt:lpstr>
      <vt:lpstr>История промысла</vt:lpstr>
      <vt:lpstr>Технология  производства</vt:lpstr>
      <vt:lpstr>Слайд 4</vt:lpstr>
      <vt:lpstr>Майолика</vt:lpstr>
      <vt:lpstr>МАЗОК  С  ТЕНЬЮ</vt:lpstr>
      <vt:lpstr>ГЕРОИ СЮЖЕТОВ ГЖЕЛИ 1. ДИКОВЕННАЯ ПТИЦА</vt:lpstr>
      <vt:lpstr>2. РОЗА – САМЫЙ ИЗЛЮБЛЕННЫЙ УЗОР </vt:lpstr>
      <vt:lpstr>Слайд 9</vt:lpstr>
      <vt:lpstr>3. СЦЕНЫ ИЗ ЖИЗНИ</vt:lpstr>
      <vt:lpstr>ВИДЫ ФОРМЫ ПОСУДЫ</vt:lpstr>
      <vt:lpstr>Слайд 12</vt:lpstr>
      <vt:lpstr>Слайд 13</vt:lpstr>
      <vt:lpstr>ВЫВОД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СКАЗОЧНАЯ ГЖЕЛЬ</dc:title>
  <dc:creator>школа № 33</dc:creator>
  <cp:lastModifiedBy>ДимЛен</cp:lastModifiedBy>
  <cp:revision>67</cp:revision>
  <dcterms:created xsi:type="dcterms:W3CDTF">2014-01-12T15:57:16Z</dcterms:created>
  <dcterms:modified xsi:type="dcterms:W3CDTF">2017-10-11T10:14:07Z</dcterms:modified>
</cp:coreProperties>
</file>