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5" r:id="rId4"/>
    <p:sldId id="257" r:id="rId5"/>
    <p:sldId id="263" r:id="rId6"/>
    <p:sldId id="259" r:id="rId7"/>
    <p:sldId id="260" r:id="rId8"/>
    <p:sldId id="261" r:id="rId9"/>
    <p:sldId id="262" r:id="rId10"/>
    <p:sldId id="264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18" autoAdjust="0"/>
    <p:restoredTop sz="94660"/>
  </p:normalViewPr>
  <p:slideViewPr>
    <p:cSldViewPr snapToGrid="0">
      <p:cViewPr varScale="1">
        <p:scale>
          <a:sx n="69" d="100"/>
          <a:sy n="69" d="100"/>
        </p:scale>
        <p:origin x="-588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1A2B1-2A4F-4D38-B139-E01A010E53A2}" type="datetimeFigureOut">
              <a:rPr lang="ru-RU" smtClean="0"/>
              <a:pPr/>
              <a:t>08.04.2025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E8AA1-7B41-4EB8-A9FD-977289340C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34161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1A2B1-2A4F-4D38-B139-E01A010E53A2}" type="datetimeFigureOut">
              <a:rPr lang="ru-RU" smtClean="0"/>
              <a:pPr/>
              <a:t>08.04.2025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E8AA1-7B41-4EB8-A9FD-977289340C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32244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1A2B1-2A4F-4D38-B139-E01A010E53A2}" type="datetimeFigureOut">
              <a:rPr lang="ru-RU" smtClean="0"/>
              <a:pPr/>
              <a:t>08.04.2025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E8AA1-7B41-4EB8-A9FD-977289340C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07381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1A2B1-2A4F-4D38-B139-E01A010E53A2}" type="datetimeFigureOut">
              <a:rPr lang="ru-RU" smtClean="0"/>
              <a:pPr/>
              <a:t>08.04.2025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E8AA1-7B41-4EB8-A9FD-977289340C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28363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1A2B1-2A4F-4D38-B139-E01A010E53A2}" type="datetimeFigureOut">
              <a:rPr lang="ru-RU" smtClean="0"/>
              <a:pPr/>
              <a:t>08.04.2025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E8AA1-7B41-4EB8-A9FD-977289340C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40372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1A2B1-2A4F-4D38-B139-E01A010E53A2}" type="datetimeFigureOut">
              <a:rPr lang="ru-RU" smtClean="0"/>
              <a:pPr/>
              <a:t>08.04.2025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E8AA1-7B41-4EB8-A9FD-977289340C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05637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1A2B1-2A4F-4D38-B139-E01A010E53A2}" type="datetimeFigureOut">
              <a:rPr lang="ru-RU" smtClean="0"/>
              <a:pPr/>
              <a:t>08.04.2025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E8AA1-7B41-4EB8-A9FD-977289340C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54641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1A2B1-2A4F-4D38-B139-E01A010E53A2}" type="datetimeFigureOut">
              <a:rPr lang="ru-RU" smtClean="0"/>
              <a:pPr/>
              <a:t>08.04.2025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E8AA1-7B41-4EB8-A9FD-977289340C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73363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1A2B1-2A4F-4D38-B139-E01A010E53A2}" type="datetimeFigureOut">
              <a:rPr lang="ru-RU" smtClean="0"/>
              <a:pPr/>
              <a:t>08.04.2025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E8AA1-7B41-4EB8-A9FD-977289340C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23293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1A2B1-2A4F-4D38-B139-E01A010E53A2}" type="datetimeFigureOut">
              <a:rPr lang="ru-RU" smtClean="0"/>
              <a:pPr/>
              <a:t>08.04.2025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E8AA1-7B41-4EB8-A9FD-977289340C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32349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1A2B1-2A4F-4D38-B139-E01A010E53A2}" type="datetimeFigureOut">
              <a:rPr lang="ru-RU" smtClean="0"/>
              <a:pPr/>
              <a:t>08.04.2025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E8AA1-7B41-4EB8-A9FD-977289340C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93573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E1A2B1-2A4F-4D38-B139-E01A010E53A2}" type="datetimeFigureOut">
              <a:rPr lang="ru-RU" smtClean="0"/>
              <a:pPr/>
              <a:t>08.04.2025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9E8AA1-7B41-4EB8-A9FD-977289340C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02703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0327" y="269507"/>
            <a:ext cx="11042073" cy="1777415"/>
          </a:xfrm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Эволюция взглядов </a:t>
            </a:r>
            <a:r>
              <a:rPr lang="ru-RU" b="1" dirty="0" smtClean="0">
                <a:solidFill>
                  <a:schemeClr val="bg1"/>
                </a:solidFill>
              </a:rPr>
              <a:t>на строение </a:t>
            </a:r>
            <a:r>
              <a:rPr lang="ru-RU" b="1" dirty="0" smtClean="0">
                <a:solidFill>
                  <a:schemeClr val="bg1"/>
                </a:solidFill>
              </a:rPr>
              <a:t>материи в философии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01160" y="3947527"/>
            <a:ext cx="3721770" cy="2508691"/>
          </a:xfrm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ru-RU" b="1" u="sng" dirty="0" smtClean="0">
                <a:solidFill>
                  <a:schemeClr val="bg1"/>
                </a:solidFill>
              </a:rPr>
              <a:t>Выполнил:</a:t>
            </a:r>
          </a:p>
          <a:p>
            <a:pPr algn="l"/>
            <a:r>
              <a:rPr lang="ru-RU" b="1" dirty="0" err="1" smtClean="0">
                <a:solidFill>
                  <a:schemeClr val="bg1"/>
                </a:solidFill>
              </a:rPr>
              <a:t>Барабошкин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К.А</a:t>
            </a:r>
            <a:r>
              <a:rPr lang="ru-RU" b="1" dirty="0" smtClean="0">
                <a:solidFill>
                  <a:schemeClr val="bg1"/>
                </a:solidFill>
              </a:rPr>
              <a:t>.</a:t>
            </a:r>
          </a:p>
          <a:p>
            <a:pPr algn="l"/>
            <a:r>
              <a:rPr lang="ru-RU" b="1" u="sng" dirty="0" smtClean="0">
                <a:solidFill>
                  <a:schemeClr val="bg1"/>
                </a:solidFill>
              </a:rPr>
              <a:t>Проверил:</a:t>
            </a:r>
          </a:p>
          <a:p>
            <a:pPr algn="l"/>
            <a:r>
              <a:rPr lang="ru-RU" b="1" dirty="0" smtClean="0">
                <a:solidFill>
                  <a:schemeClr val="bg1"/>
                </a:solidFill>
              </a:rPr>
              <a:t>Лаврикова Н.И., </a:t>
            </a:r>
          </a:p>
          <a:p>
            <a:pPr algn="l"/>
            <a:r>
              <a:rPr lang="ru-RU" b="1" dirty="0" err="1" smtClean="0">
                <a:solidFill>
                  <a:schemeClr val="bg1"/>
                </a:solidFill>
              </a:rPr>
              <a:t>Степаненков</a:t>
            </a:r>
            <a:r>
              <a:rPr lang="ru-RU" b="1" dirty="0" smtClean="0">
                <a:solidFill>
                  <a:schemeClr val="bg1"/>
                </a:solidFill>
              </a:rPr>
              <a:t> Д.В. 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563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70" y="80681"/>
            <a:ext cx="11887200" cy="1748120"/>
          </a:xfrm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bg1"/>
                </a:solidFill>
              </a:rPr>
              <a:t>Движение</a:t>
            </a:r>
            <a:r>
              <a:rPr lang="ru-RU" sz="3600" dirty="0">
                <a:solidFill>
                  <a:schemeClr val="bg1"/>
                </a:solidFill>
              </a:rPr>
              <a:t>– это любые взаимодействия материальных объектов или их систем, а также изменения состояний объектов, вызванные этими взаимодействиями</a:t>
            </a:r>
            <a:r>
              <a:rPr lang="ru-RU" sz="3600" dirty="0" smtClean="0">
                <a:solidFill>
                  <a:schemeClr val="bg1"/>
                </a:solidFill>
              </a:rPr>
              <a:t>.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4470" y="2635624"/>
            <a:ext cx="11887200" cy="4464424"/>
          </a:xfrm>
          <a:solidFill>
            <a:schemeClr val="accent1">
              <a:lumMod val="50000"/>
            </a:schemeClr>
          </a:solidFill>
        </p:spPr>
        <p:txBody>
          <a:bodyPr numCol="2"/>
          <a:lstStyle/>
          <a:p>
            <a:r>
              <a:rPr lang="ru-RU" sz="3200" dirty="0">
                <a:solidFill>
                  <a:schemeClr val="bg1"/>
                </a:solidFill>
              </a:rPr>
              <a:t>формы движения материи соответствуют основным ее структурным уровням </a:t>
            </a:r>
            <a:endParaRPr lang="ru-RU" sz="3200" dirty="0" smtClean="0">
              <a:solidFill>
                <a:schemeClr val="bg1"/>
              </a:solidFill>
            </a:endParaRPr>
          </a:p>
          <a:p>
            <a:r>
              <a:rPr lang="ru-RU" sz="3200" dirty="0">
                <a:solidFill>
                  <a:schemeClr val="bg1"/>
                </a:solidFill>
              </a:rPr>
              <a:t>формы движения материи связаны между собой генетически, т.е. высшие формы движения возникают на основе низших </a:t>
            </a:r>
            <a:endParaRPr lang="ru-RU" sz="3200" dirty="0" smtClean="0">
              <a:solidFill>
                <a:schemeClr val="bg1"/>
              </a:solidFill>
            </a:endParaRPr>
          </a:p>
          <a:p>
            <a:r>
              <a:rPr lang="ru-RU" sz="3200" dirty="0">
                <a:solidFill>
                  <a:schemeClr val="bg1"/>
                </a:solidFill>
              </a:rPr>
              <a:t>высшие формы движения материи качественно специфичны и не сводимы к низшим </a:t>
            </a:r>
            <a:endParaRPr lang="ru-RU" sz="3200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34470" y="1936377"/>
            <a:ext cx="11887200" cy="83371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u="sng" dirty="0" smtClean="0">
                <a:solidFill>
                  <a:schemeClr val="bg1"/>
                </a:solidFill>
              </a:rPr>
              <a:t>Три принципа классификации форм движения:</a:t>
            </a:r>
            <a:endParaRPr lang="ru-RU" sz="3600" u="sng" dirty="0"/>
          </a:p>
        </p:txBody>
      </p:sp>
      <p:pic>
        <p:nvPicPr>
          <p:cNvPr id="9222" name="Picture 6" descr="Энгельс, Фридрих — Википеди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64071" y="3630706"/>
            <a:ext cx="2698376" cy="3388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1280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76518"/>
            <a:ext cx="10515600" cy="3953434"/>
          </a:xfrm>
          <a:solidFill>
            <a:schemeClr val="accent1">
              <a:lumMod val="50000"/>
            </a:schemeClr>
          </a:solidFill>
        </p:spPr>
        <p:txBody>
          <a:bodyPr>
            <a:noAutofit/>
          </a:bodyPr>
          <a:lstStyle/>
          <a:p>
            <a:r>
              <a:rPr lang="ru-RU" b="1" i="1" dirty="0">
                <a:solidFill>
                  <a:schemeClr val="bg1"/>
                </a:solidFill>
              </a:rPr>
              <a:t>Развитие</a:t>
            </a:r>
            <a:r>
              <a:rPr lang="ru-RU" dirty="0">
                <a:solidFill>
                  <a:schemeClr val="bg1"/>
                </a:solidFill>
              </a:rPr>
              <a:t>– это процесс необратимых, поступательных изменений сложных системных объектов в достаточно больших интервалах времени, при которых происходит качественное преобразование объектов.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921622"/>
            <a:ext cx="10515600" cy="753037"/>
          </a:xfrm>
          <a:solidFill>
            <a:schemeClr val="accent1">
              <a:lumMod val="50000"/>
            </a:schemeClr>
          </a:solidFill>
        </p:spPr>
        <p:txBody>
          <a:bodyPr numCol="2"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Прогрессивное </a:t>
            </a:r>
          </a:p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Регрессивное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932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2638697"/>
          </a:xfrm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bg1"/>
                </a:solidFill>
              </a:rPr>
              <a:t>Материя</a:t>
            </a:r>
            <a:r>
              <a:rPr lang="ru-RU" i="1" dirty="0">
                <a:solidFill>
                  <a:schemeClr val="bg1"/>
                </a:solidFill>
              </a:rPr>
              <a:t> – это философская категория для обозначения объективной реальности, данной в ощущениях, которая существует независимо от человеческого сознания и отображается им.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074" name="Picture 2" descr="Філософія. Есе спільні і відміні риси ментального та ідеального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638697"/>
            <a:ext cx="12192000" cy="4219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65992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81005" y="2202769"/>
            <a:ext cx="7184572" cy="2787242"/>
          </a:xfrm>
          <a:solidFill>
            <a:schemeClr val="accent1">
              <a:lumMod val="50000"/>
            </a:schemeClr>
          </a:solidFill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sz="4800" b="1" i="1" dirty="0">
                <a:solidFill>
                  <a:schemeClr val="bg1"/>
                </a:solidFill>
              </a:rPr>
              <a:t>Материя – объективная реальность, </a:t>
            </a:r>
            <a:r>
              <a:rPr lang="ru-RU" sz="4800" b="1" i="1" dirty="0" smtClean="0">
                <a:solidFill>
                  <a:schemeClr val="bg1"/>
                </a:solidFill>
              </a:rPr>
              <a:t>существующая </a:t>
            </a:r>
            <a:r>
              <a:rPr lang="ru-RU" sz="4800" b="1" i="1" dirty="0">
                <a:solidFill>
                  <a:schemeClr val="bg1"/>
                </a:solidFill>
              </a:rPr>
              <a:t>вне и независимо от человеческого </a:t>
            </a:r>
            <a:r>
              <a:rPr lang="ru-RU" sz="4800" b="1" i="1" dirty="0" smtClean="0">
                <a:solidFill>
                  <a:schemeClr val="bg1"/>
                </a:solidFill>
              </a:rPr>
              <a:t>сознания</a:t>
            </a:r>
          </a:p>
          <a:p>
            <a:pPr marL="0" indent="0" algn="r">
              <a:buNone/>
            </a:pPr>
            <a:r>
              <a:rPr lang="ru-RU" sz="4800" b="1" i="1" dirty="0" smtClean="0">
                <a:solidFill>
                  <a:schemeClr val="bg1"/>
                </a:solidFill>
              </a:rPr>
              <a:t>В.И. Ленин</a:t>
            </a:r>
          </a:p>
          <a:p>
            <a:pPr marL="0" indent="0">
              <a:buNone/>
            </a:pPr>
            <a:endParaRPr lang="ru-RU" sz="4800" b="1" i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Ленинское определение материи и сознания (Андрей Козлов Кослоп) / Проза.ру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9473" y="653142"/>
            <a:ext cx="443865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87582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443502"/>
            <a:ext cx="10515600" cy="1325563"/>
          </a:xfrm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</a:rPr>
              <a:t>Свойства материи: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139134"/>
            <a:ext cx="10515600" cy="4351338"/>
          </a:xfrm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chemeClr val="bg1"/>
                </a:solidFill>
              </a:rPr>
              <a:t>Объективность существования</a:t>
            </a:r>
          </a:p>
          <a:p>
            <a:r>
              <a:rPr lang="ru-RU" sz="3600" b="1" i="1" dirty="0" smtClean="0">
                <a:solidFill>
                  <a:schemeClr val="bg1"/>
                </a:solidFill>
              </a:rPr>
              <a:t>Структурность</a:t>
            </a:r>
          </a:p>
          <a:p>
            <a:r>
              <a:rPr lang="ru-RU" sz="3600" b="1" i="1" dirty="0" err="1" smtClean="0">
                <a:solidFill>
                  <a:schemeClr val="bg1"/>
                </a:solidFill>
              </a:rPr>
              <a:t>Неуничтожимость</a:t>
            </a:r>
            <a:endParaRPr lang="ru-RU" sz="3600" b="1" i="1" dirty="0" smtClean="0">
              <a:solidFill>
                <a:schemeClr val="bg1"/>
              </a:solidFill>
            </a:endParaRPr>
          </a:p>
          <a:p>
            <a:r>
              <a:rPr lang="ru-RU" sz="3600" b="1" i="1" dirty="0" smtClean="0">
                <a:solidFill>
                  <a:schemeClr val="bg1"/>
                </a:solidFill>
              </a:rPr>
              <a:t>Движение</a:t>
            </a:r>
          </a:p>
          <a:p>
            <a:r>
              <a:rPr lang="ru-RU" sz="3600" b="1" i="1" dirty="0" smtClean="0">
                <a:solidFill>
                  <a:schemeClr val="bg1"/>
                </a:solidFill>
              </a:rPr>
              <a:t>Пространство</a:t>
            </a:r>
          </a:p>
          <a:p>
            <a:r>
              <a:rPr lang="ru-RU" sz="3600" b="1" i="1" dirty="0" smtClean="0">
                <a:solidFill>
                  <a:schemeClr val="bg1"/>
                </a:solidFill>
              </a:rPr>
              <a:t>Время</a:t>
            </a:r>
          </a:p>
          <a:p>
            <a:r>
              <a:rPr lang="ru-RU" sz="3600" b="1" i="1" dirty="0" smtClean="0">
                <a:solidFill>
                  <a:schemeClr val="bg1"/>
                </a:solidFill>
              </a:rPr>
              <a:t>Отражение</a:t>
            </a:r>
            <a:endParaRPr lang="ru-RU" sz="36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5828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50000"/>
            </a:schemeClr>
          </a:solidFill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Области материи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2704" y="2202140"/>
            <a:ext cx="10981766" cy="783104"/>
          </a:xfrm>
          <a:solidFill>
            <a:schemeClr val="accent1">
              <a:lumMod val="50000"/>
            </a:schemeClr>
          </a:solidFill>
        </p:spPr>
        <p:txBody>
          <a:bodyPr numCol="3"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Микромир </a:t>
            </a:r>
          </a:p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Макромир</a:t>
            </a:r>
          </a:p>
          <a:p>
            <a:pPr algn="ctr"/>
            <a:r>
              <a:rPr lang="ru-RU" sz="3600" b="1" dirty="0" err="1" smtClean="0">
                <a:solidFill>
                  <a:schemeClr val="bg1"/>
                </a:solidFill>
              </a:rPr>
              <a:t>Мегамир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8194" name="Picture 2" descr="Более 420 работ на тему «микромир»: стоковые фото, картинки и изображения  royalty-free - iStoc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4457" y="3357281"/>
            <a:ext cx="3872754" cy="3128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Макромир Вячеслава Мищенко: Идеи и вдохновение в журнале Ярмарки Мастеров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6845" y="2985245"/>
            <a:ext cx="3388661" cy="3872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Мегамир: бесконечное разнообразие Вселенной» — создано в Шедевруме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02706" y="2985244"/>
            <a:ext cx="3361764" cy="3872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12154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520291"/>
            <a:ext cx="6777318" cy="716571"/>
          </a:xfrm>
          <a:solidFill>
            <a:schemeClr val="accent1">
              <a:lumMod val="50000"/>
            </a:schemeClr>
          </a:solidFill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</a:rPr>
              <a:t>Структурные уровни материи: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9926" y="3390471"/>
            <a:ext cx="4840941" cy="3190833"/>
          </a:xfrm>
          <a:solidFill>
            <a:schemeClr val="accent1">
              <a:lumMod val="50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ru-RU" sz="4400" b="1" i="1" dirty="0" smtClean="0">
                <a:solidFill>
                  <a:schemeClr val="bg1"/>
                </a:solidFill>
              </a:rPr>
              <a:t>В неживой природе</a:t>
            </a:r>
          </a:p>
          <a:p>
            <a:r>
              <a:rPr lang="ru-RU" sz="4400" b="1" i="1" dirty="0" smtClean="0">
                <a:solidFill>
                  <a:schemeClr val="bg1"/>
                </a:solidFill>
              </a:rPr>
              <a:t>В живой природе</a:t>
            </a:r>
          </a:p>
          <a:p>
            <a:r>
              <a:rPr lang="ru-RU" sz="4400" b="1" i="1" dirty="0" smtClean="0">
                <a:solidFill>
                  <a:schemeClr val="bg1"/>
                </a:solidFill>
              </a:rPr>
              <a:t>В социально организованной сфере</a:t>
            </a:r>
            <a:endParaRPr lang="ru-RU" sz="4400" b="1" i="1" dirty="0">
              <a:solidFill>
                <a:schemeClr val="bg1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-26894" y="0"/>
            <a:ext cx="12218893" cy="236668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>
                <a:solidFill>
                  <a:schemeClr val="bg1"/>
                </a:solidFill>
              </a:rPr>
              <a:t>Структурность </a:t>
            </a:r>
            <a:r>
              <a:rPr lang="ru-RU" sz="4000" b="1" dirty="0" smtClean="0">
                <a:solidFill>
                  <a:schemeClr val="bg1"/>
                </a:solidFill>
              </a:rPr>
              <a:t>материи </a:t>
            </a:r>
            <a:r>
              <a:rPr lang="ru-RU" sz="4000" b="1" dirty="0">
                <a:solidFill>
                  <a:schemeClr val="bg1"/>
                </a:solidFill>
              </a:rPr>
              <a:t>– внутренне расчлененная целостность, закономерный порядок связи элементов в составе целого. Бытие и движение </a:t>
            </a:r>
            <a:r>
              <a:rPr lang="ru-RU" sz="4000" b="1" dirty="0" smtClean="0">
                <a:solidFill>
                  <a:schemeClr val="bg1"/>
                </a:solidFill>
              </a:rPr>
              <a:t>материи невозможны </a:t>
            </a:r>
            <a:r>
              <a:rPr lang="ru-RU" sz="4000" b="1" dirty="0">
                <a:solidFill>
                  <a:schemeClr val="bg1"/>
                </a:solidFill>
              </a:rPr>
              <a:t>без структурной </a:t>
            </a:r>
            <a:r>
              <a:rPr lang="ru-RU" sz="4000" b="1" dirty="0" smtClean="0">
                <a:solidFill>
                  <a:schemeClr val="bg1"/>
                </a:solidFill>
              </a:rPr>
              <a:t>организации</a:t>
            </a:r>
            <a:r>
              <a:rPr lang="ru-RU" sz="40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4" name="AutoShape 6" descr="МАТЕРИЯ. Твори, конструируй - ты Являешься Началом своих мыслей, которые  давно осознают тебя почвой, на которой можно выстоять.. | СЕРОЕ Вещество |  Дзен"/>
          <p:cNvSpPr>
            <a:spLocks noChangeAspect="1" noChangeArrowheads="1"/>
          </p:cNvSpPr>
          <p:nvPr/>
        </p:nvSpPr>
        <p:spPr bwMode="auto">
          <a:xfrm>
            <a:off x="155575" y="-144463"/>
            <a:ext cx="3206190" cy="320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8" name="Picture 12" descr="Теория Потока или как устроена Вселенная часть 3. Что такое Материя | Пикабу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25259" y="2538039"/>
            <a:ext cx="4681259" cy="4070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5163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6141" y="107576"/>
            <a:ext cx="10515600" cy="1048871"/>
          </a:xfrm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</a:rPr>
              <a:t>В неживой природе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398492"/>
            <a:ext cx="12192000" cy="5190565"/>
          </a:xfrm>
          <a:solidFill>
            <a:schemeClr val="accent1">
              <a:lumMod val="50000"/>
            </a:schemeClr>
          </a:solidFill>
        </p:spPr>
        <p:txBody>
          <a:bodyPr numCol="2">
            <a:noAutofit/>
          </a:bodyPr>
          <a:lstStyle/>
          <a:p>
            <a:r>
              <a:rPr lang="ru-RU" sz="3200" b="1" dirty="0" err="1" smtClean="0">
                <a:solidFill>
                  <a:schemeClr val="bg1"/>
                </a:solidFill>
              </a:rPr>
              <a:t>Субмикроэлементарный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ru-RU" sz="3200" b="1" dirty="0" err="1" smtClean="0">
                <a:solidFill>
                  <a:schemeClr val="bg1"/>
                </a:solidFill>
              </a:rPr>
              <a:t>Микроэлементарный</a:t>
            </a:r>
            <a:endParaRPr lang="ru-RU" sz="3200" b="1" dirty="0" smtClean="0">
              <a:solidFill>
                <a:schemeClr val="bg1"/>
              </a:solidFill>
            </a:endParaRPr>
          </a:p>
          <a:p>
            <a:r>
              <a:rPr lang="ru-RU" sz="3200" b="1" dirty="0" smtClean="0">
                <a:solidFill>
                  <a:schemeClr val="bg1"/>
                </a:solidFill>
              </a:rPr>
              <a:t>Ядерный</a:t>
            </a:r>
          </a:p>
          <a:p>
            <a:r>
              <a:rPr lang="ru-RU" sz="3200" b="1" dirty="0" smtClean="0">
                <a:solidFill>
                  <a:schemeClr val="bg1"/>
                </a:solidFill>
              </a:rPr>
              <a:t>Атомный</a:t>
            </a:r>
          </a:p>
          <a:p>
            <a:r>
              <a:rPr lang="ru-RU" sz="3200" b="1" dirty="0" smtClean="0">
                <a:solidFill>
                  <a:schemeClr val="bg1"/>
                </a:solidFill>
              </a:rPr>
              <a:t>Молекулярный</a:t>
            </a:r>
          </a:p>
          <a:p>
            <a:r>
              <a:rPr lang="ru-RU" sz="3200" b="1" dirty="0" smtClean="0">
                <a:solidFill>
                  <a:schemeClr val="bg1"/>
                </a:solidFill>
              </a:rPr>
              <a:t>Макромир</a:t>
            </a:r>
          </a:p>
          <a:p>
            <a:r>
              <a:rPr lang="ru-RU" sz="3200" b="1" dirty="0" smtClean="0">
                <a:solidFill>
                  <a:schemeClr val="bg1"/>
                </a:solidFill>
              </a:rPr>
              <a:t>Планетарные системы</a:t>
            </a:r>
          </a:p>
          <a:p>
            <a:r>
              <a:rPr lang="ru-RU" sz="3200" b="1" dirty="0" smtClean="0">
                <a:solidFill>
                  <a:schemeClr val="bg1"/>
                </a:solidFill>
              </a:rPr>
              <a:t>Звезды, галактики и системы галактик</a:t>
            </a:r>
          </a:p>
          <a:p>
            <a:r>
              <a:rPr lang="ru-RU" sz="3200" b="1" dirty="0" err="1" smtClean="0">
                <a:solidFill>
                  <a:schemeClr val="bg1"/>
                </a:solidFill>
              </a:rPr>
              <a:t>Мегагалактики</a:t>
            </a:r>
            <a:endParaRPr lang="ru-RU" sz="3200" b="1" dirty="0" smtClean="0">
              <a:solidFill>
                <a:schemeClr val="bg1"/>
              </a:solidFill>
            </a:endParaRPr>
          </a:p>
          <a:p>
            <a:r>
              <a:rPr lang="ru-RU" sz="3200" b="1" dirty="0" smtClean="0">
                <a:solidFill>
                  <a:schemeClr val="bg1"/>
                </a:solidFill>
              </a:rPr>
              <a:t>Вселенная 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5124" name="Picture 4" descr="Дух и матери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5258" y="2689674"/>
            <a:ext cx="4119284" cy="3495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4435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9291"/>
            <a:ext cx="10515600" cy="925791"/>
          </a:xfrm>
          <a:solidFill>
            <a:schemeClr val="accent1">
              <a:lumMod val="50000"/>
            </a:schemeClr>
          </a:solidFill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В живой природе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68425"/>
            <a:ext cx="10515600" cy="5166846"/>
          </a:xfrm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ru-RU" sz="3200" b="1" dirty="0" err="1" smtClean="0">
                <a:solidFill>
                  <a:schemeClr val="bg1"/>
                </a:solidFill>
              </a:rPr>
              <a:t>Доклеточный</a:t>
            </a:r>
            <a:r>
              <a:rPr lang="ru-RU" sz="3200" b="1" dirty="0" smtClean="0">
                <a:solidFill>
                  <a:schemeClr val="bg1"/>
                </a:solidFill>
              </a:rPr>
              <a:t> уровень</a:t>
            </a:r>
          </a:p>
          <a:p>
            <a:r>
              <a:rPr lang="ru-RU" sz="3200" b="1" dirty="0" smtClean="0">
                <a:solidFill>
                  <a:schemeClr val="bg1"/>
                </a:solidFill>
              </a:rPr>
              <a:t>Клетки и одноклеточные организмы</a:t>
            </a:r>
          </a:p>
          <a:p>
            <a:r>
              <a:rPr lang="ru-RU" sz="3200" b="1" dirty="0" smtClean="0">
                <a:solidFill>
                  <a:schemeClr val="bg1"/>
                </a:solidFill>
              </a:rPr>
              <a:t>Многоклеточные организмы</a:t>
            </a:r>
          </a:p>
          <a:p>
            <a:r>
              <a:rPr lang="ru-RU" sz="3200" b="1" dirty="0" smtClean="0">
                <a:solidFill>
                  <a:schemeClr val="bg1"/>
                </a:solidFill>
              </a:rPr>
              <a:t>Популяции</a:t>
            </a:r>
          </a:p>
          <a:p>
            <a:r>
              <a:rPr lang="ru-RU" sz="3200" b="1" dirty="0" smtClean="0">
                <a:solidFill>
                  <a:schemeClr val="bg1"/>
                </a:solidFill>
              </a:rPr>
              <a:t>Виды</a:t>
            </a:r>
          </a:p>
          <a:p>
            <a:r>
              <a:rPr lang="ru-RU" sz="3200" b="1" dirty="0" smtClean="0">
                <a:solidFill>
                  <a:schemeClr val="bg1"/>
                </a:solidFill>
              </a:rPr>
              <a:t>Биоценозы</a:t>
            </a:r>
          </a:p>
          <a:p>
            <a:r>
              <a:rPr lang="ru-RU" sz="3200" b="1" dirty="0" smtClean="0">
                <a:solidFill>
                  <a:schemeClr val="bg1"/>
                </a:solidFill>
              </a:rPr>
              <a:t>Биосфера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6148" name="Picture 4" descr="Люди - ошибка природы, или нет? | Пикабу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2612" y="3102068"/>
            <a:ext cx="5625353" cy="316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40378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765" y="284443"/>
            <a:ext cx="9632576" cy="764428"/>
          </a:xfrm>
          <a:solidFill>
            <a:schemeClr val="accent1">
              <a:lumMod val="50000"/>
            </a:schemeClr>
          </a:solidFill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В социально организованной сфере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4252" y="1529788"/>
            <a:ext cx="11226053" cy="4602069"/>
          </a:xfrm>
          <a:solidFill>
            <a:schemeClr val="accent1">
              <a:lumMod val="50000"/>
            </a:schemeClr>
          </a:solidFill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Человек</a:t>
            </a:r>
          </a:p>
          <a:p>
            <a:r>
              <a:rPr lang="ru-RU" sz="3200" b="1" dirty="0" smtClean="0">
                <a:solidFill>
                  <a:schemeClr val="bg1"/>
                </a:solidFill>
              </a:rPr>
              <a:t>Семья</a:t>
            </a:r>
          </a:p>
          <a:p>
            <a:r>
              <a:rPr lang="ru-RU" sz="3200" b="1" dirty="0" smtClean="0">
                <a:solidFill>
                  <a:schemeClr val="bg1"/>
                </a:solidFill>
              </a:rPr>
              <a:t>Производственный коллектив </a:t>
            </a:r>
          </a:p>
          <a:p>
            <a:r>
              <a:rPr lang="ru-RU" sz="3200" b="1" dirty="0" smtClean="0">
                <a:solidFill>
                  <a:schemeClr val="bg1"/>
                </a:solidFill>
              </a:rPr>
              <a:t>Социальные группы</a:t>
            </a:r>
          </a:p>
          <a:p>
            <a:r>
              <a:rPr lang="ru-RU" sz="3200" b="1" dirty="0" smtClean="0">
                <a:solidFill>
                  <a:schemeClr val="bg1"/>
                </a:solidFill>
              </a:rPr>
              <a:t>Классы</a:t>
            </a:r>
          </a:p>
          <a:p>
            <a:r>
              <a:rPr lang="ru-RU" sz="3200" b="1" dirty="0" smtClean="0">
                <a:solidFill>
                  <a:schemeClr val="bg1"/>
                </a:solidFill>
              </a:rPr>
              <a:t>Государства</a:t>
            </a:r>
          </a:p>
          <a:p>
            <a:r>
              <a:rPr lang="ru-RU" sz="3200" b="1" dirty="0" smtClean="0">
                <a:solidFill>
                  <a:schemeClr val="bg1"/>
                </a:solidFill>
              </a:rPr>
              <a:t>Союзы государств</a:t>
            </a:r>
          </a:p>
          <a:p>
            <a:r>
              <a:rPr lang="ru-RU" sz="3200" b="1" dirty="0" smtClean="0">
                <a:solidFill>
                  <a:schemeClr val="bg1"/>
                </a:solidFill>
              </a:rPr>
              <a:t>Человечество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7174" name="Picture 6" descr="Человек и общество 8 класс 2nd - 5th Grade Quiz | Quiziz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04132" y="1784347"/>
            <a:ext cx="4914126" cy="409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1527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228</Words>
  <Application>Microsoft Office PowerPoint</Application>
  <PresentationFormat>Произвольный</PresentationFormat>
  <Paragraphs>62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Эволюция взглядов на строение материи в философии</vt:lpstr>
      <vt:lpstr>Материя – это философская категория для обозначения объективной реальности, данной в ощущениях, которая существует независимо от человеческого сознания и отображается им.</vt:lpstr>
      <vt:lpstr>Слайд 3</vt:lpstr>
      <vt:lpstr>Свойства материи:</vt:lpstr>
      <vt:lpstr>Области материи</vt:lpstr>
      <vt:lpstr>Структурные уровни материи:</vt:lpstr>
      <vt:lpstr>В неживой природе</vt:lpstr>
      <vt:lpstr>В живой природе</vt:lpstr>
      <vt:lpstr>В социально организованной сфере</vt:lpstr>
      <vt:lpstr>Движение– это любые взаимодействия материальных объектов или их систем, а также изменения состояний объектов, вызванные этими взаимодействиями.</vt:lpstr>
      <vt:lpstr>Развитие– это процесс необратимых, поступательных изменений сложных системных объектов в достаточно больших интервалах времени, при которых происходит качественное преобразование объектов.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Современные взгляды на строение материи</dc:title>
  <dc:creator>Admin</dc:creator>
  <cp:lastModifiedBy>User</cp:lastModifiedBy>
  <cp:revision>17</cp:revision>
  <dcterms:created xsi:type="dcterms:W3CDTF">2025-04-07T13:42:23Z</dcterms:created>
  <dcterms:modified xsi:type="dcterms:W3CDTF">2025-04-08T18:48:10Z</dcterms:modified>
</cp:coreProperties>
</file>