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7" r:id="rId10"/>
    <p:sldId id="268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18248-F7D1-4F70-BCD5-47D7B4CF034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C1320-E6E7-41B5-9E54-074EAA394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89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C1320-E6E7-41B5-9E54-074EAA39458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7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E9D6-C3CA-4DFB-AC11-F9E06DC04BAF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6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36C8-1B6B-410D-8424-11A18124D5FF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3485D-A2D3-4E13-9A56-E7DB72A5FF4D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0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DD8C-CA31-4E1E-9F74-5579755AA279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B791-7576-4E08-B757-A96CCE3B8726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0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56BE-7157-4F8B-BAC2-11C9ABEA2B5C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6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EC02A-F1FB-420F-9C5C-74B93E6D7A17}" type="datetime1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16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D8E0-6BB2-4EA9-9201-8DB685F383DD}" type="datetime1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0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791B7-513E-4B4E-9BFA-049EFF1C6296}" type="datetime1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6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0BBEB-ED26-48D6-B8AC-240FA2F65D2E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9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745F-88DD-4E80-892B-576D82AAABB7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15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A0C07-E8AE-44BE-95B0-B20CE8D6ABCD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115DA-FD8E-4900-9D48-65BD682FF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8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"/>
            <a:ext cx="12191999" cy="68360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6210" y="287284"/>
            <a:ext cx="8397652" cy="1567641"/>
          </a:xfrm>
          <a:solidFill>
            <a:srgbClr val="D9D9D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Бытие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развитие в системе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философских категорий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34887" y="3118586"/>
            <a:ext cx="2316939" cy="261807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r"/>
            <a:r>
              <a:rPr lang="ru-RU" u="sng" dirty="0" smtClean="0">
                <a:solidFill>
                  <a:schemeClr val="tx1"/>
                </a:solidFill>
              </a:rPr>
              <a:t>Выполнил</a:t>
            </a:r>
            <a:r>
              <a:rPr lang="en-US" u="sng" dirty="0" smtClean="0">
                <a:solidFill>
                  <a:schemeClr val="tx1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Кучер </a:t>
            </a:r>
            <a:r>
              <a:rPr lang="ru-RU" dirty="0" smtClean="0">
                <a:solidFill>
                  <a:schemeClr val="tx1"/>
                </a:solidFill>
              </a:rPr>
              <a:t>И.Р., </a:t>
            </a:r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Мовенко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Р.А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ru-RU" u="sng" dirty="0" smtClean="0">
                <a:solidFill>
                  <a:schemeClr val="tx1"/>
                </a:solidFill>
              </a:rPr>
              <a:t>Проверил: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Лаврикова Н.И.,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Поздняков А.В.</a:t>
            </a:r>
          </a:p>
          <a:p>
            <a:pPr algn="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307" y="95618"/>
            <a:ext cx="9842634" cy="1325563"/>
          </a:xfrm>
        </p:spPr>
        <p:txBody>
          <a:bodyPr/>
          <a:lstStyle/>
          <a:p>
            <a:pPr algn="ctr"/>
            <a:r>
              <a:rPr lang="ru-RU" b="1" dirty="0"/>
              <a:t>Взаимосвязь философии и военного дела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517" y="1568918"/>
            <a:ext cx="10982424" cy="460804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Приведенные примеры позволяют сделать вывод о том, что взаимовлияние философии и военного дела есть двусторонний процесс, где обе стороны оказывают друг на друга непосредственное воздействие. Ф</a:t>
            </a:r>
            <a:r>
              <a:rPr lang="ru-RU" dirty="0" smtClean="0"/>
              <a:t>илософия </a:t>
            </a:r>
            <a:r>
              <a:rPr lang="ru-RU" dirty="0"/>
              <a:t>своим содержанием обеспечивает военной науке возможность постигать истину при поиске ответов на теоретические и практические проблемы в области военного дела, военного строительства, обучения и воспитания военнослужащих</a:t>
            </a:r>
            <a:r>
              <a:rPr lang="ru-RU" dirty="0" smtClean="0"/>
              <a:t>, </a:t>
            </a:r>
            <a:r>
              <a:rPr lang="ru-RU" dirty="0"/>
              <a:t>прогнозировании будущего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/>
              <a:t>Военное дело даёт конкретный материал для широких философских обобщений, порождает ряд методологических проблем, требующих внимания философии, и тем самым расширяет сферу её </a:t>
            </a:r>
            <a:r>
              <a:rPr lang="ru-RU" dirty="0" smtClean="0"/>
              <a:t>приложения.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4" y="181719"/>
            <a:ext cx="1730039" cy="115336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" y="195349"/>
            <a:ext cx="10515600" cy="1068404"/>
          </a:xfrm>
        </p:spPr>
        <p:txBody>
          <a:bodyPr/>
          <a:lstStyle/>
          <a:p>
            <a:pPr algn="ctr"/>
            <a:r>
              <a:rPr lang="ru-RU" b="1" dirty="0" smtClean="0"/>
              <a:t>Влияние философии на военное дело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865" y="1576568"/>
            <a:ext cx="756075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Философия бытия и развития влияет на военное дело несколькими способами</a:t>
            </a:r>
            <a:r>
              <a:rPr lang="ru-RU" dirty="0" smtClean="0"/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Формирование мировоззрения военных </a:t>
            </a:r>
            <a:r>
              <a:rPr lang="ru-RU" b="1" dirty="0" smtClean="0"/>
              <a:t>кадров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Обогащение понятийного арсенала военной </a:t>
            </a:r>
            <a:r>
              <a:rPr lang="ru-RU" b="1" dirty="0" smtClean="0"/>
              <a:t>теории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Помощь в решении задач повышения </a:t>
            </a:r>
            <a:r>
              <a:rPr lang="ru-RU" b="1" dirty="0" smtClean="0"/>
              <a:t>боеготовности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Развитие творческих способностей </a:t>
            </a:r>
            <a:r>
              <a:rPr lang="ru-RU" b="1" dirty="0" smtClean="0"/>
              <a:t>офицеров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Вооружение будущих офицеров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992"/>
          <a:stretch/>
        </p:blipFill>
        <p:spPr>
          <a:xfrm>
            <a:off x="7489235" y="1576568"/>
            <a:ext cx="4466967" cy="433334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66836"/>
          <a:stretch/>
        </p:blipFill>
        <p:spPr>
          <a:xfrm>
            <a:off x="10096100" y="210131"/>
            <a:ext cx="1848852" cy="17561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287" y="1966242"/>
            <a:ext cx="10878519" cy="4351338"/>
          </a:xfrm>
        </p:spPr>
        <p:txBody>
          <a:bodyPr/>
          <a:lstStyle/>
          <a:p>
            <a:pPr fontAlgn="base"/>
            <a:r>
              <a:rPr lang="ru-RU" dirty="0"/>
              <a:t> Проблема бытия является одной из важнейших проблем философии. От ее решения и понимания тем или иным философом зависит решение и понимание остальных философских проблем</a:t>
            </a:r>
            <a:r>
              <a:rPr lang="ru-RU" dirty="0" smtClean="0"/>
              <a:t>.</a:t>
            </a:r>
          </a:p>
          <a:p>
            <a:pPr fontAlgn="base"/>
            <a:endParaRPr lang="ru-RU" dirty="0"/>
          </a:p>
          <a:p>
            <a:pPr fontAlgn="base"/>
            <a:r>
              <a:rPr lang="ru-RU" dirty="0"/>
              <a:t>Поэтому основополагающим разделом философии, в котором отражается решение этой проблемы, является </a:t>
            </a:r>
            <a:r>
              <a:rPr lang="ru-RU" u="sng" dirty="0"/>
              <a:t>онтология</a:t>
            </a:r>
            <a:r>
              <a:rPr lang="ru-RU" dirty="0"/>
              <a:t>   (от греч. </a:t>
            </a:r>
            <a:r>
              <a:rPr lang="ru-RU" dirty="0" err="1"/>
              <a:t>ontos</a:t>
            </a:r>
            <a:r>
              <a:rPr lang="ru-RU" dirty="0"/>
              <a:t> – сущее, </a:t>
            </a:r>
            <a:r>
              <a:rPr lang="ru-RU" dirty="0" err="1"/>
              <a:t>logos</a:t>
            </a:r>
            <a:r>
              <a:rPr lang="ru-RU" dirty="0"/>
              <a:t> – учение) как  учение о сущем, о бытии как таковом.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136880" cy="73894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346512"/>
            <a:ext cx="2800952" cy="9047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Бытие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723" y="1597799"/>
            <a:ext cx="5941193" cy="51236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u="sng" dirty="0">
                <a:solidFill>
                  <a:schemeClr val="tx1"/>
                </a:solidFill>
              </a:rPr>
              <a:t>Бытие</a:t>
            </a:r>
            <a:r>
              <a:rPr lang="ru-RU" dirty="0">
                <a:solidFill>
                  <a:schemeClr val="tx1"/>
                </a:solidFill>
              </a:rPr>
              <a:t> — философская категория, обозначающая реальность в её объективном и целостном существовании. Это предельно общая абстракция, объединяющая все предметы, процессы и явления, все природные объекты и состояния человеческого </a:t>
            </a:r>
            <a:r>
              <a:rPr lang="ru-RU" dirty="0" smtClean="0">
                <a:solidFill>
                  <a:schemeClr val="tx1"/>
                </a:solidFill>
              </a:rPr>
              <a:t>сознания.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Характеристика категории бытия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>
                <a:solidFill>
                  <a:schemeClr val="tx1"/>
                </a:solidFill>
              </a:rPr>
              <a:t>Сущее как объективно данная </a:t>
            </a:r>
            <a:r>
              <a:rPr lang="ru-RU" b="1" dirty="0" smtClean="0">
                <a:solidFill>
                  <a:schemeClr val="tx1"/>
                </a:solidFill>
              </a:rPr>
              <a:t>действительность (</a:t>
            </a:r>
            <a:r>
              <a:rPr lang="ru-RU" dirty="0" smtClean="0">
                <a:solidFill>
                  <a:schemeClr val="tx1"/>
                </a:solidFill>
              </a:rPr>
              <a:t>бытие </a:t>
            </a:r>
            <a:r>
              <a:rPr lang="ru-RU" dirty="0">
                <a:solidFill>
                  <a:schemeClr val="tx1"/>
                </a:solidFill>
              </a:rPr>
              <a:t>как характеристика реально существующих объектов и явлений</a:t>
            </a:r>
            <a:endParaRPr lang="ru-RU" b="1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ru-RU" b="1" dirty="0" smtClean="0">
                <a:solidFill>
                  <a:schemeClr val="tx1"/>
                </a:solidFill>
              </a:rPr>
              <a:t>Существование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 Бытие 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процесс, в ходе </a:t>
            </a:r>
            <a:r>
              <a:rPr lang="ru-RU" dirty="0" smtClean="0">
                <a:solidFill>
                  <a:schemeClr val="tx1"/>
                </a:solidFill>
              </a:rPr>
              <a:t>которого </a:t>
            </a:r>
            <a:r>
              <a:rPr lang="ru-RU" dirty="0">
                <a:solidFill>
                  <a:schemeClr val="tx1"/>
                </a:solidFill>
              </a:rPr>
              <a:t>явления демонстрируют присущие им </a:t>
            </a:r>
            <a:r>
              <a:rPr lang="ru-RU" dirty="0" smtClean="0">
                <a:solidFill>
                  <a:schemeClr val="tx1"/>
                </a:solidFill>
              </a:rPr>
              <a:t>свойства)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 smtClean="0">
                <a:solidFill>
                  <a:schemeClr val="tx1"/>
                </a:solidFill>
              </a:rPr>
              <a:t>Основа (</a:t>
            </a:r>
            <a:r>
              <a:rPr lang="ru-RU" dirty="0">
                <a:solidFill>
                  <a:schemeClr val="tx1"/>
                </a:solidFill>
              </a:rPr>
              <a:t>Бытие в этом смысле характеризует мир в его </a:t>
            </a:r>
            <a:r>
              <a:rPr lang="ru-RU" dirty="0" smtClean="0">
                <a:solidFill>
                  <a:schemeClr val="tx1"/>
                </a:solidFill>
              </a:rPr>
              <a:t>целостности)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148" y="2404428"/>
            <a:ext cx="6159851" cy="4453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232" y="562712"/>
            <a:ext cx="4250356" cy="852669"/>
          </a:xfrm>
        </p:spPr>
        <p:txBody>
          <a:bodyPr/>
          <a:lstStyle/>
          <a:p>
            <a:pPr algn="ctr"/>
            <a:r>
              <a:rPr lang="ru-RU" b="1" dirty="0" smtClean="0"/>
              <a:t>Развитие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72" y="426334"/>
            <a:ext cx="7067349" cy="5779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u="sng" dirty="0" smtClean="0"/>
              <a:t>Развитие</a:t>
            </a:r>
            <a:r>
              <a:rPr lang="ru-RU" dirty="0"/>
              <a:t> — это высший тип движения и изменения в </a:t>
            </a:r>
            <a:r>
              <a:rPr lang="ru-RU" dirty="0" smtClean="0"/>
              <a:t>природе </a:t>
            </a:r>
            <a:r>
              <a:rPr lang="ru-RU" dirty="0"/>
              <a:t>и обществе, связанный с переходом от </a:t>
            </a:r>
            <a:r>
              <a:rPr lang="ru-RU" dirty="0" smtClean="0"/>
              <a:t>одного </a:t>
            </a:r>
            <a:r>
              <a:rPr lang="ru-RU" dirty="0"/>
              <a:t>качества, состояния к другому, от старого к новому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/>
              <a:t>Характеристика категории развития</a:t>
            </a:r>
            <a:r>
              <a:rPr lang="ru-RU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Необратимость </a:t>
            </a:r>
            <a:r>
              <a:rPr lang="ru-RU" b="1" dirty="0" smtClean="0"/>
              <a:t>изменений (</a:t>
            </a:r>
            <a:r>
              <a:rPr lang="ru-RU" dirty="0"/>
              <a:t>возникновение качественно новых возможностей, не существовавших </a:t>
            </a:r>
            <a:r>
              <a:rPr lang="ru-RU" dirty="0" smtClean="0"/>
              <a:t>раньше)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Направленность (</a:t>
            </a:r>
            <a:r>
              <a:rPr lang="ru-RU" dirty="0"/>
              <a:t>Развитие показывает наличие преемственности между качественными изменениями на уровне системы, связь последующего с </a:t>
            </a:r>
            <a:r>
              <a:rPr lang="ru-RU" dirty="0" smtClean="0"/>
              <a:t>предыдущим)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Закономерность (</a:t>
            </a:r>
            <a:r>
              <a:rPr lang="ru-RU" dirty="0"/>
              <a:t>взаимосвязь прогресса и </a:t>
            </a:r>
            <a:r>
              <a:rPr lang="ru-RU" dirty="0" smtClean="0"/>
              <a:t>регресса)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Противоречивость (</a:t>
            </a:r>
            <a:r>
              <a:rPr lang="ru-RU" dirty="0" smtClean="0"/>
              <a:t>Развитие - процесс </a:t>
            </a:r>
            <a:r>
              <a:rPr lang="ru-RU" dirty="0"/>
              <a:t>преодоления, «снятия» одних противоречий и их замещения иными, </a:t>
            </a:r>
            <a:r>
              <a:rPr lang="ru-RU" dirty="0" smtClean="0"/>
              <a:t>новыми)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7631"/>
            <a:ext cx="7591108" cy="25303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7268"/>
          </a:xfrm>
        </p:spPr>
        <p:txBody>
          <a:bodyPr/>
          <a:lstStyle/>
          <a:p>
            <a:pPr algn="ctr"/>
            <a:r>
              <a:rPr lang="ru-RU" b="1" dirty="0" smtClean="0"/>
              <a:t>Влияние на науку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17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Философские категории бытия и развития играют ключевую роль в формировании научной теории, поскольку они задают основные принципы и рамки для понимания природы реальности и процессов, происходящих в ней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/>
              <a:t>Категория </a:t>
            </a:r>
            <a:r>
              <a:rPr lang="ru-RU" b="1" dirty="0" smtClean="0"/>
              <a:t>бытия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Определение и </a:t>
            </a:r>
            <a:r>
              <a:rPr lang="ru-RU" b="1" dirty="0" smtClean="0"/>
              <a:t>характеристики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Онтологический статус научных </a:t>
            </a:r>
            <a:r>
              <a:rPr lang="ru-RU" b="1" dirty="0" smtClean="0"/>
              <a:t>объектов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ru-RU" b="1" dirty="0"/>
              <a:t>Методология</a:t>
            </a:r>
            <a:endParaRPr lang="en-US" b="1" dirty="0" smtClean="0"/>
          </a:p>
          <a:p>
            <a:endParaRPr lang="en-US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2562225"/>
            <a:ext cx="3672523" cy="367252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1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1" y="3081707"/>
            <a:ext cx="5339080" cy="37762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89" y="173255"/>
            <a:ext cx="4749800" cy="1325563"/>
          </a:xfrm>
        </p:spPr>
        <p:txBody>
          <a:bodyPr/>
          <a:lstStyle/>
          <a:p>
            <a:pPr algn="ctr"/>
            <a:r>
              <a:rPr lang="ru-RU" b="1" dirty="0" smtClean="0"/>
              <a:t>Влияние на науку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2498" y="667299"/>
            <a:ext cx="505620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Категория </a:t>
            </a:r>
            <a:r>
              <a:rPr lang="ru-RU" b="1" dirty="0" smtClean="0"/>
              <a:t>развития</a:t>
            </a:r>
            <a:r>
              <a:rPr lang="en-US" b="1" dirty="0" smtClean="0"/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ru-RU" b="1" dirty="0" smtClean="0"/>
              <a:t>Временной аспект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ru-RU" b="1" dirty="0" smtClean="0"/>
              <a:t>Динамика </a:t>
            </a:r>
            <a:r>
              <a:rPr lang="ru-RU" b="1" dirty="0"/>
              <a:t>и </a:t>
            </a:r>
            <a:r>
              <a:rPr lang="ru-RU" b="1" dirty="0" smtClean="0"/>
              <a:t>изменения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ru-RU" b="1" dirty="0" smtClean="0"/>
              <a:t>Интеракция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" y="1348195"/>
            <a:ext cx="5913120" cy="559775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3410532"/>
            <a:ext cx="6370320" cy="34474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02023"/>
          </a:xfrm>
        </p:spPr>
        <p:txBody>
          <a:bodyPr/>
          <a:lstStyle/>
          <a:p>
            <a:pPr algn="ctr"/>
            <a:r>
              <a:rPr lang="ru-RU" b="1" dirty="0" smtClean="0"/>
              <a:t>Влияние на науку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17" y="1336875"/>
            <a:ext cx="9225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Философия, в том числе категории бытия и развития, влияет на науку несколькими способами</a:t>
            </a:r>
            <a:r>
              <a:rPr lang="ru-RU" dirty="0" smtClean="0"/>
              <a:t>: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Становится движущей силой научных </a:t>
            </a:r>
            <a:r>
              <a:rPr lang="ru-RU" dirty="0" smtClean="0"/>
              <a:t>революций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Способствует осознанию наукой своих собственных познавательных </a:t>
            </a:r>
            <a:r>
              <a:rPr lang="ru-RU" dirty="0" smtClean="0"/>
              <a:t>задач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Даёт единое понимание различных методологических принципов и </a:t>
            </a:r>
            <a:r>
              <a:rPr lang="ru-RU" dirty="0" smtClean="0"/>
              <a:t>подходов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ru-RU" dirty="0"/>
              <a:t>Служит инструментом </a:t>
            </a:r>
            <a:r>
              <a:rPr lang="ru-RU" dirty="0" smtClean="0"/>
              <a:t>критики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ru-RU" dirty="0" smtClean="0"/>
              <a:t>Стимулирует познание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0"/>
            <a:ext cx="12842240" cy="92464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6720" y="-9189"/>
            <a:ext cx="10071234" cy="6829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Взаимосвязь </a:t>
            </a:r>
            <a:r>
              <a:rPr lang="ru-RU" sz="3600" b="1" dirty="0">
                <a:solidFill>
                  <a:schemeClr val="tx1"/>
                </a:solidFill>
              </a:rPr>
              <a:t>ф</a:t>
            </a:r>
            <a:r>
              <a:rPr lang="ru-RU" sz="3600" b="1" dirty="0" smtClean="0">
                <a:solidFill>
                  <a:schemeClr val="tx1"/>
                </a:solidFill>
              </a:rPr>
              <a:t>илософии и военного дела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3680" y="4460398"/>
            <a:ext cx="8290560" cy="479520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Ф</a:t>
            </a:r>
            <a:r>
              <a:rPr lang="ru-RU" dirty="0" smtClean="0"/>
              <a:t>еномены </a:t>
            </a:r>
            <a:r>
              <a:rPr lang="ru-RU" dirty="0"/>
              <a:t>социального бытия, как мир, насилие, война, вооруженная борьба, армия, всегда привлекали внимание отечественных и западных мыслителей, что позволило в общем массиве философского знания со временем выделить специфические области: «философию войны», «философию армии», «философию воинской деятельности» и др</a:t>
            </a:r>
            <a:r>
              <a:rPr lang="ru-RU" dirty="0" smtClean="0"/>
              <a:t>.</a:t>
            </a:r>
          </a:p>
          <a:p>
            <a:r>
              <a:rPr lang="ru-RU" dirty="0"/>
              <a:t>Становление военно-теоретической мысли протекало при деятельном участии </a:t>
            </a:r>
            <a:r>
              <a:rPr lang="ru-RU" dirty="0" smtClean="0"/>
              <a:t>философов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481" y="0"/>
            <a:ext cx="67195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1738" y="100965"/>
            <a:ext cx="5979466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Взаимосвязь философии и военного дела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7118" y="1690688"/>
            <a:ext cx="5970242" cy="481552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Многие философы оказались не чужды практике военного дела и, выполняя свой гражданский долг, зарекомендовали себя прекрасными воинами (Сократ, Платон, Ф. Энгельс и др</a:t>
            </a:r>
            <a:r>
              <a:rPr lang="ru-RU" dirty="0" smtClean="0"/>
              <a:t>.).</a:t>
            </a:r>
          </a:p>
          <a:p>
            <a:r>
              <a:rPr lang="ru-RU" dirty="0"/>
              <a:t>Высокая оценка значения философского знания для формирования военно-профессиональных качеств со стороны военных профессионалов (А. Македонский, А.Е. </a:t>
            </a:r>
            <a:r>
              <a:rPr lang="ru-RU" dirty="0" err="1"/>
              <a:t>Снесарев</a:t>
            </a:r>
            <a:r>
              <a:rPr lang="ru-RU" dirty="0"/>
              <a:t>, М.В. Фрунзе, Б.М. Шапошников и др.). Так, Александр Македонский, признавая огромное влияние на него философии своего учителя — </a:t>
            </a:r>
            <a:r>
              <a:rPr lang="ru-RU" dirty="0" smtClean="0"/>
              <a:t>Аристотеля.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15DA-FD8E-4900-9D48-65BD682FF1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418</Words>
  <Application>Microsoft Office PowerPoint</Application>
  <PresentationFormat>Широкоэкранный</PresentationFormat>
  <Paragraphs>70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Бытие и развитие в системе философских категорий</vt:lpstr>
      <vt:lpstr>Презентация PowerPoint</vt:lpstr>
      <vt:lpstr>Бытие</vt:lpstr>
      <vt:lpstr>Развитие</vt:lpstr>
      <vt:lpstr>Влияние на науку</vt:lpstr>
      <vt:lpstr>Влияние на науку</vt:lpstr>
      <vt:lpstr>Влияние на науку</vt:lpstr>
      <vt:lpstr>Взаимосвязь философии и военного дела</vt:lpstr>
      <vt:lpstr>Взаимосвязь философии и военного дела</vt:lpstr>
      <vt:lpstr>Взаимосвязь философии и военного дела</vt:lpstr>
      <vt:lpstr>Влияние философии на военное дело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Методологическое значение философских категорий бытия</dc:title>
  <dc:creator>ivan</dc:creator>
  <cp:lastModifiedBy>Prep64_4</cp:lastModifiedBy>
  <cp:revision>16</cp:revision>
  <dcterms:created xsi:type="dcterms:W3CDTF">2025-04-02T13:31:28Z</dcterms:created>
  <dcterms:modified xsi:type="dcterms:W3CDTF">2025-04-07T06:33:13Z</dcterms:modified>
</cp:coreProperties>
</file>