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BC575-A151-4997-90CA-14B891080E84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1B9D-9191-41B4-AA11-C7A710559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8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75BC-74C7-44B0-8AD9-5B448E8A238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86B5-B9F7-4F45-B364-CB4C8FA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6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86B5-B9F7-4F45-B364-CB4C8FAB28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3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E4E33A-9364-2D7E-2161-DE6D11B2D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520706-1744-A0CE-C8B5-1130666C8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A54770-3E8B-860D-4A7B-C4B9D616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152F-ABC6-4393-AA5D-289FF1EB5BF7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4135FA-EE3C-A30C-A971-298B7926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8624EB-40AB-936B-6A50-A899C6D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9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7F7114-1E1C-28E0-52D9-3981E79D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2B7BD7-9B7A-8DFA-4020-36E6A6F29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11D5B3-6ECF-8C4C-8733-6D34950B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684-4A12-4D1D-AD60-6CD7A554DF13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09B386-9B5E-F1D3-F9BF-3B312F54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48C0EB-E7DA-6E29-E371-EAD3E12A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33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AA3FE20-1EE5-E9DA-8B00-6CF053A07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5A5AFB-BDAE-5F8D-BCDB-FE34848BF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49A8D5-8582-DD18-CDB8-2904A41C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E63C-92A9-4AE4-BAC6-22E28A27A5FB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BF0316-6100-CBD2-77F5-5762A4B9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30D8CD-15AE-DCFC-764B-8553193B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24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1ED368-CD78-084A-C190-3D90E9EE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FE046B-CFA3-EC4B-899C-3267016B2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35CF60-C238-A55D-D407-3849E429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0F2-6A6F-4C6A-B6A8-FFBBAB0CC3F3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7B1918-0E25-D513-CAC3-72139F06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A641C2-8369-783F-D168-416D20DC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44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1433E0-8B9B-D0FB-8BB3-D8533E0C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3BB1BF-4830-2C98-1782-E20714AD1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F3CB59-55D9-E53A-CBF3-F284606A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0DA1-E33F-440E-AF77-B7F851119FB7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859ABE-B5F0-F317-9730-661F1A54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63B176-4DD1-9A5A-6E9E-05BAFBF3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07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53FD6-A93E-DCB0-77DF-4D8BA347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0243A2-4492-4908-7412-1DF227149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1B693B-84BB-CE10-C9FE-B33DEF706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AD7981-72BE-D8AC-364F-D2CE59A3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CEE-37F0-4056-BC50-468437BF11AF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C48DB5-D30C-D0A3-DB2D-77113AA2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1473BB-DB6F-7AC4-E71B-CFBC4AF1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66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D8BBF-6A15-2001-101E-8F7F87B5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76C58A-C28E-E264-5BD3-BF7D0B32F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E6E3A4-C5EB-C7FA-C6E8-0D98B218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AAC396-37EC-848F-C7C9-395416989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4B47558-7D70-3D27-9F44-947F037C4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023A892-CF47-9A0F-83DC-BCFFA63D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B7F-B37C-4461-A270-6AD0F7C3B5B1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2CA31B0-85C8-1204-89CC-72811C8B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535E650-BC70-C305-CBC5-5001BE9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49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7ACEE4-C98A-9685-A4F7-A94166C3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715A4EB-EF91-A572-6A99-950966CB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D201-4532-4357-AB4D-93BDB22AC032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2A6628D-1C1E-28C2-8C42-E14DFBC3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339F0E6-1981-4BC1-2A1A-2EEF438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1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52CFCE9-8CFE-414C-BA47-24C0B2CD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2DED-3E45-424D-B429-FEB378B45CFD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0C10640-EC3C-41B9-1CE5-CABE2FF5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4AC353-997A-2D8F-B304-C74F732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28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6F207-9C47-EB7C-E039-4B7E02B4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D75CC-7446-59AB-660E-D7DB250C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9C3154-7448-9F25-7658-26BFE9EA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EE79278-9513-2ABB-AEDA-1F532308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604C-5730-4BF7-925F-80F18E68D864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C6626E-9EAF-313E-5C41-A8E5D8F3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80034F-1507-84CF-B84E-BDF8D47C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6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3A1530-8AB0-532B-5313-BF9B4E13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83C5E5-9C31-2E5B-8B3D-5FA6CF141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84F0C8-12DE-2CC1-7A1E-465442495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C0CCBB-E407-F773-067E-0E51B362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9888-8B49-4B46-95A0-3BECF75CF9AB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328528-63CA-644E-2076-2D51F6A0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3BA1FF-3924-570A-3604-B04E6F74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08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16000">
              <a:schemeClr val="accent2">
                <a:lumMod val="40000"/>
                <a:lumOff val="60000"/>
              </a:schemeClr>
            </a:gs>
            <a:gs pos="66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FC477D-3324-B2F6-488C-0376472F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6CE96F-31DA-FC03-95BF-2CA7C3BA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EF75F6-563D-4968-A476-1FEB9D07E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B75A-B7A1-4FE9-9896-3F52DA056C86}" type="datetime1">
              <a:rPr lang="ru-RU" smtClean="0"/>
              <a:t>07.04.2025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278504-EEA4-6001-39C7-EE3481FC1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913BB0-BDAF-AF9F-0CD4-B9C0DDB9B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09D3-40CD-4381-BEF8-68F23D353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88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496EA6-9236-E6B2-8B6D-0D6A7DB44829}"/>
              </a:ext>
            </a:extLst>
          </p:cNvPr>
          <p:cNvSpPr txBox="1"/>
          <p:nvPr/>
        </p:nvSpPr>
        <p:spPr>
          <a:xfrm>
            <a:off x="2033562" y="661556"/>
            <a:ext cx="787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/>
              <a:t>Евразийство</a:t>
            </a:r>
            <a:r>
              <a:rPr lang="ru-RU" sz="4000" b="1" dirty="0"/>
              <a:t> </a:t>
            </a:r>
            <a:r>
              <a:rPr lang="ru-RU" sz="4000" b="1" dirty="0" smtClean="0"/>
              <a:t>в </a:t>
            </a:r>
            <a:r>
              <a:rPr lang="ru-RU" sz="4000" b="1" dirty="0"/>
              <a:t>русской философии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F4EFFB-8A7B-7375-373D-F4A51E7E5994}"/>
              </a:ext>
            </a:extLst>
          </p:cNvPr>
          <p:cNvSpPr txBox="1"/>
          <p:nvPr/>
        </p:nvSpPr>
        <p:spPr>
          <a:xfrm>
            <a:off x="9148315" y="3769906"/>
            <a:ext cx="25440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u="sng" dirty="0" smtClean="0"/>
              <a:t>Выполнил:</a:t>
            </a:r>
            <a:endParaRPr lang="ru-RU" sz="2800" u="sng" dirty="0"/>
          </a:p>
          <a:p>
            <a:pPr algn="r"/>
            <a:r>
              <a:rPr lang="ru-RU" sz="2800" dirty="0" smtClean="0"/>
              <a:t>Курочкин </a:t>
            </a:r>
            <a:r>
              <a:rPr lang="ru-RU" sz="2800" dirty="0"/>
              <a:t>И. В</a:t>
            </a:r>
            <a:r>
              <a:rPr lang="ru-RU" sz="2800" dirty="0" smtClean="0"/>
              <a:t>.</a:t>
            </a:r>
          </a:p>
          <a:p>
            <a:pPr algn="r"/>
            <a:endParaRPr lang="ru-RU" sz="2800" dirty="0" smtClean="0"/>
          </a:p>
          <a:p>
            <a:pPr algn="r"/>
            <a:r>
              <a:rPr lang="ru-RU" sz="2800" u="sng" dirty="0" smtClean="0"/>
              <a:t>Проверил:</a:t>
            </a:r>
          </a:p>
          <a:p>
            <a:pPr algn="r"/>
            <a:r>
              <a:rPr lang="ru-RU" sz="2800" dirty="0" smtClean="0"/>
              <a:t>Лаврикова Н.И.</a:t>
            </a:r>
          </a:p>
          <a:p>
            <a:pPr algn="r"/>
            <a:endParaRPr lang="ru-RU" sz="2800" dirty="0"/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8C51E8C8-C64C-7092-6A0B-A80F08B3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99" y="1571081"/>
            <a:ext cx="3895517" cy="2921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83990A-43EA-08C0-B5F8-B89D094C0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7B960C-EC27-02F5-ECE5-108D04FA7974}"/>
              </a:ext>
            </a:extLst>
          </p:cNvPr>
          <p:cNvSpPr txBox="1"/>
          <p:nvPr/>
        </p:nvSpPr>
        <p:spPr>
          <a:xfrm>
            <a:off x="2689334" y="198611"/>
            <a:ext cx="639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Где было распространено Евразийство?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6A5A83-923D-2DB1-1249-FBCB6619D550}"/>
              </a:ext>
            </a:extLst>
          </p:cNvPr>
          <p:cNvSpPr txBox="1"/>
          <p:nvPr/>
        </p:nvSpPr>
        <p:spPr>
          <a:xfrm>
            <a:off x="142568" y="939546"/>
            <a:ext cx="757319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1. Евразийство зародилось и получило наибольшее распространение в России, особенно среди эмигрантов после революции 1917 года. Влияние евразийских идей можно увидеть в некоторых аспектах российской внешней и внутренней политики.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2. За пределами России евразийские идеи распространялись главным образом среди русскоязычной диаспоры в странах Европы и Северной Америки.  Здесь они часто служили инструментом осмысления русской идентичности и места России в мире.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3. В некоторых постсоветских республиках, особенно в тех, которые имели тесные исторические связи с Россией, евразийские идеи нашли определенный отклик.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4. Евразийство  в  определённой  степени  представлено  в  академической  среде  как  объект  изучения  и  дискуссий,  особенно  в  областях  истории,  политологии  и  геополитики.</a:t>
            </a:r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xmlns="" id="{E68536F1-6493-2F34-920A-95833243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64" y="1158483"/>
            <a:ext cx="4333668" cy="395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34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3055EA-00C1-B93F-2E62-E21F09903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1BECBC-8106-429A-24C9-A2E175E1E933}"/>
              </a:ext>
            </a:extLst>
          </p:cNvPr>
          <p:cNvSpPr txBox="1"/>
          <p:nvPr/>
        </p:nvSpPr>
        <p:spPr>
          <a:xfrm>
            <a:off x="3037677" y="181194"/>
            <a:ext cx="5875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Положительные черты </a:t>
            </a:r>
            <a:r>
              <a:rPr lang="ru-RU" sz="2800" b="1" dirty="0" err="1" smtClean="0"/>
              <a:t>Евразийства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37FF21-64CF-100B-B6E5-A8AEEB59A281}"/>
              </a:ext>
            </a:extLst>
          </p:cNvPr>
          <p:cNvSpPr txBox="1"/>
          <p:nvPr/>
        </p:nvSpPr>
        <p:spPr>
          <a:xfrm>
            <a:off x="317963" y="1124347"/>
            <a:ext cx="739783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</a:t>
            </a:r>
            <a:r>
              <a:rPr lang="ru-RU" sz="2000" b="1" dirty="0"/>
              <a:t>. Уникальная идентичность:  </a:t>
            </a:r>
            <a:r>
              <a:rPr lang="ru-RU" sz="2000" dirty="0"/>
              <a:t>Предлагает альтернативу западноцентричному мировоззрению,  утверждая  уникальную  и  ценную  евразийскую  цивилизацию  и  идентичность.</a:t>
            </a:r>
          </a:p>
          <a:p>
            <a:pPr marL="457200" indent="-457200" algn="ctr">
              <a:buAutoNum type="arabicPeriod"/>
            </a:pPr>
            <a:endParaRPr lang="ru-RU" sz="2000" dirty="0"/>
          </a:p>
          <a:p>
            <a:pPr algn="ctr"/>
            <a:r>
              <a:rPr lang="ru-RU" sz="2000" dirty="0"/>
              <a:t>2. </a:t>
            </a:r>
            <a:r>
              <a:rPr lang="ru-RU" sz="2000" b="1" dirty="0"/>
              <a:t>Геополитическая стратегия:  </a:t>
            </a:r>
            <a:r>
              <a:rPr lang="ru-RU" sz="2000" dirty="0"/>
              <a:t>Предлагает  альтернативную  геополитическую  стратегию,  основанную  на  континентальной  мощи  и  взаимодействии  с  соседними  странами,  вместо  ориентации  на  Запад.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3</a:t>
            </a:r>
            <a:r>
              <a:rPr lang="ru-RU" sz="2000" b="1" dirty="0"/>
              <a:t>. Критика либерализма:  </a:t>
            </a:r>
            <a:r>
              <a:rPr lang="ru-RU" sz="2000" dirty="0"/>
              <a:t>Предлагает  критический  взгляд  на  либеральные  ценности  и  глобализацию,  что  резонирует  с  частью  населения,  ощущающей  негативное  влияние  глобализации.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4. </a:t>
            </a:r>
            <a:r>
              <a:rPr lang="ru-RU" sz="2000" b="1" dirty="0"/>
              <a:t>Интеграция:  </a:t>
            </a:r>
            <a:r>
              <a:rPr lang="ru-RU" sz="2000" dirty="0"/>
              <a:t>Потенциально  может  способствовать  интеграции  стран  Евразии,  основанной  на  общих  исторических  и  культурных  связях.</a:t>
            </a:r>
          </a:p>
        </p:txBody>
      </p:sp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xmlns="" id="{744CF526-127A-75F9-BA7C-A6941C85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01" y="1729398"/>
            <a:ext cx="3650098" cy="2807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7CF7D9-60D5-4249-10B5-34EDE680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0F32F4-1740-E6D6-EDA7-706C1B9CF671}"/>
              </a:ext>
            </a:extLst>
          </p:cNvPr>
          <p:cNvSpPr txBox="1"/>
          <p:nvPr/>
        </p:nvSpPr>
        <p:spPr>
          <a:xfrm>
            <a:off x="2970811" y="396476"/>
            <a:ext cx="577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Отрицательные черты </a:t>
            </a:r>
            <a:r>
              <a:rPr lang="ru-RU" sz="2800" b="1" dirty="0" err="1" smtClean="0"/>
              <a:t>Евразийства</a:t>
            </a:r>
            <a:endParaRPr lang="ru-R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760EA3-6DF5-B530-401D-2F1CB1FA6093}"/>
              </a:ext>
            </a:extLst>
          </p:cNvPr>
          <p:cNvSpPr txBox="1"/>
          <p:nvPr/>
        </p:nvSpPr>
        <p:spPr>
          <a:xfrm>
            <a:off x="567245" y="1419875"/>
            <a:ext cx="690930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1. </a:t>
            </a:r>
            <a:r>
              <a:rPr lang="ru-RU" sz="2000" b="1" dirty="0"/>
              <a:t>Авторитаризм и подавление инакомыслия: </a:t>
            </a:r>
            <a:r>
              <a:rPr lang="ru-RU" sz="2000" dirty="0"/>
              <a:t>Идеология часто ассоциируется с авторитарными режимами и подавлением политических свобод.  Ее критики видят в ней оправдание для ограничения демократических прав и свобод.</a:t>
            </a:r>
          </a:p>
          <a:p>
            <a:pPr marL="457200" indent="-457200" algn="ctr">
              <a:buAutoNum type="arabicPeriod"/>
            </a:pPr>
            <a:endParaRPr lang="ru-RU" sz="2000" dirty="0"/>
          </a:p>
          <a:p>
            <a:pPr algn="ctr"/>
            <a:r>
              <a:rPr lang="ru-RU" sz="2000" dirty="0"/>
              <a:t>2. </a:t>
            </a:r>
            <a:r>
              <a:rPr lang="ru-RU" sz="2000" b="1" dirty="0"/>
              <a:t>Отсутствие четкой программы:  </a:t>
            </a:r>
            <a:r>
              <a:rPr lang="ru-RU" sz="2000" dirty="0"/>
              <a:t>В евразийстве часто отсутствует конкретная и реалистичная программа действий,  а  его  принципы  иногда  интерпретируются  по-разному,  что  приводит  к  непоследовательности  и  неэффективности.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3. </a:t>
            </a:r>
            <a:r>
              <a:rPr lang="ru-RU" sz="2000" b="1" dirty="0"/>
              <a:t>Ограниченная привлекательность:  </a:t>
            </a:r>
            <a:r>
              <a:rPr lang="ru-RU" sz="2000" dirty="0"/>
              <a:t>В  отличие  от  глобальных  идеологий,  евразийство  не  имеет  широкой  привлекательности  вне  определённого  круга  сторонников  и  ограничено  географически  и  культурно.</a:t>
            </a:r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xmlns="" id="{E33DF348-FE30-C4C1-125B-FA0997BD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93" y="1709260"/>
            <a:ext cx="4065666" cy="2880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75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852ED0-244B-02B2-19FF-CF819189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933949-1C71-15A7-8E46-82333511254A}"/>
              </a:ext>
            </a:extLst>
          </p:cNvPr>
          <p:cNvSpPr txBox="1"/>
          <p:nvPr/>
        </p:nvSpPr>
        <p:spPr>
          <a:xfrm>
            <a:off x="423092" y="4130991"/>
            <a:ext cx="1132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Неоевразийство — это современная интерпретация евразийской идеи, которая пытается дистанцироваться от некоторых наиболее спорных аспектов классического евразийства, особенно от его авторитарных и имперских черт.  Однако,  оно сохраняет некоторые ключевые элементы, адаптируя их к современным реалиям.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xmlns="" id="{8C738E36-1C85-D8FB-5EBE-E9608B9A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45" y="227841"/>
            <a:ext cx="4987970" cy="3336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8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6ECD3C-A318-99D4-94A3-D17F0DC94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586B11-4B08-B5D2-9062-DB9731E7FC80}"/>
              </a:ext>
            </a:extLst>
          </p:cNvPr>
          <p:cNvSpPr txBox="1"/>
          <p:nvPr/>
        </p:nvSpPr>
        <p:spPr>
          <a:xfrm>
            <a:off x="79828" y="543065"/>
            <a:ext cx="74356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/>
              <a:t>Меньший акцент на противостоянии Западу:  </a:t>
            </a:r>
            <a:r>
              <a:rPr lang="ru-RU" sz="2000" dirty="0"/>
              <a:t>Хотя неоевразийцы признают  различия  между  евразийской  и  западной  цивилизациями,  они  часто  подчеркивают  возможность  и  даже  необходимость  взаимовыгодного  сотрудничества,  отказываясь  от  идеи  непрерывной  конфронтации.</a:t>
            </a:r>
          </a:p>
          <a:p>
            <a:pPr marL="457200" indent="-457200" algn="just">
              <a:buAutoNum type="arabicPeriod"/>
            </a:pPr>
            <a:endParaRPr lang="ru-RU" sz="2000" dirty="0"/>
          </a:p>
          <a:p>
            <a:pPr marL="457200" indent="-457200" algn="just">
              <a:buAutoNum type="arabicPeriod"/>
            </a:pPr>
            <a:r>
              <a:rPr lang="ru-RU" sz="2000" b="1" dirty="0"/>
              <a:t>Фокус на многополярности:  </a:t>
            </a:r>
            <a:r>
              <a:rPr lang="ru-RU" sz="2000" dirty="0"/>
              <a:t>Неоевразийство  активно  поддерживает  многополярный  мировой  порядок,  видя  в  нем  возможность  для  Евразии  занять  более  значимую  роль  на  глобальной  сцене,  не  противопоставляя  себя  исключительно  Западу.</a:t>
            </a:r>
          </a:p>
          <a:p>
            <a:pPr marL="457200" indent="-457200" algn="just">
              <a:buAutoNum type="arabicPeriod"/>
            </a:pPr>
            <a:endParaRPr lang="ru-RU" sz="2000" dirty="0"/>
          </a:p>
          <a:p>
            <a:pPr marL="457200" indent="-457200" algn="just">
              <a:buAutoNum type="arabicPeriod"/>
            </a:pPr>
            <a:r>
              <a:rPr lang="ru-RU" sz="2000" b="1" dirty="0"/>
              <a:t>Экономический аспект:  </a:t>
            </a:r>
            <a:r>
              <a:rPr lang="ru-RU" sz="2000" dirty="0"/>
              <a:t>В  неоевразийстве  больший  упор  делается  на  экономической  интеграции  стран  Евразии,  часто  упоминаются  проекты  как  "Экономический пояс Шелкового пути" и  инициативы  по  развитию  трансконтинентальных  связей.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19295C77-C812-B7EE-2EE6-350D540C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43" y="754744"/>
            <a:ext cx="4188666" cy="4653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7C0BD2-E169-E013-D2D7-A99157918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FEED8F-F59B-BBB6-0B56-F68DE395A7A9}"/>
              </a:ext>
            </a:extLst>
          </p:cNvPr>
          <p:cNvSpPr txBox="1"/>
          <p:nvPr/>
        </p:nvSpPr>
        <p:spPr>
          <a:xfrm>
            <a:off x="552177" y="3929593"/>
            <a:ext cx="108610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Таким образом, Евразийство –  значительное течение в русской философии,  альтернатива западничеству.  Оно  подчеркивает  самобытность  евразийской  цивилизации и  геополитическую  роль  России,  противопоставляя себя западной модели.  Его вклад  в  дискуссии  об  идентичности  и  месте  России  в  мире  значителен.</a:t>
            </a:r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xmlns="" id="{2B83AEE8-C765-F3C8-01E1-2AF9C236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23" y="323560"/>
            <a:ext cx="5416549" cy="3118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19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8FE6FB5-E998-5241-6EC7-0224ECA4D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D1E97E-5C6A-AB09-2E23-74BF3BE899B2}"/>
              </a:ext>
            </a:extLst>
          </p:cNvPr>
          <p:cNvSpPr txBox="1"/>
          <p:nvPr/>
        </p:nvSpPr>
        <p:spPr>
          <a:xfrm>
            <a:off x="537755" y="3609763"/>
            <a:ext cx="11064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Евразийство —идеология, предлагающая альтернативный взгляд на российскую идентичность и геополитику. Оно подчёркивает евразийскую цивилизацию и роль России в ней.  Неоевразийство стремится к более мягкой, прагматичной форме, фокусируясь на многополярности и экономической интеграции.  Влияние евразийства на российскую политику и мысли неоднозначно, но его роль в формировании  российского  самосознания  остается  несомненной.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xmlns="" id="{6FC31AA8-787A-8E68-681D-35AD67C2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1" y="217102"/>
            <a:ext cx="4246154" cy="299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8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C6A8F3-DE54-86D2-5CCC-EAD4A51D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E73CB0-3ED5-7264-A4DB-5EC514B8B2B5}"/>
              </a:ext>
            </a:extLst>
          </p:cNvPr>
          <p:cNvSpPr txBox="1"/>
          <p:nvPr/>
        </p:nvSpPr>
        <p:spPr>
          <a:xfrm>
            <a:off x="818606" y="3437077"/>
            <a:ext cx="10607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Евразийство – после революционное эмигрантское философское течение, развивавшееся в рамках 1921 – 1939 гг. </a:t>
            </a:r>
          </a:p>
          <a:p>
            <a:pPr algn="ctr"/>
            <a:r>
              <a:rPr lang="ru-RU" sz="2400" dirty="0"/>
              <a:t>Главной концепцией Евразийства считается, что Евразия – это особый мир расположенный между Европой и Азией. По мнению идеологов это отдельный мир со своим особенным «Культурно – историческим» шармом.</a:t>
            </a:r>
          </a:p>
          <a:p>
            <a:pPr algn="ctr"/>
            <a:r>
              <a:rPr lang="ru-RU" sz="2400" dirty="0"/>
              <a:t>Евразийский мир отличается в геополитическом и культурном плане.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8691874-2C7F-5A7C-0D34-42631B17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02" y="164816"/>
            <a:ext cx="4976224" cy="2809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77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310580-448F-74BE-0610-5217CEC6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9F02E7-08F7-EC51-6546-722F256833B9}"/>
              </a:ext>
            </a:extLst>
          </p:cNvPr>
          <p:cNvSpPr txBox="1"/>
          <p:nvPr/>
        </p:nvSpPr>
        <p:spPr>
          <a:xfrm>
            <a:off x="809897" y="3106994"/>
            <a:ext cx="10685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Евразия воспринималась как серединная часть между Европой и Азией. С географической точки зрения она объединяла три равнины: Восточно–Европейскую, Западно–Сибирскую и Туркестанскую. Идея Евразийства строится вокруг России и близлежащих к ней стран, которые должны следовать своим собственным культурным, духовным и ценностным ориентирам и максимально отделиться от Запада.</a:t>
            </a:r>
          </a:p>
          <a:p>
            <a:pPr algn="ctr"/>
            <a:r>
              <a:rPr lang="ru-RU" sz="2400" dirty="0"/>
              <a:t>Идеи Евразийства получили развитие в Советском Союзе и в пост-советское время </a:t>
            </a:r>
            <a:r>
              <a:rPr lang="ru-RU" sz="2400" dirty="0" smtClean="0"/>
              <a:t>под </a:t>
            </a:r>
            <a:r>
              <a:rPr lang="ru-RU" sz="2400" dirty="0"/>
              <a:t>названием «Неоевразийство».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5FD0CAFA-4F7B-DB75-770C-43B65A07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83" y="254745"/>
            <a:ext cx="3492870" cy="261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12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9A9F6C-AD1C-21C1-4BD9-16EF7286E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D23B14-7D74-33FF-612D-001481E43D19}"/>
              </a:ext>
            </a:extLst>
          </p:cNvPr>
          <p:cNvSpPr txBox="1"/>
          <p:nvPr/>
        </p:nvSpPr>
        <p:spPr>
          <a:xfrm>
            <a:off x="335421" y="107830"/>
            <a:ext cx="11473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Итак, Евразийство — это геополитическая и философская доктрина, которая утверждает, что Россия является уникальной цивилизацией, находящейся на перекрестке Европы и </a:t>
            </a:r>
            <a:r>
              <a:rPr lang="ru-RU" sz="2400" dirty="0" smtClean="0"/>
              <a:t>Азии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1250ED98-F9DA-6FC0-2B24-FBEA4FD23B56}"/>
              </a:ext>
            </a:extLst>
          </p:cNvPr>
          <p:cNvSpPr/>
          <p:nvPr/>
        </p:nvSpPr>
        <p:spPr>
          <a:xfrm>
            <a:off x="93407" y="1351692"/>
            <a:ext cx="5874776" cy="17783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Евразийская идентичность:</a:t>
            </a:r>
            <a:r>
              <a:rPr lang="ru-RU" sz="2000" dirty="0">
                <a:solidFill>
                  <a:srgbClr val="FFFF00"/>
                </a:solidFill>
              </a:rPr>
              <a:t>  </a:t>
            </a:r>
            <a:r>
              <a:rPr lang="ru-RU" sz="2000" dirty="0"/>
              <a:t>Отвержение чисто западной или чисто восточной идентичности в пользу уникальной евразийской идентичности, синтезирующей элементы обеих культур.  Россия рассматривается как сердце этой цивилизации.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303F04E-4B73-F67F-4A91-0FE5EDFAEC9A}"/>
              </a:ext>
            </a:extLst>
          </p:cNvPr>
          <p:cNvSpPr/>
          <p:nvPr/>
        </p:nvSpPr>
        <p:spPr>
          <a:xfrm>
            <a:off x="93407" y="3130007"/>
            <a:ext cx="5874776" cy="17783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Континентальность:</a:t>
            </a:r>
            <a:r>
              <a:rPr lang="ru-RU" sz="2000" dirty="0"/>
              <a:t>  Приоритет континентальных ценностей над морскими.  Упор на сухопутные пути сообщения, самодостаточность и независимость от внешних влияний.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F7E753D-F16B-8122-B1EE-BD08780547F7}"/>
              </a:ext>
            </a:extLst>
          </p:cNvPr>
          <p:cNvSpPr/>
          <p:nvPr/>
        </p:nvSpPr>
        <p:spPr>
          <a:xfrm>
            <a:off x="93407" y="4908322"/>
            <a:ext cx="5874776" cy="17783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u="sng" dirty="0">
                <a:solidFill>
                  <a:srgbClr val="FFFF00"/>
                </a:solidFill>
              </a:rPr>
              <a:t>Антилиберализм:</a:t>
            </a:r>
            <a:r>
              <a:rPr lang="ru-RU" sz="1900" dirty="0"/>
              <a:t>  Критика либерализма и его ценностей, в частности индивидуализма, демократии в западном понимании, и глобализации. Предпочтение коллективистских и авторитарных моделей государственного управления.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AA40389A-9D9C-05D4-143E-8F76787C2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59" y="1677490"/>
            <a:ext cx="6140665" cy="4683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01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BCF2AB-EBB8-ACCE-8069-F03DE81C5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29D0061-6337-8576-0473-CB1C4B10F688}"/>
              </a:ext>
            </a:extLst>
          </p:cNvPr>
          <p:cNvSpPr/>
          <p:nvPr/>
        </p:nvSpPr>
        <p:spPr>
          <a:xfrm>
            <a:off x="221224" y="270144"/>
            <a:ext cx="5874776" cy="17783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Геополитическое противостояние Западу:</a:t>
            </a:r>
            <a:r>
              <a:rPr lang="ru-RU" sz="2000" dirty="0"/>
              <a:t>  Видение противостояния между евразийским континентом и атлантическим Западом, которое рассматривается как угроза евразийской цивилизации.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DE7B87B-5843-334C-5D57-87291B55C586}"/>
              </a:ext>
            </a:extLst>
          </p:cNvPr>
          <p:cNvSpPr/>
          <p:nvPr/>
        </p:nvSpPr>
        <p:spPr>
          <a:xfrm>
            <a:off x="221224" y="2828835"/>
            <a:ext cx="5874776" cy="17783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rgbClr val="FFFF00"/>
                </a:solidFill>
              </a:rPr>
              <a:t>Особая миссия России</a:t>
            </a:r>
            <a:r>
              <a:rPr lang="ru-RU" sz="2000" dirty="0"/>
              <a:t>:  Вера в особую роль России как стабилизирующей силы в Евразии, способной противостоять западному влиянию и объединить евразийские народы.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11EDA0-432F-1FAB-F9E4-B4D07E670645}"/>
              </a:ext>
            </a:extLst>
          </p:cNvPr>
          <p:cNvSpPr txBox="1"/>
          <p:nvPr/>
        </p:nvSpPr>
        <p:spPr>
          <a:xfrm>
            <a:off x="216310" y="5013058"/>
            <a:ext cx="11759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Евразийство имеет несколько течений и интерпретаций, но эти идеи составляют его ядро. Важно отметить, что евразийство не является однородным и включает в себя широкий спектр взглядов.</a:t>
            </a:r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xmlns="" id="{2A9D9177-5A49-EF08-2FBA-99303D02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741680"/>
            <a:ext cx="5206365" cy="3400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71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CB7F0C-12D9-52F7-4895-768AE817B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C87C20-7212-B850-54B1-10146BF5E877}"/>
              </a:ext>
            </a:extLst>
          </p:cNvPr>
          <p:cNvSpPr txBox="1"/>
          <p:nvPr/>
        </p:nvSpPr>
        <p:spPr>
          <a:xfrm>
            <a:off x="797796" y="428178"/>
            <a:ext cx="56639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Гумилев, в отличие от ранних евразийцев, больше фокусировался на историко-культурном аспекте. Он разработал теорию этногенеза,  утверждая, что этносы проходят циклы подъема и упадка, определяемые пассионарностью (энергией) их представителей.  Его евразийство  основано на  изучении  исторических процессов  и  формировании  уникальных культурных ландшафтов Евразии,  при этом  он  не  так  активно  пропагандировал  геополитическое  противостояние  Западу,  как  его  предшественники.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73CC3E-4F4A-E577-5FFE-C5E39AB649FA}"/>
              </a:ext>
            </a:extLst>
          </p:cNvPr>
          <p:cNvSpPr txBox="1"/>
          <p:nvPr/>
        </p:nvSpPr>
        <p:spPr>
          <a:xfrm>
            <a:off x="7619999" y="135790"/>
            <a:ext cx="2445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Лев Гумилёв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5E52180-DD2E-CA18-BA9B-13907D752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45" y="675420"/>
            <a:ext cx="4056777" cy="575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31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2D6397-E245-2C1C-A01B-E52682777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E8FF63-8779-9D0E-8365-2ED12217545A}"/>
              </a:ext>
            </a:extLst>
          </p:cNvPr>
          <p:cNvSpPr txBox="1"/>
          <p:nvPr/>
        </p:nvSpPr>
        <p:spPr>
          <a:xfrm>
            <a:off x="1163531" y="1180023"/>
            <a:ext cx="51327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Савицкий  акцентировал  внимание  на  геополитической  роли  Евразии  и  особой  миссии  России  в  ней.  Он  видел  в  Евразии  континентальный  противовес  морской  Западной  цивилизации  и  считал,  что  Россия  должна  играть  ведущую  роль  в  формировании  евразийской  интеграции,  противостоя  при  этом  западному  влиянию.  Его  взгляды  отличались  выраженным  имперским  характером.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19BBC-DD39-F240-015A-504BD7909EB1}"/>
              </a:ext>
            </a:extLst>
          </p:cNvPr>
          <p:cNvSpPr txBox="1"/>
          <p:nvPr/>
        </p:nvSpPr>
        <p:spPr>
          <a:xfrm>
            <a:off x="7207044" y="135790"/>
            <a:ext cx="286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Петр Савицкий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1D14E24-26E5-7B66-86E1-7FD42EAE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74" y="723661"/>
            <a:ext cx="4047807" cy="570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2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15608A-F9FD-259F-DDBB-0F0BF8E7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90AB6C-6A70-5A70-3ADF-B7D74BE1D919}"/>
              </a:ext>
            </a:extLst>
          </p:cNvPr>
          <p:cNvSpPr txBox="1"/>
          <p:nvPr/>
        </p:nvSpPr>
        <p:spPr>
          <a:xfrm>
            <a:off x="1582995" y="1021866"/>
            <a:ext cx="51051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Один из основателей евразийства, Трубецкой  считал, что Россия представляет собой отдельную цивилизацию, находящуюся между Европой и Азией. Он подчеркивал  необходимость  отказа  от  европейской  имперской  модели  и  создания  новой  идентичности,  основанной  на  синтезе  восточных  и  западных  традиций.  Его взгляды  имели  выраженный  анти-либеральный  характер.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2C572B-4D0C-CDFB-B02F-25B70CAE9EBB}"/>
              </a:ext>
            </a:extLst>
          </p:cNvPr>
          <p:cNvSpPr txBox="1"/>
          <p:nvPr/>
        </p:nvSpPr>
        <p:spPr>
          <a:xfrm>
            <a:off x="7039895" y="135790"/>
            <a:ext cx="3718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Николай Трубецкой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xmlns="" id="{4E4C2D1F-2446-D11A-77AC-BF775AF9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3" y="720565"/>
            <a:ext cx="3644265" cy="5865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32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C9FFB0-1846-C613-A376-21CA17DCA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FFE0D-AD5D-F0AF-0F7F-54222CB206C4}"/>
              </a:ext>
            </a:extLst>
          </p:cNvPr>
          <p:cNvSpPr txBox="1"/>
          <p:nvPr/>
        </p:nvSpPr>
        <p:spPr>
          <a:xfrm>
            <a:off x="1644094" y="4212580"/>
            <a:ext cx="86425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Хотя все трое были ключевыми фигурами, их взгляды имели нюансы и различия в акцентах: Гумилев – этногенез и исторические процессы, Трубецкой – культурно-философские аспекты, Савицкий – геополитика и роль России.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xmlns="" id="{38DD14AD-7A88-C4BE-9A06-5592B5B1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21" y="230853"/>
            <a:ext cx="5327651" cy="3644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9D3-40CD-4381-BEF8-68F23D35362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349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1080</Words>
  <Application>Microsoft Office PowerPoint</Application>
  <PresentationFormat>Широкоэкранный</PresentationFormat>
  <Paragraphs>72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Prep64_4</cp:lastModifiedBy>
  <cp:revision>4</cp:revision>
  <cp:lastPrinted>2025-04-07T05:26:25Z</cp:lastPrinted>
  <dcterms:created xsi:type="dcterms:W3CDTF">2025-01-27T17:25:40Z</dcterms:created>
  <dcterms:modified xsi:type="dcterms:W3CDTF">2025-04-07T05:26:37Z</dcterms:modified>
</cp:coreProperties>
</file>