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handoutMasterIdLst>
    <p:handoutMasterId r:id="rId19"/>
  </p:handoutMasterIdLst>
  <p:sldIdLst>
    <p:sldId id="296" r:id="rId2"/>
    <p:sldId id="297" r:id="rId3"/>
    <p:sldId id="300" r:id="rId4"/>
    <p:sldId id="298" r:id="rId5"/>
    <p:sldId id="301" r:id="rId6"/>
    <p:sldId id="299" r:id="rId7"/>
    <p:sldId id="306" r:id="rId8"/>
    <p:sldId id="304" r:id="rId9"/>
    <p:sldId id="307" r:id="rId10"/>
    <p:sldId id="308" r:id="rId11"/>
    <p:sldId id="309" r:id="rId12"/>
    <p:sldId id="312" r:id="rId13"/>
    <p:sldId id="314" r:id="rId14"/>
    <p:sldId id="313" r:id="rId15"/>
    <p:sldId id="315" r:id="rId16"/>
    <p:sldId id="316" r:id="rId17"/>
  </p:sldIdLst>
  <p:sldSz cx="9144000" cy="5143500" type="screen16x9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86" autoAdjust="0"/>
  </p:normalViewPr>
  <p:slideViewPr>
    <p:cSldViewPr>
      <p:cViewPr varScale="1">
        <p:scale>
          <a:sx n="145" d="100"/>
          <a:sy n="145" d="100"/>
        </p:scale>
        <p:origin x="624" y="1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BF3AE-CFCC-4452-8E45-22B2AB34D29E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0F6D08-1477-451A-9876-8A79D6670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667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9742A-8DA4-4CF0-AA14-ED3D188C0250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1FCDD-E229-4098-ABE6-A3997482F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249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1FCDD-E229-4098-ABE6-A3997482FC6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195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1FCDD-E229-4098-ABE6-A3997482FC6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98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C6CA-B561-4E6F-8BCE-856A94612523}" type="datetime1">
              <a:rPr lang="ru-RU" smtClean="0"/>
              <a:t>07.04.2025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2F61B-BE56-41E6-9CCC-38867DBC1A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F3E3-777C-4F09-8CBD-1DA73C7F953D}" type="datetime1">
              <a:rPr lang="ru-RU" smtClean="0"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2F61B-BE56-41E6-9CCC-38867DBC1A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9A67-4C46-4B5A-9406-3487BA580160}" type="datetime1">
              <a:rPr lang="ru-RU" smtClean="0"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2F61B-BE56-41E6-9CCC-38867DBC1A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0CBC-3E5A-48CC-B102-25AA40FFEA05}" type="datetime1">
              <a:rPr lang="ru-RU" smtClean="0"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2F61B-BE56-41E6-9CCC-38867DBC1A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4882-E950-40B3-AE31-86F57E7EFDA7}" type="datetime1">
              <a:rPr lang="ru-RU" smtClean="0"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2F61B-BE56-41E6-9CCC-38867DBC1A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F7B9-ECCC-4B42-AC89-23DA7F824AD2}" type="datetime1">
              <a:rPr lang="ru-RU" smtClean="0"/>
              <a:t>07.04.2025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2F61B-BE56-41E6-9CCC-38867DBC1A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E53A-EFBC-42C1-8E93-FD73502A5997}" type="datetime1">
              <a:rPr lang="ru-RU" smtClean="0"/>
              <a:t>07.04.2025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2F61B-BE56-41E6-9CCC-38867DBC1A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847C2-441E-4BD5-98D4-476D85143023}" type="datetime1">
              <a:rPr lang="ru-RU" smtClean="0"/>
              <a:t>07.04.2025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2F61B-BE56-41E6-9CCC-38867DBC1A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E7377-1E4F-49B4-80FF-658AAC39D3F2}" type="datetime1">
              <a:rPr lang="ru-RU" smtClean="0"/>
              <a:t>07.04.2025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2F61B-BE56-41E6-9CCC-38867DBC1A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9C43C-3FDC-4E4B-AB47-B787CA186669}" type="datetime1">
              <a:rPr lang="ru-RU" smtClean="0"/>
              <a:t>07.04.2025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2F61B-BE56-41E6-9CCC-38867DBC1A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14DA-A667-44F3-A1E7-E23FCE5F26B2}" type="datetime1">
              <a:rPr lang="ru-RU" smtClean="0"/>
              <a:t>07.04.2025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E392F61B-BE56-41E6-9CCC-38867DBC1A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EAFB1FA-ACEB-47AF-8634-A007575D2F6B}" type="datetime1">
              <a:rPr lang="ru-RU" smtClean="0"/>
              <a:t>07.04.2025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392F61B-BE56-41E6-9CCC-38867DBC1A6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>
            <a:extLst>
              <a:ext uri="{FF2B5EF4-FFF2-40B4-BE49-F238E27FC236}">
                <a16:creationId xmlns="" xmlns:a16="http://schemas.microsoft.com/office/drawing/2014/main" id="{B7DD5920-D13C-2044-AC9E-075D32843F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3BB05DFD-BEDB-D679-6C98-48540FC36BEA}"/>
              </a:ext>
            </a:extLst>
          </p:cNvPr>
          <p:cNvSpPr/>
          <p:nvPr/>
        </p:nvSpPr>
        <p:spPr>
          <a:xfrm>
            <a:off x="5868144" y="2846298"/>
            <a:ext cx="3096344" cy="16004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</a:t>
            </a:r>
          </a:p>
          <a:p>
            <a:pPr algn="r"/>
            <a:r>
              <a:rPr lang="ru-RU" sz="1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Тутисани</a:t>
            </a:r>
            <a:r>
              <a:rPr lang="ru-RU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Д.Э.</a:t>
            </a:r>
          </a:p>
          <a:p>
            <a:pPr algn="r"/>
            <a:r>
              <a:rPr lang="ru-RU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Захаров </a:t>
            </a:r>
            <a:r>
              <a:rPr lang="ru-RU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П.Н</a:t>
            </a:r>
            <a:r>
              <a:rPr lang="ru-RU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endParaRPr lang="ru-RU" sz="1400" u="sng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</a:t>
            </a:r>
          </a:p>
          <a:p>
            <a:pPr algn="r"/>
            <a:r>
              <a:rPr lang="ru-RU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Лаврикова Н.И.</a:t>
            </a:r>
          </a:p>
          <a:p>
            <a:pPr algn="r"/>
            <a:r>
              <a:rPr lang="ru-RU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Пикалов Б.В.</a:t>
            </a:r>
            <a:r>
              <a:rPr lang="ru-RU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34D35499-7C2F-1ED4-CE93-D314ECA75A12}"/>
              </a:ext>
            </a:extLst>
          </p:cNvPr>
          <p:cNvSpPr/>
          <p:nvPr/>
        </p:nvSpPr>
        <p:spPr>
          <a:xfrm>
            <a:off x="107504" y="1776746"/>
            <a:ext cx="885698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Перспективы развития познавательного </a:t>
            </a:r>
            <a:endParaRPr lang="en-US" sz="32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потенциала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философии материи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70A5CBE0-680B-5971-E30D-04517F08088C}"/>
              </a:ext>
            </a:extLst>
          </p:cNvPr>
          <p:cNvSpPr/>
          <p:nvPr/>
        </p:nvSpPr>
        <p:spPr>
          <a:xfrm>
            <a:off x="3055573" y="4517453"/>
            <a:ext cx="281257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FEEF619C-DB77-CD4D-E6BA-482D9FCEB918}"/>
              </a:ext>
            </a:extLst>
          </p:cNvPr>
          <p:cNvSpPr/>
          <p:nvPr/>
        </p:nvSpPr>
        <p:spPr>
          <a:xfrm>
            <a:off x="2151348" y="802776"/>
            <a:ext cx="453650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Академия ФСО России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2F61B-BE56-41E6-9CCC-38867DBC1A6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3257809-E2D9-8A35-7360-3DA0D4BCD9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>
            <a:extLst>
              <a:ext uri="{FF2B5EF4-FFF2-40B4-BE49-F238E27FC236}">
                <a16:creationId xmlns="" xmlns:a16="http://schemas.microsoft.com/office/drawing/2014/main" id="{6FE5F63C-A60A-0B07-A8B1-4BE485930C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7B7FD61-979D-7B35-F435-94289477433D}"/>
              </a:ext>
            </a:extLst>
          </p:cNvPr>
          <p:cNvSpPr txBox="1"/>
          <p:nvPr/>
        </p:nvSpPr>
        <p:spPr>
          <a:xfrm>
            <a:off x="1228849" y="501113"/>
            <a:ext cx="63815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Квантовая механика и философия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28A5C3F-1D6B-9E7B-ADDC-C64CB2E09E25}"/>
              </a:ext>
            </a:extLst>
          </p:cNvPr>
          <p:cNvSpPr txBox="1"/>
          <p:nvPr/>
        </p:nvSpPr>
        <p:spPr>
          <a:xfrm>
            <a:off x="179154" y="1085888"/>
            <a:ext cx="3728725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наблюдателя на квантовую реальность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Граница между квантовыми и реальными мирами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результатов изменений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состояния квантовой системы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прецессе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измерения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="" xmlns:a16="http://schemas.microsoft.com/office/drawing/2014/main" id="{7B0328BF-F708-8F2E-5F77-FB4F16AE1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47614"/>
            <a:ext cx="316835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2F61B-BE56-41E6-9CCC-38867DBC1A6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00687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F1255709-E834-958C-D388-DDFED2FB8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>
            <a:extLst>
              <a:ext uri="{FF2B5EF4-FFF2-40B4-BE49-F238E27FC236}">
                <a16:creationId xmlns="" xmlns:a16="http://schemas.microsoft.com/office/drawing/2014/main" id="{1675C0DB-2863-92BA-F8E9-8885F83E4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531862"/>
            <a:ext cx="455295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>
            <a:extLst>
              <a:ext uri="{FF2B5EF4-FFF2-40B4-BE49-F238E27FC236}">
                <a16:creationId xmlns="" xmlns:a16="http://schemas.microsoft.com/office/drawing/2014/main" id="{CAA35640-ED24-4F0A-7354-875CB5867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0492"/>
            <a:ext cx="5004048" cy="266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>
            <a:extLst>
              <a:ext uri="{FF2B5EF4-FFF2-40B4-BE49-F238E27FC236}">
                <a16:creationId xmlns="" xmlns:a16="http://schemas.microsoft.com/office/drawing/2014/main" id="{520862A9-56D1-E40C-98B2-0AC6D298DB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CC992DD-A7D1-6126-4F83-E39E90226C32}"/>
              </a:ext>
            </a:extLst>
          </p:cNvPr>
          <p:cNvSpPr txBox="1"/>
          <p:nvPr/>
        </p:nvSpPr>
        <p:spPr>
          <a:xfrm>
            <a:off x="5113073" y="3633867"/>
            <a:ext cx="391572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ru-RU" sz="140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неопределённые и недоступные для наблюдения элементы, такие как формы, объёмы и движения частиц, влияют на наше восприятие реальности</a:t>
            </a:r>
            <a:r>
              <a:rPr lang="en-US" sz="140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3B305D7-1E33-4EC5-EDAF-DA9E219320C4}"/>
              </a:ext>
            </a:extLst>
          </p:cNvPr>
          <p:cNvSpPr txBox="1"/>
          <p:nvPr/>
        </p:nvSpPr>
        <p:spPr>
          <a:xfrm>
            <a:off x="7452320" y="4390521"/>
            <a:ext cx="13362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Джон Локк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2F61B-BE56-41E6-9CCC-38867DBC1A6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18640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4F0D419F-1888-5C87-CC95-316798008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background">
            <a:extLst>
              <a:ext uri="{FF2B5EF4-FFF2-40B4-BE49-F238E27FC236}">
                <a16:creationId xmlns="" xmlns:a16="http://schemas.microsoft.com/office/drawing/2014/main" id="{9903832C-2D2A-D501-BA93-542C49223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497377"/>
            <a:ext cx="3211585" cy="240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>
            <a:extLst>
              <a:ext uri="{FF2B5EF4-FFF2-40B4-BE49-F238E27FC236}">
                <a16:creationId xmlns="" xmlns:a16="http://schemas.microsoft.com/office/drawing/2014/main" id="{08FE504C-1FC1-F605-2667-0B8B3D1A6D7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2F4D259-38F8-92C3-C827-348D358B3BC6}"/>
              </a:ext>
            </a:extLst>
          </p:cNvPr>
          <p:cNvSpPr txBox="1"/>
          <p:nvPr/>
        </p:nvSpPr>
        <p:spPr>
          <a:xfrm>
            <a:off x="647564" y="488815"/>
            <a:ext cx="78488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Философия сознания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B8A5835-CFBC-4DEA-97D1-99B2D0C93B88}"/>
              </a:ext>
            </a:extLst>
          </p:cNvPr>
          <p:cNvSpPr txBox="1"/>
          <p:nvPr/>
        </p:nvSpPr>
        <p:spPr>
          <a:xfrm>
            <a:off x="107504" y="1345673"/>
            <a:ext cx="5760640" cy="37394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Физикализм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утверждение о том, что сознание – это продукт физического мира</a:t>
            </a: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400" b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сознания нет самостоятельного онтологического статуса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оно тождественно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производно от мозга или физического в самом широком понимании</a:t>
            </a:r>
            <a:endParaRPr lang="ru-RU" sz="1400" dirty="0">
              <a:solidFill>
                <a:srgbClr val="33333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1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ознание и ментальные свойства должны быть встроены в физическую архитектуру Вселенной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объяснены физическими причинами, а не неизвестными науке </a:t>
            </a:r>
            <a:r>
              <a:rPr lang="ru-RU" sz="14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силами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2F61B-BE56-41E6-9CCC-38867DBC1A6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17418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1AD729A-8880-A36C-3694-DD868B085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1F2BC6B-C3C6-B43B-AC07-94BFDB3EEF4D}"/>
              </a:ext>
            </a:extLst>
          </p:cNvPr>
          <p:cNvSpPr txBox="1"/>
          <p:nvPr/>
        </p:nvSpPr>
        <p:spPr>
          <a:xfrm>
            <a:off x="323528" y="930371"/>
            <a:ext cx="4680520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Аспекты  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современных взглядов:</a:t>
            </a:r>
          </a:p>
          <a:p>
            <a:pPr algn="just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Единая структура Вселенной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Движение как способ существования материи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материи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Объективный характер пространства и времени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b="1" i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Способность материи к самоорганизации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1EB8C2E2-6D9C-3531-01FA-AC0E01AEA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657" y="1179934"/>
            <a:ext cx="353377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2CB002E-5E6E-D89C-EC07-7DD6326CA272}"/>
              </a:ext>
            </a:extLst>
          </p:cNvPr>
          <p:cNvSpPr txBox="1"/>
          <p:nvPr/>
        </p:nvSpPr>
        <p:spPr>
          <a:xfrm>
            <a:off x="752045" y="330791"/>
            <a:ext cx="78488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Этика и физика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2F61B-BE56-41E6-9CCC-38867DBC1A6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55859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8E2AF7B-1803-388C-5C85-AFBDA28F5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>
            <a:extLst>
              <a:ext uri="{FF2B5EF4-FFF2-40B4-BE49-F238E27FC236}">
                <a16:creationId xmlns="" xmlns:a16="http://schemas.microsoft.com/office/drawing/2014/main" id="{AF790C6E-C1B3-8D15-BA13-FDA82618DD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46C58EC-2CC3-5830-4D67-23FA59EE89DA}"/>
              </a:ext>
            </a:extLst>
          </p:cNvPr>
          <p:cNvSpPr txBox="1"/>
          <p:nvPr/>
        </p:nvSpPr>
        <p:spPr>
          <a:xfrm>
            <a:off x="647564" y="582531"/>
            <a:ext cx="78488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kern="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Будущ</a:t>
            </a:r>
            <a:r>
              <a:rPr lang="ru-RU" sz="3200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е</a:t>
            </a:r>
            <a:r>
              <a:rPr lang="ru-RU" sz="3200" kern="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е </a:t>
            </a:r>
            <a:r>
              <a:rPr lang="ru-RU" sz="3200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философии материи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1A88A60-5C59-F286-2914-B6C94D492F5A}"/>
              </a:ext>
            </a:extLst>
          </p:cNvPr>
          <p:cNvSpPr txBox="1"/>
          <p:nvPr/>
        </p:nvSpPr>
        <p:spPr>
          <a:xfrm>
            <a:off x="514288" y="1409512"/>
            <a:ext cx="3728725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Философские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вызовы:</a:t>
            </a: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Проблема первичности материи.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Роль сознания в реальности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Взаимодействие духа и материи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Расширение понимания взаимодействий</a:t>
            </a:r>
            <a:endParaRPr lang="ru-RU" sz="1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Потенциал в технологиях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="" xmlns:a16="http://schemas.microsoft.com/office/drawing/2014/main" id="{96DF779A-E646-310A-21A5-8E402CC99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688" y="1395958"/>
            <a:ext cx="455295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2F61B-BE56-41E6-9CCC-38867DBC1A6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098667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7B6F7692-AF13-5F7B-56D8-9C9178BCB1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>
            <a:extLst>
              <a:ext uri="{FF2B5EF4-FFF2-40B4-BE49-F238E27FC236}">
                <a16:creationId xmlns="" xmlns:a16="http://schemas.microsoft.com/office/drawing/2014/main" id="{25EF1026-E85B-2CDB-704E-EC03B3A75E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BF712BD-1823-93EA-0569-B734B61E2EAF}"/>
              </a:ext>
            </a:extLst>
          </p:cNvPr>
          <p:cNvSpPr txBox="1"/>
          <p:nvPr/>
        </p:nvSpPr>
        <p:spPr>
          <a:xfrm>
            <a:off x="103973" y="525909"/>
            <a:ext cx="90045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Потенциал для новых парадигм в понимании материи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="" xmlns:a16="http://schemas.microsoft.com/office/drawing/2014/main" id="{17E4DEA7-74B0-9017-5078-25F8CCEE7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37" y="1201874"/>
            <a:ext cx="4328456" cy="324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="" xmlns:a16="http://schemas.microsoft.com/office/drawing/2014/main" id="{A518A412-C79E-CC29-E87A-BF0E5717F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81079"/>
            <a:ext cx="406717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2F61B-BE56-41E6-9CCC-38867DBC1A6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9178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0B42DFB-28B4-7B37-21E6-0508897FDB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>
            <a:extLst>
              <a:ext uri="{FF2B5EF4-FFF2-40B4-BE49-F238E27FC236}">
                <a16:creationId xmlns="" xmlns:a16="http://schemas.microsoft.com/office/drawing/2014/main" id="{D8160BB2-31F4-923B-180A-4346460F1C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EE21E8B-B010-5F9D-14D0-BDECEA65C61A}"/>
              </a:ext>
            </a:extLst>
          </p:cNvPr>
          <p:cNvSpPr txBox="1"/>
          <p:nvPr/>
        </p:nvSpPr>
        <p:spPr>
          <a:xfrm>
            <a:off x="752045" y="330791"/>
            <a:ext cx="78488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Заключение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0172D9A-2C2E-B21C-A242-51207434EAB0}"/>
              </a:ext>
            </a:extLst>
          </p:cNvPr>
          <p:cNvSpPr txBox="1"/>
          <p:nvPr/>
        </p:nvSpPr>
        <p:spPr>
          <a:xfrm>
            <a:off x="408166" y="777933"/>
            <a:ext cx="4379858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Материя первична по отношению к сознанию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Материя проявляется в бесчисленных свойствах</a:t>
            </a:r>
            <a:endParaRPr lang="ru-RU" sz="2000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Категория материи играет важную методологическую роль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="" xmlns:a16="http://schemas.microsoft.com/office/drawing/2014/main" id="{81466DF8-6534-B1BE-7552-1983901ED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481" y="1407746"/>
            <a:ext cx="406717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2F61B-BE56-41E6-9CCC-38867DBC1A6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7091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3D7060E6-8646-0D94-729C-F8269CA78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AEDA85F0-0DB6-12A7-E930-68A1146BE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234" y="627534"/>
            <a:ext cx="3863182" cy="224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>
            <a:extLst>
              <a:ext uri="{FF2B5EF4-FFF2-40B4-BE49-F238E27FC236}">
                <a16:creationId xmlns="" xmlns:a16="http://schemas.microsoft.com/office/drawing/2014/main" id="{86B3E576-F749-34B7-3AE5-06E902D8E8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74742E4-1748-1DF8-2086-9400C62BE07F}"/>
              </a:ext>
            </a:extLst>
          </p:cNvPr>
          <p:cNvSpPr txBox="1"/>
          <p:nvPr/>
        </p:nvSpPr>
        <p:spPr>
          <a:xfrm>
            <a:off x="783196" y="-92546"/>
            <a:ext cx="81092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Важность философского анализа в понимании материи</a:t>
            </a:r>
            <a:r>
              <a:rPr lang="ru-RU" sz="24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ru-RU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протяжении столетий ученые исследовали природу материи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НЛП - средство пропаганды Научно+рабочая интеллигенция (НРИ) Дзен">
            <a:extLst>
              <a:ext uri="{FF2B5EF4-FFF2-40B4-BE49-F238E27FC236}">
                <a16:creationId xmlns="" xmlns:a16="http://schemas.microsoft.com/office/drawing/2014/main" id="{B62A4E2B-52B7-6796-9804-0D29E60AB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128" y="643581"/>
            <a:ext cx="3268276" cy="244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09ACE30-E695-484B-59E3-E8C9841BB8D5}"/>
              </a:ext>
            </a:extLst>
          </p:cNvPr>
          <p:cNvSpPr txBox="1"/>
          <p:nvPr/>
        </p:nvSpPr>
        <p:spPr>
          <a:xfrm>
            <a:off x="4499992" y="1782179"/>
            <a:ext cx="3262658" cy="10776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100" i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Мышление и сознание существуют всегда как продукт человеческого мозга, без которого сознания и мышления нет, а материя без сознания существует</a:t>
            </a:r>
            <a:endParaRPr lang="ru-RU" sz="1100" i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="" xmlns:a16="http://schemas.microsoft.com/office/drawing/2014/main" id="{AFB69252-BC4E-CB8E-834D-8AF840976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584323"/>
            <a:ext cx="3767019" cy="200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="" xmlns:a16="http://schemas.microsoft.com/office/drawing/2014/main" id="{2E036E49-FDBD-F083-226C-553A79AC19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52"/>
          <a:stretch/>
        </p:blipFill>
        <p:spPr bwMode="auto">
          <a:xfrm>
            <a:off x="4049466" y="2911116"/>
            <a:ext cx="4522126" cy="200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2F61B-BE56-41E6-9CCC-38867DBC1A6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03906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A9CFB098-EFC4-7652-14F6-7AA7246C7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="" xmlns:a16="http://schemas.microsoft.com/office/drawing/2014/main" id="{E5E78826-E045-6506-949E-286E19756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069457"/>
            <a:ext cx="592177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>
            <a:extLst>
              <a:ext uri="{FF2B5EF4-FFF2-40B4-BE49-F238E27FC236}">
                <a16:creationId xmlns="" xmlns:a16="http://schemas.microsoft.com/office/drawing/2014/main" id="{001AD834-2B1F-5F23-CD6B-B0CFFAC5EE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FCF09CD-AF37-26BC-B2E9-ED5314B8A511}"/>
              </a:ext>
            </a:extLst>
          </p:cNvPr>
          <p:cNvSpPr txBox="1"/>
          <p:nvPr/>
        </p:nvSpPr>
        <p:spPr>
          <a:xfrm>
            <a:off x="1210615" y="330791"/>
            <a:ext cx="68867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Исторические этапы развития философии</a:t>
            </a:r>
            <a:r>
              <a:rPr lang="ru-RU" sz="32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4C08A35-A2B2-E9C4-800A-825D64887E90}"/>
              </a:ext>
            </a:extLst>
          </p:cNvPr>
          <p:cNvSpPr txBox="1"/>
          <p:nvPr/>
        </p:nvSpPr>
        <p:spPr>
          <a:xfrm>
            <a:off x="274375" y="1219328"/>
            <a:ext cx="3499837" cy="2704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Древнегреческая философия</a:t>
            </a:r>
          </a:p>
          <a:p>
            <a:pPr algn="just">
              <a:lnSpc>
                <a:spcPct val="150000"/>
              </a:lnSpc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Новый век</a:t>
            </a:r>
          </a:p>
          <a:p>
            <a:pPr algn="just">
              <a:lnSpc>
                <a:spcPct val="150000"/>
              </a:lnSpc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Эпоха Просвещения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2F61B-BE56-41E6-9CCC-38867DBC1A6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33680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28580B92-48AE-E916-70A5-4B68CD6790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background">
            <a:extLst>
              <a:ext uri="{FF2B5EF4-FFF2-40B4-BE49-F238E27FC236}">
                <a16:creationId xmlns="" xmlns:a16="http://schemas.microsoft.com/office/drawing/2014/main" id="{C5EA9231-3C1F-471A-11DF-98922D11E6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25" r="50093"/>
          <a:stretch/>
        </p:blipFill>
        <p:spPr bwMode="auto">
          <a:xfrm>
            <a:off x="467544" y="3409412"/>
            <a:ext cx="2025110" cy="163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>
            <a:extLst>
              <a:ext uri="{FF2B5EF4-FFF2-40B4-BE49-F238E27FC236}">
                <a16:creationId xmlns="" xmlns:a16="http://schemas.microsoft.com/office/drawing/2014/main" id="{A49721CC-FA76-DB3C-9030-1A42C82A46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7962571-F11D-61A8-79F2-0E8F9FDECA8F}"/>
              </a:ext>
            </a:extLst>
          </p:cNvPr>
          <p:cNvSpPr txBox="1"/>
          <p:nvPr/>
        </p:nvSpPr>
        <p:spPr>
          <a:xfrm>
            <a:off x="2267744" y="114767"/>
            <a:ext cx="51845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1800"/>
              </a:spcBef>
              <a:spcAft>
                <a:spcPts val="1200"/>
              </a:spcAft>
            </a:pPr>
            <a:r>
              <a:rPr lang="ru-RU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Эмпиризм и рационализм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="" xmlns:a16="http://schemas.microsoft.com/office/drawing/2014/main" id="{C09FFA14-C831-ADC3-64EB-098A40AC0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45" y="676300"/>
            <a:ext cx="3682269" cy="275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Picture background">
            <a:extLst>
              <a:ext uri="{FF2B5EF4-FFF2-40B4-BE49-F238E27FC236}">
                <a16:creationId xmlns="" xmlns:a16="http://schemas.microsoft.com/office/drawing/2014/main" id="{EB021F0A-A2C9-A37B-4FD9-DCFB377513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5" t="30468"/>
          <a:stretch/>
        </p:blipFill>
        <p:spPr bwMode="auto">
          <a:xfrm>
            <a:off x="6761081" y="3435846"/>
            <a:ext cx="1863322" cy="170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="" xmlns:a16="http://schemas.microsoft.com/office/drawing/2014/main" id="{067547DA-6D9C-C386-6529-4F99E4D8D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877" y="649630"/>
            <a:ext cx="3874441" cy="278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2F61B-BE56-41E6-9CCC-38867DBC1A6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83400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817E5A4-B0F4-C43D-84CD-17D4D6420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>
            <a:extLst>
              <a:ext uri="{FF2B5EF4-FFF2-40B4-BE49-F238E27FC236}">
                <a16:creationId xmlns="" xmlns:a16="http://schemas.microsoft.com/office/drawing/2014/main" id="{3958B6B7-5690-26AC-C4BF-3D100B9A42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1" t="23356" r="11474"/>
          <a:stretch/>
        </p:blipFill>
        <p:spPr bwMode="auto">
          <a:xfrm>
            <a:off x="6740086" y="1275606"/>
            <a:ext cx="2240444" cy="147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="" xmlns:a16="http://schemas.microsoft.com/office/drawing/2014/main" id="{1281670E-4737-B615-BF8A-C2CD6895D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736" y="1275606"/>
            <a:ext cx="2268310" cy="152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Picture background">
            <a:extLst>
              <a:ext uri="{FF2B5EF4-FFF2-40B4-BE49-F238E27FC236}">
                <a16:creationId xmlns="" xmlns:a16="http://schemas.microsoft.com/office/drawing/2014/main" id="{63367986-91B4-9131-39B5-9C14E829D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58" t="29406" r="9261" b="14937"/>
          <a:stretch/>
        </p:blipFill>
        <p:spPr bwMode="auto">
          <a:xfrm>
            <a:off x="194095" y="1558124"/>
            <a:ext cx="1960024" cy="118833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08CF458-26A5-F88E-8E34-4A9AC91EE789}"/>
              </a:ext>
            </a:extLst>
          </p:cNvPr>
          <p:cNvSpPr txBox="1"/>
          <p:nvPr/>
        </p:nvSpPr>
        <p:spPr>
          <a:xfrm>
            <a:off x="2022626" y="400824"/>
            <a:ext cx="59046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1800"/>
              </a:spcBef>
              <a:spcAft>
                <a:spcPts val="1200"/>
              </a:spcAft>
            </a:pPr>
            <a:r>
              <a:rPr lang="ru-RU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Материализм в 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ru-RU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веке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556AEE2-C536-68A0-9CE9-9C26417135BA}"/>
              </a:ext>
            </a:extLst>
          </p:cNvPr>
          <p:cNvSpPr txBox="1"/>
          <p:nvPr/>
        </p:nvSpPr>
        <p:spPr>
          <a:xfrm>
            <a:off x="86591" y="891881"/>
            <a:ext cx="44272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 единства и </a:t>
            </a:r>
            <a:endParaRPr lang="ru-RU" b="1" dirty="0" smtClean="0">
              <a:solidFill>
                <a:srgbClr val="3333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целостности </a:t>
            </a:r>
            <a:r>
              <a:rPr lang="ru-RU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бытия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C275FFB-1132-A8C3-31A3-C89BA983B8B8}"/>
              </a:ext>
            </a:extLst>
          </p:cNvPr>
          <p:cNvSpPr txBox="1"/>
          <p:nvPr/>
        </p:nvSpPr>
        <p:spPr>
          <a:xfrm>
            <a:off x="2733102" y="899799"/>
            <a:ext cx="45796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</a:t>
            </a:r>
            <a:r>
              <a:rPr lang="ru-RU" sz="18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800" b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материальности</a:t>
            </a:r>
          </a:p>
          <a:p>
            <a:r>
              <a:rPr lang="ru-RU" sz="1800" b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мира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5FA1530-EF32-EBAA-B19C-168A04AB2B46}"/>
              </a:ext>
            </a:extLst>
          </p:cNvPr>
          <p:cNvSpPr txBox="1"/>
          <p:nvPr/>
        </p:nvSpPr>
        <p:spPr>
          <a:xfrm>
            <a:off x="5989439" y="899799"/>
            <a:ext cx="29910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 </a:t>
            </a:r>
            <a:r>
              <a:rPr lang="ru-RU" sz="1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познаваемости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мира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2F61B-BE56-41E6-9CCC-38867DBC1A65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10" name="Picture 4">
            <a:extLst>
              <a:ext uri="{FF2B5EF4-FFF2-40B4-BE49-F238E27FC236}">
                <a16:creationId xmlns="" xmlns:a16="http://schemas.microsoft.com/office/drawing/2014/main" id="{301D48AF-444B-543E-399E-1D2FE01FA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524" y="3280337"/>
            <a:ext cx="2886842" cy="162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="" xmlns:a16="http://schemas.microsoft.com/office/drawing/2014/main" id="{42429B03-D715-D21C-5641-B671B6794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00249"/>
            <a:ext cx="2648383" cy="160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C086334-51A3-0162-79D4-2C2CFC8DD21B}"/>
              </a:ext>
            </a:extLst>
          </p:cNvPr>
          <p:cNvSpPr txBox="1"/>
          <p:nvPr/>
        </p:nvSpPr>
        <p:spPr>
          <a:xfrm>
            <a:off x="79304" y="2911005"/>
            <a:ext cx="23762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 развития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FB71F20-8360-1F80-EEA5-E46D41E6B9C5}"/>
              </a:ext>
            </a:extLst>
          </p:cNvPr>
          <p:cNvSpPr txBox="1"/>
          <p:nvPr/>
        </p:nvSpPr>
        <p:spPr>
          <a:xfrm>
            <a:off x="4427984" y="2886727"/>
            <a:ext cx="36724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 преобразования мира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77800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706C85CD-845E-25AE-7E9E-B2123628C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icture background">
            <a:extLst>
              <a:ext uri="{FF2B5EF4-FFF2-40B4-BE49-F238E27FC236}">
                <a16:creationId xmlns="" xmlns:a16="http://schemas.microsoft.com/office/drawing/2014/main" id="{6FE85299-CF43-0326-1E1B-234847F109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9" t="8024" r="2739" b="5515"/>
          <a:stretch/>
        </p:blipFill>
        <p:spPr bwMode="auto">
          <a:xfrm>
            <a:off x="611560" y="593447"/>
            <a:ext cx="8012844" cy="443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>
            <a:extLst>
              <a:ext uri="{FF2B5EF4-FFF2-40B4-BE49-F238E27FC236}">
                <a16:creationId xmlns="" xmlns:a16="http://schemas.microsoft.com/office/drawing/2014/main" id="{BFCF8E78-F85B-C2FA-A60D-2F2E16C56F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2F61B-BE56-41E6-9CCC-38867DBC1A6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97291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67324AB0-F840-93BA-DCAE-7667048B65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>
            <a:extLst>
              <a:ext uri="{FF2B5EF4-FFF2-40B4-BE49-F238E27FC236}">
                <a16:creationId xmlns="" xmlns:a16="http://schemas.microsoft.com/office/drawing/2014/main" id="{0D8A8510-122D-1CA9-E770-21B90214A2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D4504ED-7554-FD42-E4F2-E2159620E6C8}"/>
              </a:ext>
            </a:extLst>
          </p:cNvPr>
          <p:cNvSpPr txBox="1"/>
          <p:nvPr/>
        </p:nvSpPr>
        <p:spPr>
          <a:xfrm>
            <a:off x="1835696" y="330791"/>
            <a:ext cx="57334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Материя в квантовой механике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7174" name="Picture 6" descr="Realms of Consciousness. Стоковое фото № 27739579, фотограф Andrew Ostrovsky / PantherMedia / Фотобанк Лори">
            <a:extLst>
              <a:ext uri="{FF2B5EF4-FFF2-40B4-BE49-F238E27FC236}">
                <a16:creationId xmlns="" xmlns:a16="http://schemas.microsoft.com/office/drawing/2014/main" id="{1A606A40-B945-7C37-B31C-C8CFAD0B2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9622"/>
            <a:ext cx="3981211" cy="297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Как заставить электрон излучать в сто раз больше энергии Официальный сайт НИЯУ М">
            <a:extLst>
              <a:ext uri="{FF2B5EF4-FFF2-40B4-BE49-F238E27FC236}">
                <a16:creationId xmlns="" xmlns:a16="http://schemas.microsoft.com/office/drawing/2014/main" id="{A3F14537-6838-BCB8-FE4A-2A4753A31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269" y="1419622"/>
            <a:ext cx="4020481" cy="299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2F61B-BE56-41E6-9CCC-38867DBC1A6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49609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F2614338-0F31-3C57-881E-649CAC083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>
            <a:extLst>
              <a:ext uri="{FF2B5EF4-FFF2-40B4-BE49-F238E27FC236}">
                <a16:creationId xmlns="" xmlns:a16="http://schemas.microsoft.com/office/drawing/2014/main" id="{2DEE4A65-D6F6-C7E8-0685-28DCD4612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47771"/>
            <a:ext cx="5263753" cy="328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>
            <a:extLst>
              <a:ext uri="{FF2B5EF4-FFF2-40B4-BE49-F238E27FC236}">
                <a16:creationId xmlns="" xmlns:a16="http://schemas.microsoft.com/office/drawing/2014/main" id="{6B627C05-6A0B-4FBC-C2AB-A3C7EBD9CB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A829ABD-A2F1-2D42-AFA4-315E6C42F260}"/>
              </a:ext>
            </a:extLst>
          </p:cNvPr>
          <p:cNvSpPr txBox="1"/>
          <p:nvPr/>
        </p:nvSpPr>
        <p:spPr>
          <a:xfrm>
            <a:off x="1705285" y="480165"/>
            <a:ext cx="57334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Материя в квантовой механике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42564DD-8E79-B876-918F-773378D77C44}"/>
              </a:ext>
            </a:extLst>
          </p:cNvPr>
          <p:cNvSpPr txBox="1"/>
          <p:nvPr/>
        </p:nvSpPr>
        <p:spPr>
          <a:xfrm>
            <a:off x="496099" y="1406842"/>
            <a:ext cx="3499837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Вероятностная природа частиц</a:t>
            </a:r>
          </a:p>
          <a:p>
            <a:pPr algn="just"/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неопределенности</a:t>
            </a:r>
          </a:p>
          <a:p>
            <a:pPr algn="just"/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Единство материи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материи и силовых полей</a:t>
            </a:r>
          </a:p>
        </p:txBody>
      </p:sp>
      <p:pic>
        <p:nvPicPr>
          <p:cNvPr id="8200" name="Picture 8">
            <a:extLst>
              <a:ext uri="{FF2B5EF4-FFF2-40B4-BE49-F238E27FC236}">
                <a16:creationId xmlns="" xmlns:a16="http://schemas.microsoft.com/office/drawing/2014/main" id="{8C20DACA-1350-593A-22C5-1D0E9DE4C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452" y="1275606"/>
            <a:ext cx="3744416" cy="279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2F61B-BE56-41E6-9CCC-38867DBC1A6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442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DBD451AD-C492-017A-DC8B-31BB29D52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>
            <a:extLst>
              <a:ext uri="{FF2B5EF4-FFF2-40B4-BE49-F238E27FC236}">
                <a16:creationId xmlns="" xmlns:a16="http://schemas.microsoft.com/office/drawing/2014/main" id="{C68D9517-66DE-1D87-0A97-C8D8238ED6F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AE32109-7C8D-F638-D62A-A33D57554544}"/>
              </a:ext>
            </a:extLst>
          </p:cNvPr>
          <p:cNvSpPr txBox="1"/>
          <p:nvPr/>
        </p:nvSpPr>
        <p:spPr>
          <a:xfrm>
            <a:off x="1155420" y="550773"/>
            <a:ext cx="71379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Теория относительности А</a:t>
            </a:r>
            <a:r>
              <a:rPr lang="ru-RU" sz="3200" kern="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. Эйнштейна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="" xmlns:a16="http://schemas.microsoft.com/office/drawing/2014/main" id="{6605CB94-E31C-6752-8918-9E41DE9C8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88" y="1131590"/>
            <a:ext cx="470819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="" xmlns:a16="http://schemas.microsoft.com/office/drawing/2014/main" id="{3F0E8590-21F4-C047-F8B8-A9A884C35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697" y="1707654"/>
            <a:ext cx="4609871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2F61B-BE56-41E6-9CCC-38867DBC1A6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089474"/>
      </p:ext>
    </p:extLst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1389</TotalTime>
  <Words>319</Words>
  <Application>Microsoft Office PowerPoint</Application>
  <PresentationFormat>Экран (16:9)</PresentationFormat>
  <Paragraphs>109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Constantia</vt:lpstr>
      <vt:lpstr>Times New Roman</vt:lpstr>
      <vt:lpstr>Wingdings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Depo</dc:creator>
  <cp:lastModifiedBy>Prep64_4</cp:lastModifiedBy>
  <cp:revision>102</cp:revision>
  <cp:lastPrinted>2025-04-07T05:14:28Z</cp:lastPrinted>
  <dcterms:created xsi:type="dcterms:W3CDTF">2015-09-06T18:41:42Z</dcterms:created>
  <dcterms:modified xsi:type="dcterms:W3CDTF">2025-04-07T05:16:18Z</dcterms:modified>
</cp:coreProperties>
</file>