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327" r:id="rId2"/>
    <p:sldId id="313" r:id="rId3"/>
    <p:sldId id="289" r:id="rId4"/>
    <p:sldId id="297" r:id="rId5"/>
    <p:sldId id="302" r:id="rId6"/>
    <p:sldId id="296" r:id="rId7"/>
    <p:sldId id="305" r:id="rId8"/>
    <p:sldId id="298" r:id="rId9"/>
    <p:sldId id="304" r:id="rId10"/>
    <p:sldId id="295" r:id="rId11"/>
    <p:sldId id="293" r:id="rId12"/>
    <p:sldId id="306" r:id="rId13"/>
    <p:sldId id="299" r:id="rId14"/>
    <p:sldId id="300" r:id="rId15"/>
    <p:sldId id="303" r:id="rId16"/>
    <p:sldId id="314" r:id="rId17"/>
    <p:sldId id="315" r:id="rId18"/>
    <p:sldId id="307" r:id="rId19"/>
    <p:sldId id="320" r:id="rId20"/>
    <p:sldId id="317" r:id="rId21"/>
    <p:sldId id="316" r:id="rId22"/>
    <p:sldId id="308" r:id="rId23"/>
    <p:sldId id="318" r:id="rId24"/>
    <p:sldId id="321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2017" autoAdjust="0"/>
    <p:restoredTop sz="94660"/>
  </p:normalViewPr>
  <p:slideViewPr>
    <p:cSldViewPr>
      <p:cViewPr varScale="1">
        <p:scale>
          <a:sx n="83" d="100"/>
          <a:sy n="83" d="100"/>
        </p:scale>
        <p:origin x="-1282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6E925-7A53-4AC4-9968-6DA90F2BE573}" type="datetimeFigureOut">
              <a:rPr lang="ru-RU" smtClean="0"/>
              <a:t>10.01.2025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2FF1B1C-B55F-4A3D-A581-31C2F407E40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6E925-7A53-4AC4-9968-6DA90F2BE573}" type="datetimeFigureOut">
              <a:rPr lang="ru-RU" smtClean="0"/>
              <a:t>10.01.2025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F1B1C-B55F-4A3D-A581-31C2F407E40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6E925-7A53-4AC4-9968-6DA90F2BE573}" type="datetimeFigureOut">
              <a:rPr lang="ru-RU" smtClean="0"/>
              <a:t>10.01.2025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F1B1C-B55F-4A3D-A581-31C2F407E40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6E925-7A53-4AC4-9968-6DA90F2BE573}" type="datetimeFigureOut">
              <a:rPr lang="ru-RU" smtClean="0"/>
              <a:t>10.01.2025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2FF1B1C-B55F-4A3D-A581-31C2F407E40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6E925-7A53-4AC4-9968-6DA90F2BE573}" type="datetimeFigureOut">
              <a:rPr lang="ru-RU" smtClean="0"/>
              <a:t>10.01.2025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F1B1C-B55F-4A3D-A581-31C2F407E408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6E925-7A53-4AC4-9968-6DA90F2BE573}" type="datetimeFigureOut">
              <a:rPr lang="ru-RU" smtClean="0"/>
              <a:t>10.01.2025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F1B1C-B55F-4A3D-A581-31C2F407E40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6E925-7A53-4AC4-9968-6DA90F2BE573}" type="datetimeFigureOut">
              <a:rPr lang="ru-RU" smtClean="0"/>
              <a:t>10.01.2025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B2FF1B1C-B55F-4A3D-A581-31C2F407E408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6E925-7A53-4AC4-9968-6DA90F2BE573}" type="datetimeFigureOut">
              <a:rPr lang="ru-RU" smtClean="0"/>
              <a:t>10.01.2025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F1B1C-B55F-4A3D-A581-31C2F407E40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6E925-7A53-4AC4-9968-6DA90F2BE573}" type="datetimeFigureOut">
              <a:rPr lang="ru-RU" smtClean="0"/>
              <a:t>10.01.2025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F1B1C-B55F-4A3D-A581-31C2F407E40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6E925-7A53-4AC4-9968-6DA90F2BE573}" type="datetimeFigureOut">
              <a:rPr lang="ru-RU" smtClean="0"/>
              <a:t>10.01.2025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F1B1C-B55F-4A3D-A581-31C2F407E40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6E925-7A53-4AC4-9968-6DA90F2BE573}" type="datetimeFigureOut">
              <a:rPr lang="ru-RU" smtClean="0"/>
              <a:t>10.01.2025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F1B1C-B55F-4A3D-A581-31C2F407E408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F556E925-7A53-4AC4-9968-6DA90F2BE573}" type="datetimeFigureOut">
              <a:rPr lang="ru-RU" smtClean="0"/>
              <a:t>10.01.2025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2FF1B1C-B55F-4A3D-A581-31C2F407E408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88640"/>
            <a:ext cx="5112568" cy="2304256"/>
          </a:xfrm>
        </p:spPr>
        <p:txBody>
          <a:bodyPr>
            <a:noAutofit/>
          </a:bodyPr>
          <a:lstStyle/>
          <a:p>
            <a:pPr algn="ctr"/>
            <a:r>
              <a:rPr lang="ru-RU" dirty="0"/>
              <a:t>Симфоническое творчество </a:t>
            </a:r>
            <a:br>
              <a:rPr lang="ru-RU" dirty="0"/>
            </a:br>
            <a:r>
              <a:rPr lang="ru-RU" dirty="0"/>
              <a:t>М.И. </a:t>
            </a:r>
            <a:r>
              <a:rPr lang="ru-RU" dirty="0" smtClean="0"/>
              <a:t>Глинки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149" y="4797152"/>
            <a:ext cx="6272043" cy="1800200"/>
          </a:xfrm>
        </p:spPr>
        <p:txBody>
          <a:bodyPr>
            <a:normAutofit fontScale="62500" lnSpcReduction="20000"/>
          </a:bodyPr>
          <a:lstStyle/>
          <a:p>
            <a:endParaRPr lang="ru-RU" sz="2800" dirty="0" smtClean="0"/>
          </a:p>
          <a:p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pPr marL="0" indent="0" algn="ctr">
              <a:buNone/>
            </a:pPr>
            <a:r>
              <a:rPr lang="ru-RU" dirty="0" smtClean="0"/>
              <a:t>МБОУ ДО «Нижнесортымская </a:t>
            </a:r>
            <a:r>
              <a:rPr lang="ru-RU" dirty="0"/>
              <a:t>детская школа искусств</a:t>
            </a:r>
            <a:r>
              <a:rPr lang="ru-RU" dirty="0" smtClean="0"/>
              <a:t>»</a:t>
            </a:r>
          </a:p>
          <a:p>
            <a:pPr marL="0" indent="0" algn="ctr">
              <a:buNone/>
            </a:pPr>
            <a:r>
              <a:rPr lang="ru-RU" dirty="0" smtClean="0"/>
              <a:t>2024</a:t>
            </a:r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836712"/>
            <a:ext cx="3696350" cy="4178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69256" y="2636912"/>
            <a:ext cx="5112568" cy="1441338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i="1" dirty="0" smtClean="0"/>
              <a:t>Презентация к открытому уроку по музыкальной литературе</a:t>
            </a:r>
            <a:endParaRPr lang="ru-RU" sz="2400" i="1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69256" y="4869160"/>
            <a:ext cx="5112568" cy="1801378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919203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686800" cy="838200"/>
          </a:xfrm>
        </p:spPr>
        <p:txBody>
          <a:bodyPr/>
          <a:lstStyle/>
          <a:p>
            <a:pPr algn="ctr"/>
            <a:r>
              <a:rPr lang="ru-RU" dirty="0" smtClean="0"/>
              <a:t>Жанры творчества М.И. Глинки: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052736"/>
            <a:ext cx="8856984" cy="5688632"/>
          </a:xfrm>
        </p:spPr>
        <p:txBody>
          <a:bodyPr/>
          <a:lstStyle/>
          <a:p>
            <a:pPr marL="1096963" indent="-457200">
              <a:buClr>
                <a:srgbClr val="F0A22E"/>
              </a:buClr>
              <a:buFont typeface="Wingdings" panose="05000000000000000000" pitchFamily="2" charset="2"/>
              <a:buChar char="q"/>
            </a:pPr>
            <a:r>
              <a:rPr lang="ru-RU" b="1" dirty="0" smtClean="0">
                <a:solidFill>
                  <a:srgbClr val="A5644E"/>
                </a:solidFill>
              </a:rPr>
              <a:t>соната</a:t>
            </a:r>
          </a:p>
          <a:p>
            <a:pPr marL="1096963" indent="-457200">
              <a:buClr>
                <a:srgbClr val="F0A22E"/>
              </a:buClr>
              <a:buFont typeface="Wingdings" panose="05000000000000000000" pitchFamily="2" charset="2"/>
              <a:buChar char="q"/>
            </a:pPr>
            <a:r>
              <a:rPr lang="ru-RU" b="1" dirty="0">
                <a:solidFill>
                  <a:srgbClr val="A5644E"/>
                </a:solidFill>
              </a:rPr>
              <a:t>опера</a:t>
            </a:r>
          </a:p>
          <a:p>
            <a:pPr marL="1096963" indent="-457200">
              <a:buClr>
                <a:srgbClr val="F0A22E"/>
              </a:buClr>
              <a:buFont typeface="Wingdings" panose="05000000000000000000" pitchFamily="2" charset="2"/>
              <a:buChar char="q"/>
            </a:pPr>
            <a:r>
              <a:rPr lang="ru-RU" b="1" dirty="0">
                <a:solidFill>
                  <a:srgbClr val="A5644E"/>
                </a:solidFill>
              </a:rPr>
              <a:t>симфония</a:t>
            </a:r>
          </a:p>
          <a:p>
            <a:pPr marL="1096963" indent="-457200">
              <a:buClr>
                <a:srgbClr val="F0A22E"/>
              </a:buClr>
              <a:buFont typeface="Wingdings" panose="05000000000000000000" pitchFamily="2" charset="2"/>
              <a:buChar char="q"/>
            </a:pPr>
            <a:r>
              <a:rPr lang="ru-RU" b="1" dirty="0">
                <a:solidFill>
                  <a:srgbClr val="A5644E"/>
                </a:solidFill>
              </a:rPr>
              <a:t>одночастные симфонические произведения</a:t>
            </a:r>
          </a:p>
          <a:p>
            <a:pPr marL="1096963" indent="-457200">
              <a:buClr>
                <a:srgbClr val="F0A22E"/>
              </a:buClr>
              <a:buFont typeface="Wingdings" panose="05000000000000000000" pitchFamily="2" charset="2"/>
              <a:buChar char="q"/>
            </a:pPr>
            <a:r>
              <a:rPr lang="ru-RU" b="1" dirty="0">
                <a:solidFill>
                  <a:srgbClr val="A5644E"/>
                </a:solidFill>
              </a:rPr>
              <a:t>романсы</a:t>
            </a:r>
          </a:p>
          <a:p>
            <a:pPr marL="1096963" indent="-457200">
              <a:buClr>
                <a:srgbClr val="F0A22E"/>
              </a:buClr>
              <a:buFont typeface="Wingdings" panose="05000000000000000000" pitchFamily="2" charset="2"/>
              <a:buChar char="q"/>
            </a:pPr>
            <a:r>
              <a:rPr lang="ru-RU" b="1" dirty="0">
                <a:solidFill>
                  <a:srgbClr val="A5644E"/>
                </a:solidFill>
              </a:rPr>
              <a:t>балет</a:t>
            </a:r>
          </a:p>
          <a:p>
            <a:pPr marL="1096963" indent="-457200">
              <a:buClr>
                <a:srgbClr val="F0A22E"/>
              </a:buClr>
              <a:buFont typeface="Wingdings" panose="05000000000000000000" pitchFamily="2" charset="2"/>
              <a:buChar char="q"/>
            </a:pPr>
            <a:r>
              <a:rPr lang="ru-RU" b="1" dirty="0" smtClean="0">
                <a:solidFill>
                  <a:srgbClr val="A5644E"/>
                </a:solidFill>
              </a:rPr>
              <a:t>фортепианные пьесы (вальсы</a:t>
            </a:r>
            <a:r>
              <a:rPr lang="ru-RU" b="1" dirty="0">
                <a:solidFill>
                  <a:srgbClr val="A5644E"/>
                </a:solidFill>
              </a:rPr>
              <a:t>, мазурки, </a:t>
            </a:r>
            <a:r>
              <a:rPr lang="ru-RU" b="1" dirty="0" smtClean="0">
                <a:solidFill>
                  <a:srgbClr val="A5644E"/>
                </a:solidFill>
              </a:rPr>
              <a:t>вариации)</a:t>
            </a:r>
            <a:endParaRPr lang="ru-RU" b="1" dirty="0">
              <a:solidFill>
                <a:srgbClr val="A5644E"/>
              </a:solidFill>
            </a:endParaRPr>
          </a:p>
          <a:p>
            <a:pPr marL="1096963" indent="-457200">
              <a:buClr>
                <a:srgbClr val="F0A22E"/>
              </a:buClr>
              <a:buFont typeface="Wingdings" panose="05000000000000000000" pitchFamily="2" charset="2"/>
              <a:buChar char="q"/>
            </a:pPr>
            <a:endParaRPr lang="ru-RU" b="1" dirty="0" smtClean="0">
              <a:solidFill>
                <a:srgbClr val="A5644E"/>
              </a:solidFill>
            </a:endParaRPr>
          </a:p>
          <a:p>
            <a:pPr marL="1096963" indent="-457200">
              <a:buClr>
                <a:srgbClr val="F0A22E"/>
              </a:buClr>
              <a:buFont typeface="Wingdings" panose="05000000000000000000" pitchFamily="2" charset="2"/>
              <a:buChar char="q"/>
            </a:pPr>
            <a:endParaRPr lang="ru-RU" b="1" dirty="0" smtClean="0">
              <a:solidFill>
                <a:srgbClr val="A5644E"/>
              </a:solidFill>
            </a:endParaRPr>
          </a:p>
          <a:p>
            <a:pPr marL="1096963" indent="-457200">
              <a:buClr>
                <a:srgbClr val="F0A22E"/>
              </a:buClr>
              <a:buFont typeface="Wingdings" panose="05000000000000000000" pitchFamily="2" charset="2"/>
              <a:buChar char="q"/>
            </a:pPr>
            <a:endParaRPr lang="ru-RU" b="1" dirty="0" smtClean="0">
              <a:solidFill>
                <a:srgbClr val="A5644E"/>
              </a:solidFill>
            </a:endParaRPr>
          </a:p>
          <a:p>
            <a:pPr marL="1096963" indent="-457200">
              <a:buClr>
                <a:srgbClr val="F0A22E"/>
              </a:buClr>
              <a:buFont typeface="Wingdings" panose="05000000000000000000" pitchFamily="2" charset="2"/>
              <a:buChar char="q"/>
            </a:pPr>
            <a:endParaRPr lang="ru-RU" b="1" dirty="0" smtClean="0">
              <a:solidFill>
                <a:srgbClr val="A5644E"/>
              </a:solidFill>
            </a:endParaRPr>
          </a:p>
          <a:p>
            <a:pPr marL="1096963" indent="-457200">
              <a:buClr>
                <a:srgbClr val="F0A22E"/>
              </a:buClr>
              <a:buFont typeface="Wingdings" panose="05000000000000000000" pitchFamily="2" charset="2"/>
              <a:buChar char="q"/>
            </a:pPr>
            <a:endParaRPr lang="ru-RU" b="1" dirty="0" smtClean="0">
              <a:solidFill>
                <a:srgbClr val="A5644E"/>
              </a:solidFill>
            </a:endParaRPr>
          </a:p>
          <a:p>
            <a:pPr marL="1096963" indent="-457200">
              <a:buClr>
                <a:srgbClr val="F0A22E"/>
              </a:buClr>
              <a:buFont typeface="Wingdings" panose="05000000000000000000" pitchFamily="2" charset="2"/>
              <a:buChar char="q"/>
            </a:pPr>
            <a:endParaRPr lang="ru-RU" b="1" dirty="0">
              <a:solidFill>
                <a:srgbClr val="A5644E"/>
              </a:solidFill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7919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052736"/>
            <a:ext cx="3654598" cy="3007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539" y="980728"/>
            <a:ext cx="4122561" cy="3299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77547"/>
            <a:ext cx="8686800" cy="72156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Кто изображен на данных </a:t>
            </a:r>
            <a:r>
              <a:rPr lang="ru-RU" dirty="0" smtClean="0"/>
              <a:t>портретах (фото):</a:t>
            </a:r>
            <a:endParaRPr lang="ru-RU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5820" y="3958140"/>
            <a:ext cx="4352616" cy="2899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52113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6440" y="116632"/>
            <a:ext cx="8991600" cy="158417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Незадолго до смерти Глинка пишет воспоминания о своей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творческой жизни: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639763" lvl="0" indent="0">
              <a:lnSpc>
                <a:spcPct val="150000"/>
              </a:lnSpc>
              <a:buClr>
                <a:srgbClr val="F0A22E"/>
              </a:buClr>
              <a:buNone/>
            </a:pPr>
            <a:r>
              <a:rPr lang="ru-RU" sz="4600" b="1" dirty="0">
                <a:solidFill>
                  <a:srgbClr val="A5644E"/>
                </a:solidFill>
              </a:rPr>
              <a:t>а) «Записки»</a:t>
            </a:r>
          </a:p>
          <a:p>
            <a:pPr marL="639763" lvl="0" indent="0">
              <a:lnSpc>
                <a:spcPct val="150000"/>
              </a:lnSpc>
              <a:buClr>
                <a:srgbClr val="F0A22E"/>
              </a:buClr>
              <a:buNone/>
            </a:pPr>
            <a:r>
              <a:rPr lang="ru-RU" sz="4600" b="1" dirty="0">
                <a:solidFill>
                  <a:srgbClr val="A5644E"/>
                </a:solidFill>
              </a:rPr>
              <a:t>б) </a:t>
            </a:r>
            <a:r>
              <a:rPr lang="ru-RU" sz="4600" b="1" dirty="0" smtClean="0">
                <a:solidFill>
                  <a:srgbClr val="A5644E"/>
                </a:solidFill>
              </a:rPr>
              <a:t>«Автобиография»</a:t>
            </a:r>
            <a:endParaRPr lang="ru-RU" sz="4600" b="1" dirty="0">
              <a:solidFill>
                <a:srgbClr val="A5644E"/>
              </a:solidFill>
            </a:endParaRPr>
          </a:p>
          <a:p>
            <a:pPr marL="639763" lvl="0" indent="0">
              <a:lnSpc>
                <a:spcPct val="150000"/>
              </a:lnSpc>
              <a:buClr>
                <a:srgbClr val="F0A22E"/>
              </a:buClr>
              <a:buNone/>
            </a:pPr>
            <a:r>
              <a:rPr lang="ru-RU" sz="4600" b="1" dirty="0">
                <a:solidFill>
                  <a:srgbClr val="A5644E"/>
                </a:solidFill>
              </a:rPr>
              <a:t>в) </a:t>
            </a:r>
            <a:r>
              <a:rPr lang="ru-RU" sz="4600" b="1" dirty="0" smtClean="0">
                <a:solidFill>
                  <a:srgbClr val="A5644E"/>
                </a:solidFill>
              </a:rPr>
              <a:t>«Летопись моей музыкальной жизни»</a:t>
            </a:r>
            <a:endParaRPr lang="ru-RU" sz="4600" b="1" dirty="0">
              <a:solidFill>
                <a:srgbClr val="A5644E"/>
              </a:solidFill>
            </a:endParaRPr>
          </a:p>
          <a:p>
            <a:pPr marL="0" indent="0">
              <a:spcBef>
                <a:spcPct val="0"/>
              </a:spcBef>
              <a:buNone/>
            </a:pPr>
            <a:endParaRPr lang="ru-RU" sz="3600" cap="all" dirty="0">
              <a:effectLst>
                <a:reflection blurRad="12700" stA="48000" endA="300" endPos="55000" dir="5400000" sy="-90000" algn="bl" rotWithShape="0"/>
              </a:effectLs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1494541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686800" cy="108012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Какая </a:t>
            </a:r>
            <a:r>
              <a:rPr lang="ru-RU" dirty="0"/>
              <a:t>из цитат не принадлежит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М.И</a:t>
            </a:r>
            <a:r>
              <a:rPr lang="ru-RU" dirty="0"/>
              <a:t>. Глинке: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1554162"/>
            <a:ext cx="8686800" cy="5043190"/>
          </a:xfrm>
        </p:spPr>
        <p:txBody>
          <a:bodyPr>
            <a:noAutofit/>
          </a:bodyPr>
          <a:lstStyle/>
          <a:p>
            <a:pPr marL="639763" indent="0">
              <a:lnSpc>
                <a:spcPct val="150000"/>
              </a:lnSpc>
              <a:buClr>
                <a:srgbClr val="F0A22E"/>
              </a:buClr>
              <a:buNone/>
            </a:pPr>
            <a:r>
              <a:rPr lang="ru-RU" sz="3600" b="1" dirty="0">
                <a:solidFill>
                  <a:srgbClr val="A5644E"/>
                </a:solidFill>
              </a:rPr>
              <a:t>а) «Музыка – душа моя</a:t>
            </a:r>
            <a:r>
              <a:rPr lang="ru-RU" sz="3600" b="1" dirty="0" smtClean="0">
                <a:solidFill>
                  <a:srgbClr val="A5644E"/>
                </a:solidFill>
              </a:rPr>
              <a:t>»</a:t>
            </a:r>
            <a:endParaRPr lang="ru-RU" sz="3600" b="1" dirty="0">
              <a:solidFill>
                <a:srgbClr val="A5644E"/>
              </a:solidFill>
            </a:endParaRPr>
          </a:p>
          <a:p>
            <a:pPr marL="639763" indent="0">
              <a:lnSpc>
                <a:spcPct val="150000"/>
              </a:lnSpc>
              <a:buClr>
                <a:srgbClr val="F0A22E"/>
              </a:buClr>
              <a:buNone/>
            </a:pPr>
            <a:r>
              <a:rPr lang="ru-RU" sz="3600" b="1" dirty="0">
                <a:solidFill>
                  <a:srgbClr val="A5644E"/>
                </a:solidFill>
              </a:rPr>
              <a:t>б) «Жизнь, где бы ни сказалась; правда, как бы ни была солона</a:t>
            </a:r>
            <a:r>
              <a:rPr lang="ru-RU" sz="3600" b="1" dirty="0" smtClean="0">
                <a:solidFill>
                  <a:srgbClr val="A5644E"/>
                </a:solidFill>
              </a:rPr>
              <a:t>»</a:t>
            </a:r>
            <a:endParaRPr lang="ru-RU" sz="3600" b="1" dirty="0">
              <a:solidFill>
                <a:srgbClr val="A5644E"/>
              </a:solidFill>
            </a:endParaRPr>
          </a:p>
          <a:p>
            <a:pPr marL="639763" indent="0">
              <a:lnSpc>
                <a:spcPct val="150000"/>
              </a:lnSpc>
              <a:buClr>
                <a:srgbClr val="F0A22E"/>
              </a:buClr>
              <a:buNone/>
            </a:pPr>
            <a:r>
              <a:rPr lang="ru-RU" sz="3600" b="1" dirty="0">
                <a:solidFill>
                  <a:srgbClr val="A5644E"/>
                </a:solidFill>
              </a:rPr>
              <a:t>в) «Тоска по отчизне навела меня постепенно на мысль писать по-Русски»</a:t>
            </a:r>
            <a:r>
              <a:rPr lang="ru-RU" sz="3600" b="1" dirty="0"/>
              <a:t/>
            </a:r>
            <a:br>
              <a:rPr lang="ru-RU" sz="3600" b="1" dirty="0"/>
            </a:b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29298305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584" y="44624"/>
            <a:ext cx="8686800" cy="1395536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В</a:t>
            </a:r>
            <a:r>
              <a:rPr lang="ru-RU" sz="2400" dirty="0"/>
              <a:t>. Стасов: «Глинка в русской музыке имеет такое же значение, как </a:t>
            </a:r>
            <a:r>
              <a:rPr lang="ru-RU" sz="2400" dirty="0" smtClean="0"/>
              <a:t>… в </a:t>
            </a:r>
            <a:r>
              <a:rPr lang="ru-RU" sz="2400" dirty="0"/>
              <a:t>русской поэзии. Оба – великие таланты</a:t>
            </a:r>
            <a:r>
              <a:rPr lang="ru-RU" sz="2400" dirty="0" smtClean="0"/>
              <a:t>». С кем сравнивают творчество М.И. Глинки: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252536" y="1412776"/>
            <a:ext cx="8686800" cy="3528392"/>
          </a:xfrm>
        </p:spPr>
        <p:txBody>
          <a:bodyPr>
            <a:normAutofit/>
          </a:bodyPr>
          <a:lstStyle/>
          <a:p>
            <a:pPr marL="639763" indent="0" algn="ctr">
              <a:buClr>
                <a:srgbClr val="F0A22E"/>
              </a:buClr>
              <a:buNone/>
            </a:pPr>
            <a:r>
              <a:rPr lang="ru-RU" sz="4000" b="1" dirty="0">
                <a:solidFill>
                  <a:srgbClr val="A5644E"/>
                </a:solidFill>
              </a:rPr>
              <a:t>а)  </a:t>
            </a:r>
            <a:r>
              <a:rPr lang="ru-RU" sz="4000" b="1" dirty="0" smtClean="0">
                <a:solidFill>
                  <a:srgbClr val="A5644E"/>
                </a:solidFill>
              </a:rPr>
              <a:t>А.С. </a:t>
            </a:r>
            <a:r>
              <a:rPr lang="ru-RU" sz="4000" b="1" dirty="0">
                <a:solidFill>
                  <a:srgbClr val="A5644E"/>
                </a:solidFill>
              </a:rPr>
              <a:t>Пушкин</a:t>
            </a:r>
          </a:p>
          <a:p>
            <a:pPr marL="639763" indent="0" algn="ctr">
              <a:buClr>
                <a:srgbClr val="F0A22E"/>
              </a:buClr>
              <a:buNone/>
            </a:pPr>
            <a:r>
              <a:rPr lang="ru-RU" sz="4000" b="1" dirty="0" smtClean="0">
                <a:solidFill>
                  <a:srgbClr val="A5644E"/>
                </a:solidFill>
              </a:rPr>
              <a:t>        б</a:t>
            </a:r>
            <a:r>
              <a:rPr lang="ru-RU" sz="4000" b="1" dirty="0">
                <a:solidFill>
                  <a:srgbClr val="A5644E"/>
                </a:solidFill>
              </a:rPr>
              <a:t>)</a:t>
            </a:r>
            <a:r>
              <a:rPr lang="ru-RU" sz="4000" dirty="0"/>
              <a:t>  </a:t>
            </a:r>
            <a:r>
              <a:rPr lang="ru-RU" sz="4000" b="1" dirty="0" smtClean="0">
                <a:solidFill>
                  <a:srgbClr val="A5644E"/>
                </a:solidFill>
              </a:rPr>
              <a:t>М.Ю. Лермонтов</a:t>
            </a:r>
            <a:endParaRPr lang="ru-RU" sz="4000" b="1" dirty="0">
              <a:solidFill>
                <a:srgbClr val="A5644E"/>
              </a:solidFill>
            </a:endParaRPr>
          </a:p>
          <a:p>
            <a:pPr marL="639763" lvl="0" indent="0" algn="ctr">
              <a:buClr>
                <a:srgbClr val="F0A22E"/>
              </a:buClr>
              <a:buNone/>
            </a:pPr>
            <a:r>
              <a:rPr lang="ru-RU" sz="4000" b="1" dirty="0" smtClean="0">
                <a:solidFill>
                  <a:srgbClr val="A5644E"/>
                </a:solidFill>
              </a:rPr>
              <a:t>      в</a:t>
            </a:r>
            <a:r>
              <a:rPr lang="ru-RU" sz="4000" b="1" dirty="0">
                <a:solidFill>
                  <a:srgbClr val="A5644E"/>
                </a:solidFill>
              </a:rPr>
              <a:t>)</a:t>
            </a:r>
            <a:r>
              <a:rPr lang="ru-RU" sz="4000" dirty="0"/>
              <a:t>  </a:t>
            </a:r>
            <a:r>
              <a:rPr lang="ru-RU" sz="4000" b="1" dirty="0" smtClean="0">
                <a:solidFill>
                  <a:srgbClr val="A5644E"/>
                </a:solidFill>
              </a:rPr>
              <a:t>В.А. Жуковский</a:t>
            </a:r>
            <a:endParaRPr lang="ru-RU" sz="4000" b="1" dirty="0">
              <a:solidFill>
                <a:srgbClr val="A5644E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3" y="2780928"/>
            <a:ext cx="2508666" cy="3344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611016"/>
            <a:ext cx="2361810" cy="3149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44" t="8455" r="26091"/>
          <a:stretch/>
        </p:blipFill>
        <p:spPr bwMode="auto">
          <a:xfrm>
            <a:off x="6452403" y="3714731"/>
            <a:ext cx="2660639" cy="294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2805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686800" cy="1774304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Какие из данных произведений принадлежат М.И. Глинке,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укажите </a:t>
            </a:r>
            <a:r>
              <a:rPr lang="ru-RU" dirty="0"/>
              <a:t>их жанр</a:t>
            </a:r>
            <a:r>
              <a:rPr lang="ru-RU" dirty="0" smtClean="0"/>
              <a:t>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988840"/>
            <a:ext cx="8686800" cy="4525963"/>
          </a:xfrm>
        </p:spPr>
        <p:txBody>
          <a:bodyPr>
            <a:normAutofit/>
          </a:bodyPr>
          <a:lstStyle/>
          <a:p>
            <a:r>
              <a:rPr lang="ru-RU" dirty="0" smtClean="0"/>
              <a:t>«Камаринская</a:t>
            </a:r>
            <a:r>
              <a:rPr lang="ru-RU" dirty="0"/>
              <a:t>»</a:t>
            </a:r>
          </a:p>
          <a:p>
            <a:r>
              <a:rPr lang="ru-RU" dirty="0"/>
              <a:t>«Русалка»</a:t>
            </a:r>
          </a:p>
          <a:p>
            <a:r>
              <a:rPr lang="ru-RU" dirty="0"/>
              <a:t>«Иван Сусанин»</a:t>
            </a:r>
          </a:p>
          <a:p>
            <a:r>
              <a:rPr lang="ru-RU" dirty="0"/>
              <a:t>«Снегурочка»</a:t>
            </a:r>
          </a:p>
          <a:p>
            <a:r>
              <a:rPr lang="ru-RU" dirty="0"/>
              <a:t>«Руслан и Людмила»</a:t>
            </a:r>
          </a:p>
          <a:p>
            <a:r>
              <a:rPr lang="ru-RU" dirty="0"/>
              <a:t>«Вальс - фантазия»</a:t>
            </a:r>
          </a:p>
          <a:p>
            <a:r>
              <a:rPr lang="ru-RU" dirty="0"/>
              <a:t>«Ночь в Мадриде»</a:t>
            </a:r>
          </a:p>
          <a:p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0870" y="3140968"/>
            <a:ext cx="4614533" cy="3167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44508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686800" cy="838200"/>
          </a:xfrm>
        </p:spPr>
        <p:txBody>
          <a:bodyPr>
            <a:noAutofit/>
          </a:bodyPr>
          <a:lstStyle/>
          <a:p>
            <a:r>
              <a:rPr lang="ru-RU" dirty="0"/>
              <a:t>Симфоническое творчество </a:t>
            </a:r>
            <a:br>
              <a:rPr lang="ru-RU" dirty="0"/>
            </a:br>
            <a:r>
              <a:rPr lang="ru-RU" dirty="0"/>
              <a:t>М.И. Глинки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149" y="1340768"/>
            <a:ext cx="8686800" cy="5256584"/>
          </a:xfrm>
        </p:spPr>
        <p:txBody>
          <a:bodyPr>
            <a:normAutofit lnSpcReduction="10000"/>
          </a:bodyPr>
          <a:lstStyle/>
          <a:p>
            <a:r>
              <a:rPr lang="ru-RU" dirty="0"/>
              <a:t>«</a:t>
            </a:r>
            <a:r>
              <a:rPr lang="ru-RU" dirty="0">
                <a:solidFill>
                  <a:srgbClr val="FF0000"/>
                </a:solidFill>
              </a:rPr>
              <a:t>Камаринская</a:t>
            </a:r>
            <a:r>
              <a:rPr lang="ru-RU" dirty="0" smtClean="0">
                <a:solidFill>
                  <a:srgbClr val="FF0000"/>
                </a:solidFill>
              </a:rPr>
              <a:t>»</a:t>
            </a:r>
          </a:p>
          <a:p>
            <a:r>
              <a:rPr lang="ru-RU" dirty="0">
                <a:solidFill>
                  <a:srgbClr val="FF0000"/>
                </a:solidFill>
              </a:rPr>
              <a:t>Испанские увертюры:</a:t>
            </a:r>
          </a:p>
          <a:p>
            <a:pPr marL="0" indent="0">
              <a:buNone/>
            </a:pPr>
            <a:r>
              <a:rPr lang="ru-RU" dirty="0">
                <a:solidFill>
                  <a:srgbClr val="FF0000"/>
                </a:solidFill>
              </a:rPr>
              <a:t>«Ночь в Мадриде»</a:t>
            </a:r>
          </a:p>
          <a:p>
            <a:pPr marL="0" indent="0">
              <a:buNone/>
            </a:pPr>
            <a:r>
              <a:rPr lang="ru-RU" dirty="0">
                <a:solidFill>
                  <a:srgbClr val="FF0000"/>
                </a:solidFill>
              </a:rPr>
              <a:t>«Арагонская хота</a:t>
            </a:r>
            <a:r>
              <a:rPr lang="ru-RU" dirty="0" smtClean="0">
                <a:solidFill>
                  <a:srgbClr val="FF0000"/>
                </a:solidFill>
              </a:rPr>
              <a:t>»</a:t>
            </a:r>
            <a:endParaRPr lang="ru-RU" dirty="0">
              <a:solidFill>
                <a:srgbClr val="FF0000"/>
              </a:solidFill>
            </a:endParaRPr>
          </a:p>
          <a:p>
            <a:r>
              <a:rPr lang="ru-RU" dirty="0" smtClean="0">
                <a:solidFill>
                  <a:srgbClr val="FF0000"/>
                </a:solidFill>
              </a:rPr>
              <a:t>«Вальс </a:t>
            </a:r>
            <a:r>
              <a:rPr lang="ru-RU" dirty="0">
                <a:solidFill>
                  <a:srgbClr val="FF0000"/>
                </a:solidFill>
              </a:rPr>
              <a:t>- фантазия</a:t>
            </a:r>
            <a:r>
              <a:rPr lang="ru-RU" dirty="0" smtClean="0">
                <a:solidFill>
                  <a:srgbClr val="FF0000"/>
                </a:solidFill>
              </a:rPr>
              <a:t>»</a:t>
            </a:r>
          </a:p>
          <a:p>
            <a:r>
              <a:rPr lang="ru-RU" sz="2800" dirty="0"/>
              <a:t>В репертуар симфонических </a:t>
            </a:r>
            <a:endParaRPr lang="ru-RU" sz="2800" dirty="0" smtClean="0"/>
          </a:p>
          <a:p>
            <a:pPr marL="0" indent="0">
              <a:buNone/>
            </a:pPr>
            <a:r>
              <a:rPr lang="ru-RU" sz="2800" dirty="0" smtClean="0"/>
              <a:t>концертов </a:t>
            </a:r>
            <a:r>
              <a:rPr lang="ru-RU" sz="2800" dirty="0"/>
              <a:t>часто </a:t>
            </a:r>
            <a:r>
              <a:rPr lang="ru-RU" sz="2800" dirty="0" smtClean="0"/>
              <a:t>входят:</a:t>
            </a:r>
          </a:p>
          <a:p>
            <a:pPr marL="0" indent="0">
              <a:buNone/>
            </a:pPr>
            <a:r>
              <a:rPr lang="ru-RU" sz="2800" dirty="0" smtClean="0"/>
              <a:t>Музыка </a:t>
            </a:r>
            <a:r>
              <a:rPr lang="ru-RU" sz="2800" dirty="0"/>
              <a:t>к трагедии «Князь </a:t>
            </a:r>
            <a:r>
              <a:rPr lang="ru-RU" sz="2800" dirty="0" smtClean="0"/>
              <a:t>Холмский», </a:t>
            </a:r>
            <a:endParaRPr lang="ru-RU" sz="2800" dirty="0"/>
          </a:p>
          <a:p>
            <a:r>
              <a:rPr lang="ru-RU" sz="2800" dirty="0" smtClean="0"/>
              <a:t>Две оперные увертюры,</a:t>
            </a:r>
          </a:p>
          <a:p>
            <a:r>
              <a:rPr lang="ru-RU" sz="2800" dirty="0" smtClean="0"/>
              <a:t>Танцы из «польского акта» оперы «Иван Сусанин»</a:t>
            </a:r>
          </a:p>
          <a:p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836712"/>
            <a:ext cx="3696350" cy="4178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17772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686800" cy="8382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Особенности симфонического творчества М.И. Глинки: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1340768"/>
            <a:ext cx="8686800" cy="5328592"/>
          </a:xfrm>
        </p:spPr>
        <p:txBody>
          <a:bodyPr>
            <a:normAutofit fontScale="85000" lnSpcReduction="20000"/>
          </a:bodyPr>
          <a:lstStyle/>
          <a:p>
            <a:r>
              <a:rPr lang="ru-RU" dirty="0"/>
              <a:t>д</a:t>
            </a:r>
            <a:r>
              <a:rPr lang="ru-RU" dirty="0" smtClean="0"/>
              <a:t>оступность широкому кругу слушателей</a:t>
            </a:r>
          </a:p>
          <a:p>
            <a:r>
              <a:rPr lang="ru-RU" dirty="0"/>
              <a:t>в</a:t>
            </a:r>
            <a:r>
              <a:rPr lang="ru-RU" dirty="0" smtClean="0"/>
              <a:t>ысокое художественное значение </a:t>
            </a:r>
          </a:p>
          <a:p>
            <a:r>
              <a:rPr lang="ru-RU" dirty="0"/>
              <a:t>я</a:t>
            </a:r>
            <a:r>
              <a:rPr lang="ru-RU" dirty="0" smtClean="0"/>
              <a:t>сные музыкальные формы</a:t>
            </a:r>
          </a:p>
          <a:p>
            <a:r>
              <a:rPr lang="ru-RU" dirty="0"/>
              <a:t>ш</a:t>
            </a:r>
            <a:r>
              <a:rPr lang="ru-RU" dirty="0" smtClean="0"/>
              <a:t>ирокое отображение народной жизни, народного характера</a:t>
            </a:r>
          </a:p>
          <a:p>
            <a:r>
              <a:rPr lang="ru-RU" dirty="0"/>
              <a:t>п</a:t>
            </a:r>
            <a:r>
              <a:rPr lang="ru-RU" dirty="0" smtClean="0"/>
              <a:t>рограммные произведения (обобщенный тип)</a:t>
            </a:r>
          </a:p>
          <a:p>
            <a:pPr marL="0" indent="0">
              <a:buNone/>
            </a:pPr>
            <a:r>
              <a:rPr lang="ru-RU" b="1" dirty="0" smtClean="0"/>
              <a:t>Глинка</a:t>
            </a:r>
            <a:r>
              <a:rPr lang="ru-RU" dirty="0" smtClean="0"/>
              <a:t>: «Мне кажется, что можно соединить требования искусства с требованиями века и, воспользовавшись усовершенствованием инструментов и исполнения, писать пьесы, равно докладные (то есть понятные) знатокам и простой публике» (1845 год).</a:t>
            </a:r>
          </a:p>
          <a:p>
            <a:pPr marL="0" indent="0">
              <a:buNone/>
            </a:pPr>
            <a:r>
              <a:rPr lang="ru-RU" dirty="0"/>
              <a:t>В Европе славу Глинке принесли именно симфонические произведения и оркестровые фрагменты из опер. </a:t>
            </a:r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640938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686800" cy="838200"/>
          </a:xfrm>
        </p:spPr>
        <p:txBody>
          <a:bodyPr>
            <a:noAutofit/>
          </a:bodyPr>
          <a:lstStyle/>
          <a:p>
            <a:pPr algn="ctr"/>
            <a:r>
              <a:rPr lang="ru-RU" sz="5400" dirty="0" smtClean="0"/>
              <a:t>«Камаринская»</a:t>
            </a:r>
            <a:endParaRPr lang="ru-RU" sz="54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268760"/>
            <a:ext cx="4424118" cy="5182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331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56" b="1971"/>
          <a:stretch/>
        </p:blipFill>
        <p:spPr bwMode="auto">
          <a:xfrm>
            <a:off x="1475656" y="1340768"/>
            <a:ext cx="5544616" cy="5313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686800" cy="838200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/>
              <a:t>Симфонический оркестр.</a:t>
            </a:r>
            <a:br>
              <a:rPr lang="ru-RU" sz="2800" dirty="0" smtClean="0"/>
            </a:br>
            <a:r>
              <a:rPr lang="ru-RU" sz="2800" dirty="0" smtClean="0"/>
              <a:t>Деревянно-духовые инструменты 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4073669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686800" cy="8382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Жизненный и творческий путь</a:t>
            </a:r>
            <a:br>
              <a:rPr lang="ru-RU" dirty="0" smtClean="0"/>
            </a:br>
            <a:r>
              <a:rPr lang="ru-RU" dirty="0" err="1" smtClean="0"/>
              <a:t>М.И.Глинки</a:t>
            </a: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31" r="11849"/>
          <a:stretch/>
        </p:blipFill>
        <p:spPr bwMode="auto">
          <a:xfrm>
            <a:off x="107504" y="1124744"/>
            <a:ext cx="3888432" cy="5074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734912"/>
            <a:ext cx="3464943" cy="2586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88"/>
          <a:stretch/>
        </p:blipFill>
        <p:spPr bwMode="auto">
          <a:xfrm>
            <a:off x="5745556" y="2794958"/>
            <a:ext cx="3384376" cy="2090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6" t="30896" r="6307" b="3726"/>
          <a:stretch/>
        </p:blipFill>
        <p:spPr bwMode="auto">
          <a:xfrm>
            <a:off x="4077122" y="4797152"/>
            <a:ext cx="3476446" cy="1992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61538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686800" cy="838200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русские народные </a:t>
            </a:r>
            <a:r>
              <a:rPr lang="ru-RU" dirty="0" smtClean="0"/>
              <a:t>инструменты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1052736"/>
            <a:ext cx="8686800" cy="576064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dirty="0" smtClean="0"/>
              <a:t>        свирель                          балалайка</a:t>
            </a:r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 smtClean="0"/>
              <a:t>пастушеский рожок                                     жалейка</a:t>
            </a:r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918022"/>
            <a:ext cx="3803915" cy="2139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1541" r="3835" b="15135"/>
          <a:stretch/>
        </p:blipFill>
        <p:spPr bwMode="auto">
          <a:xfrm>
            <a:off x="5152064" y="3836660"/>
            <a:ext cx="3786996" cy="2221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179" y="1541623"/>
            <a:ext cx="3066595" cy="2001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5679" y="1502578"/>
            <a:ext cx="2887903" cy="2200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15859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П.И. Чайковский о «Камаринской»:</a:t>
            </a:r>
            <a:endParaRPr lang="ru-RU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51" b="8290"/>
          <a:stretch/>
        </p:blipFill>
        <p:spPr bwMode="auto">
          <a:xfrm>
            <a:off x="323528" y="1340768"/>
            <a:ext cx="8617578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26255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686800" cy="838200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/>
            </a:r>
            <a:br>
              <a:rPr lang="ru-RU" sz="4400" dirty="0" smtClean="0"/>
            </a:br>
            <a:r>
              <a:rPr lang="ru-RU" sz="4400" dirty="0" smtClean="0"/>
              <a:t>«</a:t>
            </a:r>
            <a:r>
              <a:rPr lang="ru-RU" sz="4400" dirty="0"/>
              <a:t>Вальс - фантазия»</a:t>
            </a:r>
            <a:br>
              <a:rPr lang="ru-RU" sz="4400" dirty="0"/>
            </a:br>
            <a:endParaRPr lang="ru-RU" sz="44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96752"/>
            <a:ext cx="8379457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52476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Выводы по симфоническому </a:t>
            </a:r>
            <a:br>
              <a:rPr lang="ru-RU" dirty="0" smtClean="0"/>
            </a:br>
            <a:r>
              <a:rPr lang="ru-RU" dirty="0" smtClean="0"/>
              <a:t>творчеству М.И. Глинки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Заложил основы русской симфонической музыки – 2 направления:</a:t>
            </a:r>
          </a:p>
          <a:p>
            <a:pPr marL="0" indent="0">
              <a:buNone/>
            </a:pPr>
            <a:r>
              <a:rPr lang="ru-RU" dirty="0" smtClean="0"/>
              <a:t>1. народно-жанровое (композиторы «Могучей кучки») </a:t>
            </a:r>
          </a:p>
          <a:p>
            <a:pPr marL="0" indent="0">
              <a:buNone/>
            </a:pPr>
            <a:r>
              <a:rPr lang="ru-RU" dirty="0" smtClean="0"/>
              <a:t>2. лирико-драматическое (П. Чайковский)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127426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36912"/>
            <a:ext cx="8686800" cy="838200"/>
          </a:xfrm>
        </p:spPr>
        <p:txBody>
          <a:bodyPr/>
          <a:lstStyle/>
          <a:p>
            <a:pPr algn="ctr"/>
            <a:r>
              <a:rPr lang="ru-RU" dirty="0" smtClean="0"/>
              <a:t>Спасибо за внимание!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012290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404664"/>
            <a:ext cx="8902824" cy="838200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1. Годы жизни М.И. глинки: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268760"/>
            <a:ext cx="8686800" cy="3744416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endParaRPr lang="ru-RU" dirty="0" smtClean="0"/>
          </a:p>
          <a:p>
            <a:pPr marL="639763" indent="0">
              <a:lnSpc>
                <a:spcPct val="150000"/>
              </a:lnSpc>
              <a:buNone/>
            </a:pPr>
            <a:r>
              <a:rPr lang="ru-RU" sz="5400" b="1" dirty="0" smtClean="0">
                <a:solidFill>
                  <a:schemeClr val="accent2"/>
                </a:solidFill>
              </a:rPr>
              <a:t>а) 1813-1869</a:t>
            </a:r>
          </a:p>
          <a:p>
            <a:pPr marL="639763" indent="0">
              <a:lnSpc>
                <a:spcPct val="150000"/>
              </a:lnSpc>
              <a:buNone/>
            </a:pPr>
            <a:r>
              <a:rPr lang="ru-RU" sz="5400" b="1" dirty="0" smtClean="0">
                <a:solidFill>
                  <a:schemeClr val="accent2"/>
                </a:solidFill>
              </a:rPr>
              <a:t>б) 1804-1857</a:t>
            </a:r>
          </a:p>
          <a:p>
            <a:pPr marL="639763" indent="0">
              <a:lnSpc>
                <a:spcPct val="150000"/>
              </a:lnSpc>
              <a:buNone/>
            </a:pPr>
            <a:r>
              <a:rPr lang="ru-RU" sz="5400" b="1" dirty="0">
                <a:solidFill>
                  <a:schemeClr val="accent2"/>
                </a:solidFill>
              </a:rPr>
              <a:t>в</a:t>
            </a:r>
            <a:r>
              <a:rPr lang="ru-RU" sz="5400" b="1" dirty="0" smtClean="0">
                <a:solidFill>
                  <a:schemeClr val="accent2"/>
                </a:solidFill>
              </a:rPr>
              <a:t>) 1810-1849</a:t>
            </a:r>
          </a:p>
          <a:p>
            <a:pPr algn="ctr">
              <a:buFont typeface="Wingdings" pitchFamily="2" charset="2"/>
              <a:buChar char="q"/>
            </a:pPr>
            <a:endParaRPr lang="ru-RU" sz="5400" dirty="0" smtClean="0"/>
          </a:p>
        </p:txBody>
      </p:sp>
    </p:spTree>
    <p:extLst>
      <p:ext uri="{BB962C8B-B14F-4D97-AF65-F5344CB8AC3E}">
        <p14:creationId xmlns:p14="http://schemas.microsoft.com/office/powerpoint/2010/main" val="39736509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686800" cy="1178768"/>
          </a:xfrm>
        </p:spPr>
        <p:txBody>
          <a:bodyPr>
            <a:noAutofit/>
          </a:bodyPr>
          <a:lstStyle/>
          <a:p>
            <a:r>
              <a:rPr lang="ru-RU" dirty="0" smtClean="0"/>
              <a:t>2. Глинка родился: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468560" y="1556792"/>
            <a:ext cx="8182744" cy="4525963"/>
          </a:xfrm>
        </p:spPr>
        <p:txBody>
          <a:bodyPr>
            <a:normAutofit lnSpcReduction="10000"/>
          </a:bodyPr>
          <a:lstStyle/>
          <a:p>
            <a:pPr marL="639763" lvl="0" indent="0">
              <a:lnSpc>
                <a:spcPct val="150000"/>
              </a:lnSpc>
              <a:buClr>
                <a:srgbClr val="F0A22E"/>
              </a:buClr>
              <a:buNone/>
            </a:pPr>
            <a:r>
              <a:rPr lang="ru-RU" sz="4600" b="1" dirty="0" smtClean="0">
                <a:solidFill>
                  <a:srgbClr val="A5644E"/>
                </a:solidFill>
              </a:rPr>
              <a:t>а</a:t>
            </a:r>
            <a:r>
              <a:rPr lang="ru-RU" sz="4600" b="1" dirty="0">
                <a:solidFill>
                  <a:srgbClr val="A5644E"/>
                </a:solidFill>
              </a:rPr>
              <a:t>) в Смоленске </a:t>
            </a:r>
          </a:p>
          <a:p>
            <a:pPr marL="639763" lvl="0" indent="0">
              <a:lnSpc>
                <a:spcPct val="150000"/>
              </a:lnSpc>
              <a:buClr>
                <a:srgbClr val="F0A22E"/>
              </a:buClr>
              <a:buNone/>
            </a:pPr>
            <a:r>
              <a:rPr lang="ru-RU" sz="4600" b="1" dirty="0" smtClean="0">
                <a:solidFill>
                  <a:srgbClr val="A5644E"/>
                </a:solidFill>
              </a:rPr>
              <a:t>б</a:t>
            </a:r>
            <a:r>
              <a:rPr lang="ru-RU" sz="4600" b="1" dirty="0">
                <a:solidFill>
                  <a:srgbClr val="A5644E"/>
                </a:solidFill>
              </a:rPr>
              <a:t>) в Петербурге </a:t>
            </a:r>
          </a:p>
          <a:p>
            <a:pPr marL="639763" lvl="0" indent="0">
              <a:lnSpc>
                <a:spcPct val="150000"/>
              </a:lnSpc>
              <a:buClr>
                <a:srgbClr val="F0A22E"/>
              </a:buClr>
              <a:buNone/>
            </a:pPr>
            <a:r>
              <a:rPr lang="ru-RU" sz="4600" b="1" dirty="0" smtClean="0">
                <a:solidFill>
                  <a:srgbClr val="A5644E"/>
                </a:solidFill>
              </a:rPr>
              <a:t>в</a:t>
            </a:r>
            <a:r>
              <a:rPr lang="ru-RU" sz="4600" b="1" dirty="0">
                <a:solidFill>
                  <a:srgbClr val="A5644E"/>
                </a:solidFill>
              </a:rPr>
              <a:t>) в селе </a:t>
            </a:r>
            <a:r>
              <a:rPr lang="ru-RU" sz="4600" b="1" dirty="0" smtClean="0">
                <a:solidFill>
                  <a:srgbClr val="A5644E"/>
                </a:solidFill>
              </a:rPr>
              <a:t>Новоспасское </a:t>
            </a:r>
            <a:r>
              <a:rPr lang="ru-RU" sz="4600" b="1" dirty="0">
                <a:solidFill>
                  <a:srgbClr val="A5644E"/>
                </a:solidFill>
              </a:rPr>
              <a:t>Смоленской губернии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76672"/>
            <a:ext cx="3335337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80275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Самое яркое </a:t>
            </a:r>
            <a:r>
              <a:rPr lang="ru-RU" dirty="0" smtClean="0"/>
              <a:t>музыкальное впечатление </a:t>
            </a:r>
            <a:r>
              <a:rPr lang="ru-RU" dirty="0"/>
              <a:t>детства </a:t>
            </a:r>
            <a:r>
              <a:rPr lang="ru-RU" dirty="0" smtClean="0"/>
              <a:t>композитора: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844824"/>
            <a:ext cx="8686800" cy="4525963"/>
          </a:xfrm>
        </p:spPr>
        <p:txBody>
          <a:bodyPr/>
          <a:lstStyle/>
          <a:p>
            <a:pPr marL="639763" lvl="0" indent="0">
              <a:lnSpc>
                <a:spcPct val="150000"/>
              </a:lnSpc>
              <a:buClr>
                <a:srgbClr val="F0A22E"/>
              </a:buClr>
              <a:buNone/>
            </a:pPr>
            <a:r>
              <a:rPr lang="ru-RU" b="1" dirty="0">
                <a:solidFill>
                  <a:srgbClr val="A5644E"/>
                </a:solidFill>
              </a:rPr>
              <a:t>а) </a:t>
            </a:r>
            <a:r>
              <a:rPr lang="ru-RU" b="1" dirty="0" smtClean="0">
                <a:solidFill>
                  <a:srgbClr val="A5644E"/>
                </a:solidFill>
              </a:rPr>
              <a:t>колокольный звон и церковное пение</a:t>
            </a:r>
            <a:endParaRPr lang="ru-RU" b="1" dirty="0">
              <a:solidFill>
                <a:srgbClr val="A5644E"/>
              </a:solidFill>
            </a:endParaRPr>
          </a:p>
          <a:p>
            <a:pPr marL="639763" lvl="0" indent="0">
              <a:lnSpc>
                <a:spcPct val="150000"/>
              </a:lnSpc>
              <a:buClr>
                <a:srgbClr val="F0A22E"/>
              </a:buClr>
              <a:buNone/>
            </a:pPr>
            <a:r>
              <a:rPr lang="ru-RU" b="1" dirty="0">
                <a:solidFill>
                  <a:srgbClr val="A5644E"/>
                </a:solidFill>
              </a:rPr>
              <a:t>б) </a:t>
            </a:r>
            <a:r>
              <a:rPr lang="ru-RU" b="1" dirty="0" smtClean="0">
                <a:solidFill>
                  <a:srgbClr val="A5644E"/>
                </a:solidFill>
              </a:rPr>
              <a:t>игра на скрипке</a:t>
            </a:r>
            <a:endParaRPr lang="ru-RU" b="1" dirty="0">
              <a:solidFill>
                <a:srgbClr val="A5644E"/>
              </a:solidFill>
            </a:endParaRPr>
          </a:p>
          <a:p>
            <a:pPr marL="639763" lvl="0" indent="0">
              <a:lnSpc>
                <a:spcPct val="150000"/>
              </a:lnSpc>
              <a:buClr>
                <a:srgbClr val="F0A22E"/>
              </a:buClr>
              <a:buNone/>
            </a:pPr>
            <a:r>
              <a:rPr lang="ru-RU" b="1" dirty="0">
                <a:solidFill>
                  <a:srgbClr val="A5644E"/>
                </a:solidFill>
              </a:rPr>
              <a:t>в) </a:t>
            </a:r>
            <a:r>
              <a:rPr lang="ru-RU" b="1" dirty="0" smtClean="0">
                <a:solidFill>
                  <a:srgbClr val="A5644E"/>
                </a:solidFill>
              </a:rPr>
              <a:t>концерты оркестра крепостных музыкантов его дяди </a:t>
            </a:r>
            <a:endParaRPr lang="ru-RU" b="1" dirty="0">
              <a:solidFill>
                <a:srgbClr val="A5644E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801006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496" y="260648"/>
            <a:ext cx="9028112" cy="1538808"/>
          </a:xfrm>
        </p:spPr>
        <p:txBody>
          <a:bodyPr>
            <a:normAutofit/>
          </a:bodyPr>
          <a:lstStyle/>
          <a:p>
            <a:r>
              <a:rPr lang="ru-RU" dirty="0" smtClean="0"/>
              <a:t>      В городе……..Глинка </a:t>
            </a:r>
            <a:r>
              <a:rPr lang="ru-RU" dirty="0"/>
              <a:t>учился в: 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340768"/>
            <a:ext cx="8686800" cy="4525963"/>
          </a:xfrm>
        </p:spPr>
        <p:txBody>
          <a:bodyPr>
            <a:normAutofit/>
          </a:bodyPr>
          <a:lstStyle/>
          <a:p>
            <a:pPr marL="639763" indent="0">
              <a:lnSpc>
                <a:spcPct val="130000"/>
              </a:lnSpc>
              <a:buNone/>
            </a:pPr>
            <a:r>
              <a:rPr lang="ru-RU" sz="4600" b="1" dirty="0">
                <a:solidFill>
                  <a:schemeClr val="accent2"/>
                </a:solidFill>
              </a:rPr>
              <a:t>а) </a:t>
            </a:r>
            <a:r>
              <a:rPr lang="ru-RU" sz="4800" b="1" dirty="0">
                <a:solidFill>
                  <a:schemeClr val="accent2"/>
                </a:solidFill>
              </a:rPr>
              <a:t>Хоровом училище </a:t>
            </a:r>
            <a:endParaRPr lang="ru-RU" sz="4800" dirty="0"/>
          </a:p>
          <a:p>
            <a:pPr marL="639763" indent="0">
              <a:lnSpc>
                <a:spcPct val="130000"/>
              </a:lnSpc>
              <a:buNone/>
            </a:pPr>
            <a:r>
              <a:rPr lang="ru-RU" sz="4600" b="1" dirty="0">
                <a:solidFill>
                  <a:schemeClr val="accent2"/>
                </a:solidFill>
              </a:rPr>
              <a:t>б) </a:t>
            </a:r>
            <a:r>
              <a:rPr lang="ru-RU" sz="4800" b="1" dirty="0">
                <a:solidFill>
                  <a:schemeClr val="accent2"/>
                </a:solidFill>
              </a:rPr>
              <a:t>Благородном пансионе </a:t>
            </a:r>
            <a:endParaRPr lang="ru-RU" sz="4800" dirty="0"/>
          </a:p>
          <a:p>
            <a:pPr marL="639763" indent="0">
              <a:lnSpc>
                <a:spcPct val="130000"/>
              </a:lnSpc>
              <a:buNone/>
            </a:pPr>
            <a:r>
              <a:rPr lang="ru-RU" sz="4600" b="1" dirty="0">
                <a:solidFill>
                  <a:schemeClr val="accent2"/>
                </a:solidFill>
              </a:rPr>
              <a:t>в)</a:t>
            </a:r>
            <a:r>
              <a:rPr lang="ru-RU" sz="4800" dirty="0"/>
              <a:t> </a:t>
            </a:r>
            <a:r>
              <a:rPr lang="ru-RU" sz="4600" b="1" dirty="0">
                <a:solidFill>
                  <a:schemeClr val="accent2"/>
                </a:solidFill>
              </a:rPr>
              <a:t>Главном</a:t>
            </a:r>
            <a:r>
              <a:rPr lang="ru-RU" sz="4800" b="1" dirty="0">
                <a:solidFill>
                  <a:schemeClr val="accent2"/>
                </a:solidFill>
              </a:rPr>
              <a:t> педагогическом институте </a:t>
            </a:r>
          </a:p>
        </p:txBody>
      </p:sp>
    </p:spTree>
    <p:extLst>
      <p:ext uri="{BB962C8B-B14F-4D97-AF65-F5344CB8AC3E}">
        <p14:creationId xmlns:p14="http://schemas.microsoft.com/office/powerpoint/2010/main" val="10740745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260648"/>
            <a:ext cx="8686800" cy="1034752"/>
          </a:xfrm>
        </p:spPr>
        <p:txBody>
          <a:bodyPr>
            <a:normAutofit/>
          </a:bodyPr>
          <a:lstStyle/>
          <a:p>
            <a:r>
              <a:rPr lang="ru-RU" dirty="0"/>
              <a:t>Учителями Глинки были</a:t>
            </a:r>
            <a:r>
              <a:rPr lang="ru-RU" dirty="0" smtClean="0"/>
              <a:t>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496" y="1554162"/>
            <a:ext cx="8956104" cy="4525963"/>
          </a:xfrm>
        </p:spPr>
        <p:txBody>
          <a:bodyPr>
            <a:normAutofit/>
          </a:bodyPr>
          <a:lstStyle/>
          <a:p>
            <a:r>
              <a:rPr lang="ru-RU" dirty="0" smtClean="0"/>
              <a:t>В.К</a:t>
            </a:r>
            <a:r>
              <a:rPr lang="ru-RU" dirty="0"/>
              <a:t>. Кюхельбекер </a:t>
            </a:r>
            <a:r>
              <a:rPr lang="ru-RU" dirty="0" smtClean="0"/>
              <a:t>- поэт </a:t>
            </a:r>
            <a:r>
              <a:rPr lang="ru-RU" dirty="0"/>
              <a:t>и писатель,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друг </a:t>
            </a:r>
            <a:r>
              <a:rPr lang="ru-RU" dirty="0"/>
              <a:t>А.С. </a:t>
            </a:r>
            <a:r>
              <a:rPr lang="ru-RU" dirty="0" smtClean="0"/>
              <a:t>Пушкина</a:t>
            </a:r>
          </a:p>
          <a:p>
            <a:r>
              <a:rPr lang="ru-RU" dirty="0" smtClean="0"/>
              <a:t>композитор </a:t>
            </a:r>
            <a:r>
              <a:rPr lang="ru-RU" dirty="0"/>
              <a:t>И. Штраус </a:t>
            </a:r>
            <a:endParaRPr lang="ru-RU" dirty="0" smtClean="0"/>
          </a:p>
          <a:p>
            <a:r>
              <a:rPr lang="ru-RU" dirty="0" smtClean="0"/>
              <a:t>поэт </a:t>
            </a:r>
            <a:r>
              <a:rPr lang="ru-RU" dirty="0"/>
              <a:t>и драматург </a:t>
            </a:r>
            <a:r>
              <a:rPr lang="ru-RU" dirty="0" smtClean="0"/>
              <a:t>Н.В</a:t>
            </a:r>
            <a:r>
              <a:rPr lang="ru-RU" dirty="0"/>
              <a:t>. Кукольник </a:t>
            </a:r>
            <a:endParaRPr lang="ru-RU" dirty="0" smtClean="0"/>
          </a:p>
          <a:p>
            <a:r>
              <a:rPr lang="ru-RU" dirty="0" smtClean="0"/>
              <a:t>композитор и пианист Дж</a:t>
            </a:r>
            <a:r>
              <a:rPr lang="ru-RU" dirty="0"/>
              <a:t>. </a:t>
            </a:r>
            <a:r>
              <a:rPr lang="ru-RU" dirty="0" err="1"/>
              <a:t>Фильд</a:t>
            </a:r>
            <a:r>
              <a:rPr lang="ru-RU" dirty="0"/>
              <a:t> </a:t>
            </a:r>
          </a:p>
          <a:p>
            <a:r>
              <a:rPr lang="ru-RU" dirty="0"/>
              <a:t>профессор теории </a:t>
            </a:r>
            <a:r>
              <a:rPr lang="ru-RU" dirty="0" smtClean="0"/>
              <a:t>музыки З. </a:t>
            </a:r>
            <a:r>
              <a:rPr lang="ru-RU" dirty="0" err="1" smtClean="0"/>
              <a:t>Ден</a:t>
            </a:r>
            <a:endParaRPr lang="ru-RU" dirty="0"/>
          </a:p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8" t="4851" r="3847" b="8129"/>
          <a:stretch/>
        </p:blipFill>
        <p:spPr bwMode="auto">
          <a:xfrm>
            <a:off x="6660232" y="3789040"/>
            <a:ext cx="2222810" cy="2788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260648"/>
            <a:ext cx="2085609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91565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04664"/>
            <a:ext cx="8686800" cy="144016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С 1830 по 1834 годы Глинка путешествует </a:t>
            </a:r>
            <a:r>
              <a:rPr lang="ru-RU" dirty="0" smtClean="0"/>
              <a:t>по этой стране: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988840"/>
            <a:ext cx="8686800" cy="4248472"/>
          </a:xfrm>
        </p:spPr>
        <p:txBody>
          <a:bodyPr>
            <a:normAutofit/>
          </a:bodyPr>
          <a:lstStyle/>
          <a:p>
            <a:pPr marL="639763" indent="0">
              <a:lnSpc>
                <a:spcPct val="150000"/>
              </a:lnSpc>
              <a:buClr>
                <a:srgbClr val="F0A22E"/>
              </a:buClr>
              <a:buNone/>
            </a:pPr>
            <a:r>
              <a:rPr lang="ru-RU" sz="4600" b="1" dirty="0" smtClean="0">
                <a:solidFill>
                  <a:srgbClr val="A5644E"/>
                </a:solidFill>
              </a:rPr>
              <a:t>а</a:t>
            </a:r>
            <a:r>
              <a:rPr lang="ru-RU" sz="4600" b="1" dirty="0">
                <a:solidFill>
                  <a:srgbClr val="A5644E"/>
                </a:solidFill>
              </a:rPr>
              <a:t>) </a:t>
            </a:r>
            <a:r>
              <a:rPr lang="ru-RU" sz="4600" b="1" dirty="0" smtClean="0">
                <a:solidFill>
                  <a:srgbClr val="A5644E"/>
                </a:solidFill>
              </a:rPr>
              <a:t> Франция</a:t>
            </a:r>
            <a:endParaRPr lang="ru-RU" sz="4600" b="1" dirty="0">
              <a:solidFill>
                <a:srgbClr val="A5644E"/>
              </a:solidFill>
            </a:endParaRPr>
          </a:p>
          <a:p>
            <a:pPr marL="639763" indent="0">
              <a:lnSpc>
                <a:spcPct val="150000"/>
              </a:lnSpc>
              <a:buClr>
                <a:srgbClr val="F0A22E"/>
              </a:buClr>
              <a:buNone/>
            </a:pPr>
            <a:r>
              <a:rPr lang="ru-RU" sz="4600" b="1" dirty="0">
                <a:solidFill>
                  <a:srgbClr val="A5644E"/>
                </a:solidFill>
              </a:rPr>
              <a:t>б</a:t>
            </a:r>
            <a:r>
              <a:rPr lang="ru-RU" sz="4600" b="1" dirty="0" smtClean="0">
                <a:solidFill>
                  <a:srgbClr val="A5644E"/>
                </a:solidFill>
              </a:rPr>
              <a:t>)</a:t>
            </a:r>
            <a:r>
              <a:rPr lang="ru-RU" sz="4800" dirty="0"/>
              <a:t> </a:t>
            </a:r>
            <a:r>
              <a:rPr lang="ru-RU" sz="4800" dirty="0" smtClean="0"/>
              <a:t> </a:t>
            </a:r>
            <a:r>
              <a:rPr lang="ru-RU" sz="4600" b="1" dirty="0" smtClean="0">
                <a:solidFill>
                  <a:srgbClr val="A5644E"/>
                </a:solidFill>
              </a:rPr>
              <a:t>Италия</a:t>
            </a:r>
            <a:endParaRPr lang="ru-RU" sz="4600" b="1" dirty="0">
              <a:solidFill>
                <a:srgbClr val="A5644E"/>
              </a:solidFill>
            </a:endParaRPr>
          </a:p>
          <a:p>
            <a:pPr marL="639763" lvl="0" indent="0">
              <a:lnSpc>
                <a:spcPct val="150000"/>
              </a:lnSpc>
              <a:buClr>
                <a:srgbClr val="F0A22E"/>
              </a:buClr>
              <a:buNone/>
            </a:pPr>
            <a:r>
              <a:rPr lang="ru-RU" sz="4600" b="1" dirty="0">
                <a:solidFill>
                  <a:srgbClr val="A5644E"/>
                </a:solidFill>
              </a:rPr>
              <a:t>в</a:t>
            </a:r>
            <a:r>
              <a:rPr lang="ru-RU" sz="4600" b="1" dirty="0" smtClean="0">
                <a:solidFill>
                  <a:srgbClr val="A5644E"/>
                </a:solidFill>
              </a:rPr>
              <a:t>)</a:t>
            </a:r>
            <a:r>
              <a:rPr lang="ru-RU" dirty="0"/>
              <a:t> </a:t>
            </a:r>
            <a:r>
              <a:rPr lang="ru-RU" dirty="0" smtClean="0"/>
              <a:t> </a:t>
            </a:r>
            <a:r>
              <a:rPr lang="ru-RU" sz="4600" b="1" dirty="0" smtClean="0">
                <a:solidFill>
                  <a:srgbClr val="A5644E"/>
                </a:solidFill>
              </a:rPr>
              <a:t>Испания</a:t>
            </a:r>
            <a:endParaRPr lang="ru-RU" sz="4600" b="1" dirty="0">
              <a:solidFill>
                <a:srgbClr val="A564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18835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686800" cy="1511424"/>
          </a:xfrm>
        </p:spPr>
        <p:txBody>
          <a:bodyPr>
            <a:normAutofit fontScale="90000"/>
          </a:bodyPr>
          <a:lstStyle/>
          <a:p>
            <a:r>
              <a:rPr lang="ru-RU" dirty="0"/>
              <a:t>Был ли Глинка знаком с композиторами М.А. Балакиревым и А.С. Даргомыжским?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2348880"/>
            <a:ext cx="8686800" cy="3731245"/>
          </a:xfrm>
        </p:spPr>
        <p:txBody>
          <a:bodyPr/>
          <a:lstStyle/>
          <a:p>
            <a:pPr marL="639763" lvl="0" indent="0">
              <a:lnSpc>
                <a:spcPct val="150000"/>
              </a:lnSpc>
              <a:buClr>
                <a:srgbClr val="F0A22E"/>
              </a:buClr>
              <a:buNone/>
            </a:pPr>
            <a:r>
              <a:rPr lang="ru-RU" sz="4600" b="1" dirty="0">
                <a:solidFill>
                  <a:srgbClr val="A5644E"/>
                </a:solidFill>
              </a:rPr>
              <a:t>а)  </a:t>
            </a:r>
            <a:r>
              <a:rPr lang="ru-RU" sz="4600" b="1" dirty="0" smtClean="0">
                <a:solidFill>
                  <a:srgbClr val="A5644E"/>
                </a:solidFill>
              </a:rPr>
              <a:t>да</a:t>
            </a:r>
            <a:endParaRPr lang="ru-RU" sz="4600" b="1" dirty="0">
              <a:solidFill>
                <a:srgbClr val="A5644E"/>
              </a:solidFill>
            </a:endParaRPr>
          </a:p>
          <a:p>
            <a:pPr marL="639763" lvl="0" indent="0">
              <a:lnSpc>
                <a:spcPct val="150000"/>
              </a:lnSpc>
              <a:buClr>
                <a:srgbClr val="F0A22E"/>
              </a:buClr>
              <a:buNone/>
            </a:pPr>
            <a:r>
              <a:rPr lang="ru-RU" sz="4600" b="1" dirty="0">
                <a:solidFill>
                  <a:srgbClr val="A5644E"/>
                </a:solidFill>
              </a:rPr>
              <a:t>б)</a:t>
            </a:r>
            <a:r>
              <a:rPr lang="ru-RU" sz="4800" dirty="0">
                <a:solidFill>
                  <a:srgbClr val="4E3B30"/>
                </a:solidFill>
              </a:rPr>
              <a:t>  </a:t>
            </a:r>
            <a:r>
              <a:rPr lang="ru-RU" sz="4600" b="1" dirty="0" smtClean="0">
                <a:solidFill>
                  <a:srgbClr val="A5644E"/>
                </a:solidFill>
              </a:rPr>
              <a:t>нет</a:t>
            </a:r>
            <a:endParaRPr lang="ru-RU" sz="4600" b="1" dirty="0">
              <a:solidFill>
                <a:srgbClr val="A5644E"/>
              </a:solidFill>
            </a:endParaRPr>
          </a:p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8" t="4241" r="6823" b="14392"/>
          <a:stretch/>
        </p:blipFill>
        <p:spPr bwMode="auto">
          <a:xfrm>
            <a:off x="6274756" y="3140968"/>
            <a:ext cx="2740883" cy="363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87" t="8054" r="5639" b="19535"/>
          <a:stretch/>
        </p:blipFill>
        <p:spPr bwMode="auto">
          <a:xfrm>
            <a:off x="3501511" y="1641592"/>
            <a:ext cx="2726673" cy="3181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613395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1701</TotalTime>
  <Words>560</Words>
  <Application>Microsoft Office PowerPoint</Application>
  <PresentationFormat>Экран (4:3)</PresentationFormat>
  <Paragraphs>125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Трек</vt:lpstr>
      <vt:lpstr>Симфоническое творчество  М.И. Глинки</vt:lpstr>
      <vt:lpstr>Жизненный и творческий путь М.И.Глинки</vt:lpstr>
      <vt:lpstr>1. Годы жизни М.И. глинки:</vt:lpstr>
      <vt:lpstr>2. Глинка родился: </vt:lpstr>
      <vt:lpstr>Самое яркое музыкальное впечатление детства композитора:</vt:lpstr>
      <vt:lpstr>      В городе……..Глинка учился в:  </vt:lpstr>
      <vt:lpstr>Учителями Глинки были:</vt:lpstr>
      <vt:lpstr>С 1830 по 1834 годы Глинка путешествует по этой стране: </vt:lpstr>
      <vt:lpstr>Был ли Глинка знаком с композиторами М.А. Балакиревым и А.С. Даргомыжским? </vt:lpstr>
      <vt:lpstr>Жанры творчества М.И. Глинки:</vt:lpstr>
      <vt:lpstr>Кто изображен на данных портретах (фото):</vt:lpstr>
      <vt:lpstr>Незадолго до смерти Глинка пишет воспоминания о своей  творческой жизни:</vt:lpstr>
      <vt:lpstr> Какая из цитат не принадлежит  М.И. Глинке: </vt:lpstr>
      <vt:lpstr>В. Стасов: «Глинка в русской музыке имеет такое же значение, как … в русской поэзии. Оба – великие таланты». С кем сравнивают творчество М.И. Глинки:</vt:lpstr>
      <vt:lpstr>Какие из данных произведений принадлежат М.И. Глинке,  укажите их жанр:</vt:lpstr>
      <vt:lpstr>Симфоническое творчество  М.И. Глинки</vt:lpstr>
      <vt:lpstr>Особенности симфонического творчества М.И. Глинки:</vt:lpstr>
      <vt:lpstr>«Камаринская»</vt:lpstr>
      <vt:lpstr>Симфонический оркестр. Деревянно-духовые инструменты </vt:lpstr>
      <vt:lpstr>русские народные инструменты </vt:lpstr>
      <vt:lpstr>П.И. Чайковский о «Камаринской»:</vt:lpstr>
      <vt:lpstr> «Вальс - фантазия» </vt:lpstr>
      <vt:lpstr>Выводы по симфоническому  творчеству М.И. Глинки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 01</dc:creator>
  <cp:lastModifiedBy>on</cp:lastModifiedBy>
  <cp:revision>62</cp:revision>
  <dcterms:created xsi:type="dcterms:W3CDTF">2019-12-08T18:17:15Z</dcterms:created>
  <dcterms:modified xsi:type="dcterms:W3CDTF">2025-01-10T07:43:04Z</dcterms:modified>
</cp:coreProperties>
</file>