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8" r:id="rId1"/>
  </p:sldMasterIdLst>
  <p:notesMasterIdLst>
    <p:notesMasterId r:id="rId30"/>
  </p:notesMasterIdLst>
  <p:handoutMasterIdLst>
    <p:handoutMasterId r:id="rId31"/>
  </p:handoutMasterIdLst>
  <p:sldIdLst>
    <p:sldId id="334" r:id="rId2"/>
    <p:sldId id="331" r:id="rId3"/>
    <p:sldId id="319" r:id="rId4"/>
    <p:sldId id="383" r:id="rId5"/>
    <p:sldId id="384" r:id="rId6"/>
    <p:sldId id="377" r:id="rId7"/>
    <p:sldId id="380" r:id="rId8"/>
    <p:sldId id="381" r:id="rId9"/>
    <p:sldId id="382" r:id="rId10"/>
    <p:sldId id="355" r:id="rId11"/>
    <p:sldId id="385" r:id="rId12"/>
    <p:sldId id="386" r:id="rId13"/>
    <p:sldId id="387" r:id="rId14"/>
    <p:sldId id="388" r:id="rId15"/>
    <p:sldId id="390" r:id="rId16"/>
    <p:sldId id="392" r:id="rId17"/>
    <p:sldId id="394" r:id="rId18"/>
    <p:sldId id="395" r:id="rId19"/>
    <p:sldId id="396" r:id="rId20"/>
    <p:sldId id="403" r:id="rId21"/>
    <p:sldId id="389" r:id="rId22"/>
    <p:sldId id="397" r:id="rId23"/>
    <p:sldId id="398" r:id="rId24"/>
    <p:sldId id="402" r:id="rId25"/>
    <p:sldId id="401" r:id="rId26"/>
    <p:sldId id="400" r:id="rId27"/>
    <p:sldId id="399" r:id="rId28"/>
    <p:sldId id="404" r:id="rId29"/>
  </p:sldIdLst>
  <p:sldSz cx="9144000" cy="6858000" type="screen4x3"/>
  <p:notesSz cx="10020300" cy="6888163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69270D95-B40A-4729-909A-2466A4193C96}">
          <p14:sldIdLst>
            <p14:sldId id="334"/>
            <p14:sldId id="331"/>
            <p14:sldId id="319"/>
            <p14:sldId id="383"/>
            <p14:sldId id="384"/>
            <p14:sldId id="377"/>
            <p14:sldId id="380"/>
            <p14:sldId id="381"/>
            <p14:sldId id="382"/>
            <p14:sldId id="355"/>
            <p14:sldId id="385"/>
            <p14:sldId id="386"/>
            <p14:sldId id="387"/>
            <p14:sldId id="388"/>
            <p14:sldId id="390"/>
            <p14:sldId id="392"/>
            <p14:sldId id="394"/>
            <p14:sldId id="395"/>
            <p14:sldId id="396"/>
            <p14:sldId id="403"/>
            <p14:sldId id="389"/>
            <p14:sldId id="397"/>
            <p14:sldId id="398"/>
            <p14:sldId id="402"/>
            <p14:sldId id="401"/>
            <p14:sldId id="400"/>
            <p14:sldId id="399"/>
            <p14:sldId id="404"/>
          </p14:sldIdLst>
        </p14:section>
        <p14:section name="Раздел без заголовка" id="{7B099E0A-2F31-41B8-9151-5176C28A9194}">
          <p14:sldIdLst/>
        </p14:section>
        <p14:section name="Раздел без заголовка" id="{F8840554-3EBB-471A-9D82-E97A72CBF16A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990033"/>
    <a:srgbClr val="9999FF"/>
    <a:srgbClr val="C0C0C0"/>
    <a:srgbClr val="FFFF99"/>
    <a:srgbClr val="7979FF"/>
    <a:srgbClr val="660033"/>
    <a:srgbClr val="000000"/>
    <a:srgbClr val="FFFFFF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8053" autoAdjust="0"/>
    <p:restoredTop sz="90751" autoAdjust="0"/>
  </p:normalViewPr>
  <p:slideViewPr>
    <p:cSldViewPr>
      <p:cViewPr varScale="1">
        <p:scale>
          <a:sx n="72" d="100"/>
          <a:sy n="72" d="100"/>
        </p:scale>
        <p:origin x="498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367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41813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76900" y="0"/>
            <a:ext cx="4341813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 smtClean="0">
                <a:latin typeface="+mn-lt"/>
              </a:defRPr>
            </a:lvl1pPr>
          </a:lstStyle>
          <a:p>
            <a:pPr>
              <a:defRPr/>
            </a:pPr>
            <a:fld id="{7E4DD6BC-FA14-4D1A-97AB-6410A6BDFA88}" type="datetimeFigureOut">
              <a:rPr lang="ru-RU"/>
              <a:pPr>
                <a:defRPr/>
              </a:pPr>
              <a:t>13.11.2024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6542088"/>
            <a:ext cx="4341813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76900" y="6542088"/>
            <a:ext cx="4341813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 smtClean="0">
                <a:latin typeface="+mn-lt"/>
              </a:defRPr>
            </a:lvl1pPr>
          </a:lstStyle>
          <a:p>
            <a:pPr>
              <a:defRPr/>
            </a:pPr>
            <a:fld id="{45E13A38-8576-4461-B30E-1180E033334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75900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41813" cy="344488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 b="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75313" y="0"/>
            <a:ext cx="4343400" cy="344488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 b="0" smtClean="0">
                <a:latin typeface="+mn-lt"/>
              </a:defRPr>
            </a:lvl1pPr>
          </a:lstStyle>
          <a:p>
            <a:pPr>
              <a:defRPr/>
            </a:pPr>
            <a:fld id="{82DF5125-9B0B-42AA-9295-17E3FFF9AB5F}" type="datetimeFigureOut">
              <a:rPr lang="ru-RU"/>
              <a:pPr>
                <a:defRPr/>
              </a:pPr>
              <a:t>13.11.2024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287713" y="515938"/>
            <a:ext cx="3444875" cy="25828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16" tIns="48308" rIns="96616" bIns="48308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1001713" y="3271838"/>
            <a:ext cx="8016875" cy="3100387"/>
          </a:xfrm>
          <a:prstGeom prst="rect">
            <a:avLst/>
          </a:prstGeom>
        </p:spPr>
        <p:txBody>
          <a:bodyPr vert="horz" lIns="96616" tIns="48308" rIns="96616" bIns="48308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42088"/>
            <a:ext cx="4341813" cy="344487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 b="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75313" y="6542088"/>
            <a:ext cx="4343400" cy="344487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 b="0" smtClean="0">
                <a:latin typeface="+mn-lt"/>
              </a:defRPr>
            </a:lvl1pPr>
          </a:lstStyle>
          <a:p>
            <a:pPr>
              <a:defRPr/>
            </a:pPr>
            <a:fld id="{A2DF8FB0-D428-44EE-BCEC-8FD56F78A8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843058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7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smtClean="0"/>
              <a:t>В перспективе планирую продолжить работу в этом направлении.</a:t>
            </a:r>
          </a:p>
        </p:txBody>
      </p:sp>
      <p:sp>
        <p:nvSpPr>
          <p:cNvPr id="7578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7160858-E744-4ED6-9B46-DF7922C42853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82547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7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smtClean="0"/>
              <a:t>В перспективе планирую продолжить работу в этом направлении.</a:t>
            </a:r>
          </a:p>
        </p:txBody>
      </p:sp>
      <p:sp>
        <p:nvSpPr>
          <p:cNvPr id="7578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7160858-E744-4ED6-9B46-DF7922C42853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88857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826" name="Group 2"/>
          <p:cNvGrpSpPr>
            <a:grpSpLocks/>
          </p:cNvGrpSpPr>
          <p:nvPr/>
        </p:nvGrpSpPr>
        <p:grpSpPr bwMode="auto">
          <a:xfrm>
            <a:off x="0" y="6350"/>
            <a:ext cx="9140825" cy="6851650"/>
            <a:chOff x="0" y="4"/>
            <a:chExt cx="5758" cy="4316"/>
          </a:xfrm>
        </p:grpSpPr>
        <p:grpSp>
          <p:nvGrpSpPr>
            <p:cNvPr id="205827" name="Group 3"/>
            <p:cNvGrpSpPr>
              <a:grpSpLocks/>
            </p:cNvGrpSpPr>
            <p:nvPr/>
          </p:nvGrpSpPr>
          <p:grpSpPr bwMode="auto">
            <a:xfrm>
              <a:off x="0" y="1161"/>
              <a:ext cx="5758" cy="3159"/>
              <a:chOff x="0" y="1161"/>
              <a:chExt cx="5758" cy="3159"/>
            </a:xfrm>
          </p:grpSpPr>
          <p:sp>
            <p:nvSpPr>
              <p:cNvPr id="205828" name="Freeform 4"/>
              <p:cNvSpPr>
                <a:spLocks/>
              </p:cNvSpPr>
              <p:nvPr/>
            </p:nvSpPr>
            <p:spPr bwMode="hidden">
              <a:xfrm>
                <a:off x="558" y="1161"/>
                <a:ext cx="5200" cy="3159"/>
              </a:xfrm>
              <a:custGeom>
                <a:avLst/>
                <a:gdLst/>
                <a:ahLst/>
                <a:cxnLst>
                  <a:cxn ang="0">
                    <a:pos x="0" y="3159"/>
                  </a:cxn>
                  <a:cxn ang="0">
                    <a:pos x="5184" y="3159"/>
                  </a:cxn>
                  <a:cxn ang="0">
                    <a:pos x="5184" y="0"/>
                  </a:cxn>
                  <a:cxn ang="0">
                    <a:pos x="0" y="0"/>
                  </a:cxn>
                  <a:cxn ang="0">
                    <a:pos x="0" y="3159"/>
                  </a:cxn>
                  <a:cxn ang="0">
                    <a:pos x="0" y="3159"/>
                  </a:cxn>
                </a:cxnLst>
                <a:rect l="0" t="0" r="r" b="b"/>
                <a:pathLst>
                  <a:path w="5184" h="3159">
                    <a:moveTo>
                      <a:pt x="0" y="3159"/>
                    </a:moveTo>
                    <a:lnTo>
                      <a:pt x="5184" y="3159"/>
                    </a:lnTo>
                    <a:lnTo>
                      <a:pt x="5184" y="0"/>
                    </a:lnTo>
                    <a:lnTo>
                      <a:pt x="0" y="0"/>
                    </a:lnTo>
                    <a:lnTo>
                      <a:pt x="0" y="3159"/>
                    </a:lnTo>
                    <a:lnTo>
                      <a:pt x="0" y="3159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5829" name="Freeform 5"/>
              <p:cNvSpPr>
                <a:spLocks/>
              </p:cNvSpPr>
              <p:nvPr/>
            </p:nvSpPr>
            <p:spPr bwMode="hidden">
              <a:xfrm>
                <a:off x="0" y="1161"/>
                <a:ext cx="558" cy="315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159"/>
                  </a:cxn>
                  <a:cxn ang="0">
                    <a:pos x="556" y="3159"/>
                  </a:cxn>
                  <a:cxn ang="0">
                    <a:pos x="556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556" h="3159">
                    <a:moveTo>
                      <a:pt x="0" y="0"/>
                    </a:moveTo>
                    <a:lnTo>
                      <a:pt x="0" y="3159"/>
                    </a:lnTo>
                    <a:lnTo>
                      <a:pt x="556" y="3159"/>
                    </a:lnTo>
                    <a:lnTo>
                      <a:pt x="556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205830" name="Freeform 6"/>
            <p:cNvSpPr>
              <a:spLocks/>
            </p:cNvSpPr>
            <p:nvPr/>
          </p:nvSpPr>
          <p:spPr bwMode="ltGray">
            <a:xfrm>
              <a:off x="552" y="951"/>
              <a:ext cx="12" cy="42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420"/>
                </a:cxn>
                <a:cxn ang="0">
                  <a:pos x="12" y="42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2" h="420">
                  <a:moveTo>
                    <a:pt x="0" y="0"/>
                  </a:moveTo>
                  <a:lnTo>
                    <a:pt x="0" y="420"/>
                  </a:lnTo>
                  <a:lnTo>
                    <a:pt x="12" y="42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hlink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05831" name="Freeform 7"/>
            <p:cNvSpPr>
              <a:spLocks/>
            </p:cNvSpPr>
            <p:nvPr/>
          </p:nvSpPr>
          <p:spPr bwMode="ltGray">
            <a:xfrm>
              <a:off x="767" y="1155"/>
              <a:ext cx="252" cy="12"/>
            </a:xfrm>
            <a:custGeom>
              <a:avLst/>
              <a:gdLst/>
              <a:ahLst/>
              <a:cxnLst>
                <a:cxn ang="0">
                  <a:pos x="251" y="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51" y="12"/>
                </a:cxn>
                <a:cxn ang="0">
                  <a:pos x="251" y="0"/>
                </a:cxn>
                <a:cxn ang="0">
                  <a:pos x="251" y="0"/>
                </a:cxn>
              </a:cxnLst>
              <a:rect l="0" t="0" r="r" b="b"/>
              <a:pathLst>
                <a:path w="251" h="12">
                  <a:moveTo>
                    <a:pt x="251" y="0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251" y="12"/>
                  </a:lnTo>
                  <a:lnTo>
                    <a:pt x="251" y="0"/>
                  </a:lnTo>
                  <a:lnTo>
                    <a:pt x="25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05832" name="Freeform 8"/>
            <p:cNvSpPr>
              <a:spLocks/>
            </p:cNvSpPr>
            <p:nvPr/>
          </p:nvSpPr>
          <p:spPr bwMode="ltGray">
            <a:xfrm>
              <a:off x="0" y="1155"/>
              <a:ext cx="351" cy="1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51" y="12"/>
                </a:cxn>
                <a:cxn ang="0">
                  <a:pos x="251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51" h="12">
                  <a:moveTo>
                    <a:pt x="0" y="0"/>
                  </a:moveTo>
                  <a:lnTo>
                    <a:pt x="0" y="12"/>
                  </a:lnTo>
                  <a:lnTo>
                    <a:pt x="251" y="12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grpSp>
          <p:nvGrpSpPr>
            <p:cNvPr id="205833" name="Group 9"/>
            <p:cNvGrpSpPr>
              <a:grpSpLocks/>
            </p:cNvGrpSpPr>
            <p:nvPr/>
          </p:nvGrpSpPr>
          <p:grpSpPr bwMode="auto">
            <a:xfrm>
              <a:off x="348" y="4"/>
              <a:ext cx="5410" cy="4316"/>
              <a:chOff x="348" y="4"/>
              <a:chExt cx="5410" cy="4316"/>
            </a:xfrm>
          </p:grpSpPr>
          <p:sp>
            <p:nvSpPr>
              <p:cNvPr id="205834" name="Freeform 10"/>
              <p:cNvSpPr>
                <a:spLocks/>
              </p:cNvSpPr>
              <p:nvPr/>
            </p:nvSpPr>
            <p:spPr bwMode="ltGray">
              <a:xfrm>
                <a:off x="552" y="4"/>
                <a:ext cx="12" cy="695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0" y="0"/>
                  </a:cxn>
                  <a:cxn ang="0">
                    <a:pos x="0" y="695"/>
                  </a:cxn>
                  <a:cxn ang="0">
                    <a:pos x="12" y="695"/>
                  </a:cxn>
                  <a:cxn ang="0">
                    <a:pos x="12" y="0"/>
                  </a:cxn>
                  <a:cxn ang="0">
                    <a:pos x="12" y="0"/>
                  </a:cxn>
                </a:cxnLst>
                <a:rect l="0" t="0" r="r" b="b"/>
                <a:pathLst>
                  <a:path w="12" h="695">
                    <a:moveTo>
                      <a:pt x="12" y="0"/>
                    </a:moveTo>
                    <a:lnTo>
                      <a:pt x="0" y="0"/>
                    </a:lnTo>
                    <a:lnTo>
                      <a:pt x="0" y="695"/>
                    </a:lnTo>
                    <a:lnTo>
                      <a:pt x="12" y="695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5835" name="Freeform 11"/>
              <p:cNvSpPr>
                <a:spLocks/>
              </p:cNvSpPr>
              <p:nvPr/>
            </p:nvSpPr>
            <p:spPr bwMode="ltGray">
              <a:xfrm>
                <a:off x="552" y="1623"/>
                <a:ext cx="12" cy="2697"/>
              </a:xfrm>
              <a:custGeom>
                <a:avLst/>
                <a:gdLst/>
                <a:ahLst/>
                <a:cxnLst>
                  <a:cxn ang="0">
                    <a:pos x="0" y="2697"/>
                  </a:cxn>
                  <a:cxn ang="0">
                    <a:pos x="12" y="2697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2697"/>
                  </a:cxn>
                  <a:cxn ang="0">
                    <a:pos x="0" y="2697"/>
                  </a:cxn>
                </a:cxnLst>
                <a:rect l="0" t="0" r="r" b="b"/>
                <a:pathLst>
                  <a:path w="12" h="2697">
                    <a:moveTo>
                      <a:pt x="0" y="2697"/>
                    </a:moveTo>
                    <a:lnTo>
                      <a:pt x="12" y="2697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697"/>
                    </a:lnTo>
                    <a:lnTo>
                      <a:pt x="0" y="269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5836" name="Freeform 12"/>
              <p:cNvSpPr>
                <a:spLocks/>
              </p:cNvSpPr>
              <p:nvPr/>
            </p:nvSpPr>
            <p:spPr bwMode="ltGray">
              <a:xfrm>
                <a:off x="1019" y="1155"/>
                <a:ext cx="4739" cy="12"/>
              </a:xfrm>
              <a:custGeom>
                <a:avLst/>
                <a:gdLst/>
                <a:ahLst/>
                <a:cxnLst>
                  <a:cxn ang="0">
                    <a:pos x="4724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4724" y="12"/>
                  </a:cxn>
                  <a:cxn ang="0">
                    <a:pos x="4724" y="0"/>
                  </a:cxn>
                  <a:cxn ang="0">
                    <a:pos x="4724" y="0"/>
                  </a:cxn>
                </a:cxnLst>
                <a:rect l="0" t="0" r="r" b="b"/>
                <a:pathLst>
                  <a:path w="4724" h="12">
                    <a:moveTo>
                      <a:pt x="4724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4724" y="12"/>
                    </a:lnTo>
                    <a:lnTo>
                      <a:pt x="4724" y="0"/>
                    </a:lnTo>
                    <a:lnTo>
                      <a:pt x="47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5837" name="Freeform 13"/>
              <p:cNvSpPr>
                <a:spLocks/>
              </p:cNvSpPr>
              <p:nvPr/>
            </p:nvSpPr>
            <p:spPr bwMode="ltGray">
              <a:xfrm>
                <a:off x="552" y="1371"/>
                <a:ext cx="12" cy="252"/>
              </a:xfrm>
              <a:custGeom>
                <a:avLst/>
                <a:gdLst/>
                <a:ahLst/>
                <a:cxnLst>
                  <a:cxn ang="0">
                    <a:pos x="0" y="252"/>
                  </a:cxn>
                  <a:cxn ang="0">
                    <a:pos x="12" y="252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252"/>
                  </a:cxn>
                  <a:cxn ang="0">
                    <a:pos x="0" y="252"/>
                  </a:cxn>
                </a:cxnLst>
                <a:rect l="0" t="0" r="r" b="b"/>
                <a:pathLst>
                  <a:path w="12" h="252">
                    <a:moveTo>
                      <a:pt x="0" y="252"/>
                    </a:moveTo>
                    <a:lnTo>
                      <a:pt x="12" y="25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52"/>
                    </a:lnTo>
                    <a:lnTo>
                      <a:pt x="0" y="25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5838" name="Freeform 14"/>
              <p:cNvSpPr>
                <a:spLocks/>
              </p:cNvSpPr>
              <p:nvPr/>
            </p:nvSpPr>
            <p:spPr bwMode="ltGray">
              <a:xfrm>
                <a:off x="552" y="699"/>
                <a:ext cx="12" cy="252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0" y="0"/>
                  </a:cxn>
                  <a:cxn ang="0">
                    <a:pos x="0" y="252"/>
                  </a:cxn>
                  <a:cxn ang="0">
                    <a:pos x="12" y="252"/>
                  </a:cxn>
                  <a:cxn ang="0">
                    <a:pos x="12" y="0"/>
                  </a:cxn>
                  <a:cxn ang="0">
                    <a:pos x="12" y="0"/>
                  </a:cxn>
                </a:cxnLst>
                <a:rect l="0" t="0" r="r" b="b"/>
                <a:pathLst>
                  <a:path w="12" h="252">
                    <a:moveTo>
                      <a:pt x="12" y="0"/>
                    </a:moveTo>
                    <a:lnTo>
                      <a:pt x="0" y="0"/>
                    </a:lnTo>
                    <a:lnTo>
                      <a:pt x="0" y="252"/>
                    </a:lnTo>
                    <a:lnTo>
                      <a:pt x="12" y="252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5839" name="Freeform 15"/>
              <p:cNvSpPr>
                <a:spLocks/>
              </p:cNvSpPr>
              <p:nvPr/>
            </p:nvSpPr>
            <p:spPr bwMode="ltGray">
              <a:xfrm>
                <a:off x="348" y="1155"/>
                <a:ext cx="419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18" y="12"/>
                  </a:cxn>
                  <a:cxn ang="0">
                    <a:pos x="418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418" h="12">
                    <a:moveTo>
                      <a:pt x="0" y="0"/>
                    </a:moveTo>
                    <a:lnTo>
                      <a:pt x="0" y="12"/>
                    </a:lnTo>
                    <a:lnTo>
                      <a:pt x="418" y="12"/>
                    </a:lnTo>
                    <a:lnTo>
                      <a:pt x="418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205840" name="Rectangle 16"/>
          <p:cNvSpPr>
            <a:spLocks noGrp="1" noChangeArrowheads="1"/>
          </p:cNvSpPr>
          <p:nvPr>
            <p:ph type="ctrTitle" sz="quarter"/>
          </p:nvPr>
        </p:nvSpPr>
        <p:spPr>
          <a:xfrm>
            <a:off x="1066800" y="1997075"/>
            <a:ext cx="7086600" cy="1431925"/>
          </a:xfrm>
        </p:spPr>
        <p:txBody>
          <a:bodyPr anchor="b"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05841" name="Rectangle 1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066800" y="3886200"/>
            <a:ext cx="6400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205842" name="Rectangle 18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fld id="{C01D9C16-16A4-46C0-9BE6-CFA1D84F39B4}" type="datetimeFigureOut">
              <a:rPr lang="ru-RU"/>
              <a:pPr/>
              <a:t>13.11.2024</a:t>
            </a:fld>
            <a:endParaRPr lang="ru-RU"/>
          </a:p>
        </p:txBody>
      </p:sp>
      <p:sp>
        <p:nvSpPr>
          <p:cNvPr id="205843" name="Rectangle 19"/>
          <p:cNvSpPr>
            <a:spLocks noGrp="1" noChangeArrowheads="1"/>
          </p:cNvSpPr>
          <p:nvPr>
            <p:ph type="ftr" sz="quarter" idx="3"/>
          </p:nvPr>
        </p:nvSpPr>
        <p:spPr>
          <a:xfrm>
            <a:off x="33528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205844" name="Rectangle 20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E64F5C1E-FE80-4AAB-8B1F-08741130E588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B38668D-148B-4F13-A81E-F2FEB1F3648A}" type="datetimeFigureOut">
              <a:rPr lang="ru-RU"/>
              <a:pPr/>
              <a:t>13.11.2024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C353B8-6192-49A6-A3ED-1D5BB594024C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24650" y="304800"/>
            <a:ext cx="1885950" cy="5791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066800" y="304800"/>
            <a:ext cx="5505450" cy="5791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3ED30B1-6F33-4768-B501-892FA5C2A2FE}" type="datetimeFigureOut">
              <a:rPr lang="ru-RU"/>
              <a:pPr/>
              <a:t>13.11.2024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A06975-F88B-4844-92A7-3D629912AB7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543800" cy="14319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1066800" y="1981200"/>
            <a:ext cx="36957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14900" y="1981200"/>
            <a:ext cx="36957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1066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634488D9-4049-474F-9909-0ADA80163A80}" type="datetimeFigureOut">
              <a:rPr lang="ru-RU"/>
              <a:pPr/>
              <a:t>13.11.2024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7056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01F3B8BF-C066-4FF3-AF35-EEF255A8A6B1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C7B803D-1013-4289-9E37-29E6C7A362D3}" type="datetimeFigureOut">
              <a:rPr lang="ru-RU"/>
              <a:pPr/>
              <a:t>13.11.2024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0F2170-356A-4345-896A-5D94789727A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AC8C878-C6B4-4DE4-B846-46B6354DF5E2}" type="datetimeFigureOut">
              <a:rPr lang="ru-RU"/>
              <a:pPr/>
              <a:t>13.11.2024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C5A86E-9B32-4831-89B9-4B48ED5E8C5E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066800" y="1981200"/>
            <a:ext cx="36957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14900" y="1981200"/>
            <a:ext cx="36957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80B4BC4-0ABA-4A50-A188-1C667B6D5DD6}" type="datetimeFigureOut">
              <a:rPr lang="ru-RU"/>
              <a:pPr/>
              <a:t>13.11.2024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50371D-C9AF-4D2A-BD3E-6C36BD1C35C6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E81BF3D-1EE4-4D04-AD15-F376512E083B}" type="datetimeFigureOut">
              <a:rPr lang="ru-RU"/>
              <a:pPr/>
              <a:t>13.11.2024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83CA7C-DEE8-4EF6-9F56-B7D65E700E03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3348024-14DC-4389-899A-7A4D5A525826}" type="datetimeFigureOut">
              <a:rPr lang="ru-RU"/>
              <a:pPr/>
              <a:t>13.11.2024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A9D198-5C03-4FEF-A326-9A9DD2759735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0E403EE-9CC7-4BC5-BE2F-95E2F985BD27}" type="datetimeFigureOut">
              <a:rPr lang="ru-RU"/>
              <a:pPr/>
              <a:t>13.11.2024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DB4D40-9D5A-44D8-A513-AA3032354AB4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F622329-B39C-4E05-948E-326472A17A9E}" type="datetimeFigureOut">
              <a:rPr lang="ru-RU"/>
              <a:pPr/>
              <a:t>13.11.2024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AE14D8-94D7-4ECB-AEA0-2B00FA4F80DA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4AC60D6-A872-423A-8EB0-75199452AC12}" type="datetimeFigureOut">
              <a:rPr lang="ru-RU"/>
              <a:pPr/>
              <a:t>13.11.2024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E89366-53EB-436B-AA7E-A56B74B0C73C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02" name="Group 2"/>
          <p:cNvGrpSpPr>
            <a:grpSpLocks/>
          </p:cNvGrpSpPr>
          <p:nvPr/>
        </p:nvGrpSpPr>
        <p:grpSpPr bwMode="auto">
          <a:xfrm>
            <a:off x="0" y="6350"/>
            <a:ext cx="9140825" cy="6851650"/>
            <a:chOff x="0" y="4"/>
            <a:chExt cx="5758" cy="4316"/>
          </a:xfrm>
        </p:grpSpPr>
        <p:sp>
          <p:nvSpPr>
            <p:cNvPr id="204803" name="Freeform 3"/>
            <p:cNvSpPr>
              <a:spLocks/>
            </p:cNvSpPr>
            <p:nvPr/>
          </p:nvSpPr>
          <p:spPr bwMode="hidden">
            <a:xfrm>
              <a:off x="558" y="1161"/>
              <a:ext cx="5200" cy="3159"/>
            </a:xfrm>
            <a:custGeom>
              <a:avLst/>
              <a:gdLst/>
              <a:ahLst/>
              <a:cxnLst>
                <a:cxn ang="0">
                  <a:pos x="0" y="3159"/>
                </a:cxn>
                <a:cxn ang="0">
                  <a:pos x="5184" y="3159"/>
                </a:cxn>
                <a:cxn ang="0">
                  <a:pos x="5184" y="0"/>
                </a:cxn>
                <a:cxn ang="0">
                  <a:pos x="0" y="0"/>
                </a:cxn>
                <a:cxn ang="0">
                  <a:pos x="0" y="3159"/>
                </a:cxn>
                <a:cxn ang="0">
                  <a:pos x="0" y="3159"/>
                </a:cxn>
              </a:cxnLst>
              <a:rect l="0" t="0" r="r" b="b"/>
              <a:pathLst>
                <a:path w="5184" h="3159">
                  <a:moveTo>
                    <a:pt x="0" y="3159"/>
                  </a:moveTo>
                  <a:lnTo>
                    <a:pt x="5184" y="3159"/>
                  </a:lnTo>
                  <a:lnTo>
                    <a:pt x="5184" y="0"/>
                  </a:lnTo>
                  <a:lnTo>
                    <a:pt x="0" y="0"/>
                  </a:lnTo>
                  <a:lnTo>
                    <a:pt x="0" y="3159"/>
                  </a:lnTo>
                  <a:lnTo>
                    <a:pt x="0" y="315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04804" name="Freeform 4"/>
            <p:cNvSpPr>
              <a:spLocks/>
            </p:cNvSpPr>
            <p:nvPr/>
          </p:nvSpPr>
          <p:spPr bwMode="hidden">
            <a:xfrm>
              <a:off x="0" y="1161"/>
              <a:ext cx="558" cy="315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3159"/>
                </a:cxn>
                <a:cxn ang="0">
                  <a:pos x="556" y="3159"/>
                </a:cxn>
                <a:cxn ang="0">
                  <a:pos x="55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56" h="3159">
                  <a:moveTo>
                    <a:pt x="0" y="0"/>
                  </a:moveTo>
                  <a:lnTo>
                    <a:pt x="0" y="3159"/>
                  </a:lnTo>
                  <a:lnTo>
                    <a:pt x="556" y="3159"/>
                  </a:lnTo>
                  <a:lnTo>
                    <a:pt x="55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grpSp>
          <p:nvGrpSpPr>
            <p:cNvPr id="204805" name="Group 5"/>
            <p:cNvGrpSpPr>
              <a:grpSpLocks/>
            </p:cNvGrpSpPr>
            <p:nvPr userDrawn="1"/>
          </p:nvGrpSpPr>
          <p:grpSpPr bwMode="auto">
            <a:xfrm>
              <a:off x="0" y="4"/>
              <a:ext cx="5758" cy="4316"/>
              <a:chOff x="0" y="4"/>
              <a:chExt cx="5758" cy="4316"/>
            </a:xfrm>
          </p:grpSpPr>
          <p:sp>
            <p:nvSpPr>
              <p:cNvPr id="204806" name="Freeform 6"/>
              <p:cNvSpPr>
                <a:spLocks/>
              </p:cNvSpPr>
              <p:nvPr/>
            </p:nvSpPr>
            <p:spPr bwMode="ltGray">
              <a:xfrm>
                <a:off x="552" y="4"/>
                <a:ext cx="12" cy="695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0" y="0"/>
                  </a:cxn>
                  <a:cxn ang="0">
                    <a:pos x="0" y="695"/>
                  </a:cxn>
                  <a:cxn ang="0">
                    <a:pos x="12" y="695"/>
                  </a:cxn>
                  <a:cxn ang="0">
                    <a:pos x="12" y="0"/>
                  </a:cxn>
                  <a:cxn ang="0">
                    <a:pos x="12" y="0"/>
                  </a:cxn>
                </a:cxnLst>
                <a:rect l="0" t="0" r="r" b="b"/>
                <a:pathLst>
                  <a:path w="12" h="695">
                    <a:moveTo>
                      <a:pt x="12" y="0"/>
                    </a:moveTo>
                    <a:lnTo>
                      <a:pt x="0" y="0"/>
                    </a:lnTo>
                    <a:lnTo>
                      <a:pt x="0" y="695"/>
                    </a:lnTo>
                    <a:lnTo>
                      <a:pt x="12" y="695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4807" name="Freeform 7"/>
              <p:cNvSpPr>
                <a:spLocks/>
              </p:cNvSpPr>
              <p:nvPr/>
            </p:nvSpPr>
            <p:spPr bwMode="ltGray">
              <a:xfrm>
                <a:off x="552" y="1623"/>
                <a:ext cx="12" cy="2697"/>
              </a:xfrm>
              <a:custGeom>
                <a:avLst/>
                <a:gdLst/>
                <a:ahLst/>
                <a:cxnLst>
                  <a:cxn ang="0">
                    <a:pos x="0" y="2697"/>
                  </a:cxn>
                  <a:cxn ang="0">
                    <a:pos x="12" y="2697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2697"/>
                  </a:cxn>
                  <a:cxn ang="0">
                    <a:pos x="0" y="2697"/>
                  </a:cxn>
                </a:cxnLst>
                <a:rect l="0" t="0" r="r" b="b"/>
                <a:pathLst>
                  <a:path w="12" h="2697">
                    <a:moveTo>
                      <a:pt x="0" y="2697"/>
                    </a:moveTo>
                    <a:lnTo>
                      <a:pt x="12" y="2697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697"/>
                    </a:lnTo>
                    <a:lnTo>
                      <a:pt x="0" y="269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4808" name="Freeform 8"/>
              <p:cNvSpPr>
                <a:spLocks/>
              </p:cNvSpPr>
              <p:nvPr/>
            </p:nvSpPr>
            <p:spPr bwMode="ltGray">
              <a:xfrm>
                <a:off x="1019" y="1155"/>
                <a:ext cx="4739" cy="12"/>
              </a:xfrm>
              <a:custGeom>
                <a:avLst/>
                <a:gdLst/>
                <a:ahLst/>
                <a:cxnLst>
                  <a:cxn ang="0">
                    <a:pos x="4724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4724" y="12"/>
                  </a:cxn>
                  <a:cxn ang="0">
                    <a:pos x="4724" y="0"/>
                  </a:cxn>
                  <a:cxn ang="0">
                    <a:pos x="4724" y="0"/>
                  </a:cxn>
                </a:cxnLst>
                <a:rect l="0" t="0" r="r" b="b"/>
                <a:pathLst>
                  <a:path w="4724" h="12">
                    <a:moveTo>
                      <a:pt x="4724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4724" y="12"/>
                    </a:lnTo>
                    <a:lnTo>
                      <a:pt x="4724" y="0"/>
                    </a:lnTo>
                    <a:lnTo>
                      <a:pt x="47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4809" name="Freeform 9"/>
              <p:cNvSpPr>
                <a:spLocks/>
              </p:cNvSpPr>
              <p:nvPr/>
            </p:nvSpPr>
            <p:spPr bwMode="ltGray">
              <a:xfrm>
                <a:off x="552" y="1371"/>
                <a:ext cx="12" cy="252"/>
              </a:xfrm>
              <a:custGeom>
                <a:avLst/>
                <a:gdLst/>
                <a:ahLst/>
                <a:cxnLst>
                  <a:cxn ang="0">
                    <a:pos x="0" y="252"/>
                  </a:cxn>
                  <a:cxn ang="0">
                    <a:pos x="12" y="252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252"/>
                  </a:cxn>
                  <a:cxn ang="0">
                    <a:pos x="0" y="252"/>
                  </a:cxn>
                </a:cxnLst>
                <a:rect l="0" t="0" r="r" b="b"/>
                <a:pathLst>
                  <a:path w="12" h="252">
                    <a:moveTo>
                      <a:pt x="0" y="252"/>
                    </a:moveTo>
                    <a:lnTo>
                      <a:pt x="12" y="25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52"/>
                    </a:lnTo>
                    <a:lnTo>
                      <a:pt x="0" y="25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4810" name="Freeform 10"/>
              <p:cNvSpPr>
                <a:spLocks/>
              </p:cNvSpPr>
              <p:nvPr/>
            </p:nvSpPr>
            <p:spPr bwMode="ltGray">
              <a:xfrm>
                <a:off x="552" y="699"/>
                <a:ext cx="12" cy="252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0" y="0"/>
                  </a:cxn>
                  <a:cxn ang="0">
                    <a:pos x="0" y="252"/>
                  </a:cxn>
                  <a:cxn ang="0">
                    <a:pos x="12" y="252"/>
                  </a:cxn>
                  <a:cxn ang="0">
                    <a:pos x="12" y="0"/>
                  </a:cxn>
                  <a:cxn ang="0">
                    <a:pos x="12" y="0"/>
                  </a:cxn>
                </a:cxnLst>
                <a:rect l="0" t="0" r="r" b="b"/>
                <a:pathLst>
                  <a:path w="12" h="252">
                    <a:moveTo>
                      <a:pt x="12" y="0"/>
                    </a:moveTo>
                    <a:lnTo>
                      <a:pt x="0" y="0"/>
                    </a:lnTo>
                    <a:lnTo>
                      <a:pt x="0" y="252"/>
                    </a:lnTo>
                    <a:lnTo>
                      <a:pt x="12" y="252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4811" name="Freeform 11"/>
              <p:cNvSpPr>
                <a:spLocks/>
              </p:cNvSpPr>
              <p:nvPr/>
            </p:nvSpPr>
            <p:spPr bwMode="ltGray">
              <a:xfrm>
                <a:off x="552" y="951"/>
                <a:ext cx="12" cy="42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420"/>
                  </a:cxn>
                  <a:cxn ang="0">
                    <a:pos x="12" y="42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12" h="420">
                    <a:moveTo>
                      <a:pt x="0" y="0"/>
                    </a:moveTo>
                    <a:lnTo>
                      <a:pt x="0" y="420"/>
                    </a:lnTo>
                    <a:lnTo>
                      <a:pt x="12" y="42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4812" name="Freeform 12"/>
              <p:cNvSpPr>
                <a:spLocks/>
              </p:cNvSpPr>
              <p:nvPr/>
            </p:nvSpPr>
            <p:spPr bwMode="ltGray">
              <a:xfrm>
                <a:off x="0" y="1155"/>
                <a:ext cx="351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251" y="12"/>
                  </a:cxn>
                  <a:cxn ang="0">
                    <a:pos x="251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251" h="12">
                    <a:moveTo>
                      <a:pt x="0" y="0"/>
                    </a:moveTo>
                    <a:lnTo>
                      <a:pt x="0" y="12"/>
                    </a:lnTo>
                    <a:lnTo>
                      <a:pt x="251" y="12"/>
                    </a:lnTo>
                    <a:lnTo>
                      <a:pt x="251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4813" name="Freeform 13"/>
              <p:cNvSpPr>
                <a:spLocks/>
              </p:cNvSpPr>
              <p:nvPr/>
            </p:nvSpPr>
            <p:spPr bwMode="ltGray">
              <a:xfrm>
                <a:off x="767" y="1155"/>
                <a:ext cx="252" cy="12"/>
              </a:xfrm>
              <a:custGeom>
                <a:avLst/>
                <a:gdLst/>
                <a:ahLst/>
                <a:cxnLst>
                  <a:cxn ang="0">
                    <a:pos x="251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251" y="12"/>
                  </a:cxn>
                  <a:cxn ang="0">
                    <a:pos x="251" y="0"/>
                  </a:cxn>
                  <a:cxn ang="0">
                    <a:pos x="251" y="0"/>
                  </a:cxn>
                </a:cxnLst>
                <a:rect l="0" t="0" r="r" b="b"/>
                <a:pathLst>
                  <a:path w="251" h="12">
                    <a:moveTo>
                      <a:pt x="251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251" y="12"/>
                    </a:lnTo>
                    <a:lnTo>
                      <a:pt x="251" y="0"/>
                    </a:lnTo>
                    <a:lnTo>
                      <a:pt x="251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4814" name="Freeform 14"/>
              <p:cNvSpPr>
                <a:spLocks/>
              </p:cNvSpPr>
              <p:nvPr/>
            </p:nvSpPr>
            <p:spPr bwMode="ltGray">
              <a:xfrm>
                <a:off x="348" y="1155"/>
                <a:ext cx="419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18" y="12"/>
                  </a:cxn>
                  <a:cxn ang="0">
                    <a:pos x="418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418" h="12">
                    <a:moveTo>
                      <a:pt x="0" y="0"/>
                    </a:moveTo>
                    <a:lnTo>
                      <a:pt x="0" y="12"/>
                    </a:lnTo>
                    <a:lnTo>
                      <a:pt x="418" y="12"/>
                    </a:lnTo>
                    <a:lnTo>
                      <a:pt x="418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204815" name="Rectangle 15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304800"/>
            <a:ext cx="7543800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04816" name="Rectangle 1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0" y="1981200"/>
            <a:ext cx="75438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204817" name="Rectangle 1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66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fld id="{75D777BC-FB71-42A4-BC8D-FEC1915C9865}" type="datetimeFigureOut">
              <a:rPr lang="ru-RU"/>
              <a:pPr/>
              <a:t>13.11.2024</a:t>
            </a:fld>
            <a:endParaRPr lang="ru-RU"/>
          </a:p>
        </p:txBody>
      </p:sp>
      <p:sp>
        <p:nvSpPr>
          <p:cNvPr id="204818" name="Rectangle 1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b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204819" name="Rectangle 1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056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fld id="{68842A9C-B262-411F-9B2C-ABA075748AF4}" type="slidenum">
              <a:rPr lang="ru-RU"/>
              <a:pPr/>
              <a:t>‹#›</a:t>
            </a:fld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49" r:id="rId1"/>
    <p:sldLayoutId id="2147483850" r:id="rId2"/>
    <p:sldLayoutId id="2147483851" r:id="rId3"/>
    <p:sldLayoutId id="2147483852" r:id="rId4"/>
    <p:sldLayoutId id="2147483853" r:id="rId5"/>
    <p:sldLayoutId id="2147483854" r:id="rId6"/>
    <p:sldLayoutId id="2147483855" r:id="rId7"/>
    <p:sldLayoutId id="2147483856" r:id="rId8"/>
    <p:sldLayoutId id="2147483857" r:id="rId9"/>
    <p:sldLayoutId id="2147483858" r:id="rId10"/>
    <p:sldLayoutId id="2147483859" r:id="rId11"/>
    <p:sldLayoutId id="2147483860" r:id="rId12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2"/>
          <p:cNvSpPr>
            <a:spLocks noGrp="1" noChangeArrowheads="1"/>
          </p:cNvSpPr>
          <p:nvPr>
            <p:ph type="title"/>
          </p:nvPr>
        </p:nvSpPr>
        <p:spPr>
          <a:xfrm>
            <a:off x="1600200" y="3068638"/>
            <a:ext cx="6788150" cy="1439862"/>
          </a:xfrm>
        </p:spPr>
        <p:txBody>
          <a:bodyPr/>
          <a:lstStyle/>
          <a:p>
            <a:endParaRPr lang="ru-RU"/>
          </a:p>
        </p:txBody>
      </p:sp>
      <p:pic>
        <p:nvPicPr>
          <p:cNvPr id="217092" name="Picture 4" descr="fony_1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  <a:effectLst>
            <a:outerShdw dist="25400" dir="5400000" algn="ctr" rotWithShape="0">
              <a:srgbClr val="808080"/>
            </a:outerShdw>
          </a:effectLst>
        </p:spPr>
      </p:pic>
      <p:sp>
        <p:nvSpPr>
          <p:cNvPr id="217093" name="Rectangle 5"/>
          <p:cNvSpPr>
            <a:spLocks noChangeArrowheads="1"/>
          </p:cNvSpPr>
          <p:nvPr/>
        </p:nvSpPr>
        <p:spPr bwMode="auto">
          <a:xfrm>
            <a:off x="0" y="-153889"/>
            <a:ext cx="9144000" cy="7725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marL="0" indent="0" algn="ctr">
              <a:buFont typeface="Wingdings" pitchFamily="2" charset="2"/>
              <a:buNone/>
            </a:pPr>
            <a:endParaRPr lang="ru-RU" sz="1400" dirty="0" smtClean="0">
              <a:latin typeface="Tempus Sans ITC" pitchFamily="82" charset="0"/>
            </a:endParaRPr>
          </a:p>
          <a:p>
            <a:pPr marL="0" indent="0" algn="ctr">
              <a:buFont typeface="Wingdings" pitchFamily="2" charset="2"/>
              <a:buNone/>
            </a:pPr>
            <a:r>
              <a:rPr lang="ru-RU" sz="1400" dirty="0" smtClean="0">
                <a:latin typeface="Tempus Sans ITC" pitchFamily="82" charset="0"/>
              </a:rPr>
              <a:t>МУНИЦИПАЛЬНОЕ БЮДЖЕТНОЕ УЧРЕЖДЕНИЕ </a:t>
            </a:r>
          </a:p>
          <a:p>
            <a:pPr marL="0" indent="0" algn="ctr">
              <a:buFont typeface="Wingdings" pitchFamily="2" charset="2"/>
              <a:buNone/>
            </a:pPr>
            <a:r>
              <a:rPr lang="ru-RU" sz="1400" dirty="0" smtClean="0">
                <a:latin typeface="Tempus Sans ITC" pitchFamily="82" charset="0"/>
              </a:rPr>
              <a:t>ДОПОЛНИТЕЛЬНОГО ОБРАЗОВАНИЯ ГОРОДА НОВОСИБИРСКА </a:t>
            </a:r>
          </a:p>
          <a:p>
            <a:pPr marL="0" indent="0" algn="ctr">
              <a:buFont typeface="Wingdings" pitchFamily="2" charset="2"/>
              <a:buNone/>
            </a:pPr>
            <a:r>
              <a:rPr lang="ru-RU" sz="1400" dirty="0" smtClean="0">
                <a:latin typeface="Tempus Sans ITC" pitchFamily="82" charset="0"/>
              </a:rPr>
              <a:t>«ДОМ ДЕТСКОГО ТВОРЧЕСТВА </a:t>
            </a:r>
          </a:p>
          <a:p>
            <a:pPr marL="0" indent="0" algn="ctr">
              <a:buFont typeface="Wingdings" pitchFamily="2" charset="2"/>
              <a:buNone/>
            </a:pPr>
            <a:r>
              <a:rPr lang="ru-RU" sz="1400" dirty="0" smtClean="0">
                <a:latin typeface="Tempus Sans ITC" pitchFamily="82" charset="0"/>
              </a:rPr>
              <a:t>«КИРОВСКИЙ»</a:t>
            </a:r>
          </a:p>
          <a:p>
            <a:pPr algn="ctr"/>
            <a:endParaRPr lang="ru-RU" sz="2800" dirty="0" smtClean="0"/>
          </a:p>
          <a:p>
            <a:pPr algn="ctr"/>
            <a:endParaRPr lang="ru-RU" sz="2800" dirty="0" smtClean="0"/>
          </a:p>
          <a:p>
            <a:pPr algn="ctr"/>
            <a:endParaRPr lang="ru-RU" sz="2800" dirty="0" smtClean="0"/>
          </a:p>
          <a:p>
            <a:pPr algn="ctr"/>
            <a:r>
              <a:rPr lang="ru-RU" dirty="0" smtClean="0"/>
              <a:t> </a:t>
            </a:r>
            <a:r>
              <a:rPr lang="ru-RU" sz="2800" dirty="0" smtClean="0"/>
              <a:t>«Театральная мастерская»</a:t>
            </a:r>
          </a:p>
          <a:p>
            <a:pPr lvl="0" algn="ctr"/>
            <a:r>
              <a:rPr lang="ru-RU" dirty="0" smtClean="0">
                <a:solidFill>
                  <a:srgbClr val="FFFFFF"/>
                </a:solidFill>
              </a:rPr>
              <a:t>технология </a:t>
            </a:r>
          </a:p>
          <a:p>
            <a:pPr lvl="0" algn="ctr"/>
            <a:r>
              <a:rPr lang="ru-RU" dirty="0" smtClean="0">
                <a:solidFill>
                  <a:srgbClr val="FFFFFF"/>
                </a:solidFill>
              </a:rPr>
              <a:t>изготовления </a:t>
            </a:r>
            <a:r>
              <a:rPr lang="ru-RU" dirty="0">
                <a:solidFill>
                  <a:srgbClr val="FFFFFF"/>
                </a:solidFill>
              </a:rPr>
              <a:t>костюмов </a:t>
            </a:r>
            <a:endParaRPr lang="ru-RU" dirty="0" smtClean="0">
              <a:solidFill>
                <a:srgbClr val="FFFFFF"/>
              </a:solidFill>
            </a:endParaRPr>
          </a:p>
          <a:p>
            <a:pPr lvl="0" algn="ctr"/>
            <a:r>
              <a:rPr lang="ru-RU" dirty="0" smtClean="0">
                <a:solidFill>
                  <a:srgbClr val="FFFFFF"/>
                </a:solidFill>
              </a:rPr>
              <a:t>и </a:t>
            </a:r>
            <a:r>
              <a:rPr lang="ru-RU" dirty="0">
                <a:solidFill>
                  <a:srgbClr val="FFFFFF"/>
                </a:solidFill>
              </a:rPr>
              <a:t>масок из поролона</a:t>
            </a:r>
          </a:p>
          <a:p>
            <a:pPr algn="ctr"/>
            <a:endParaRPr lang="ru-RU" sz="2000" dirty="0" smtClean="0"/>
          </a:p>
          <a:p>
            <a:pPr algn="ctr"/>
            <a:endParaRPr lang="ru-RU" sz="2800" dirty="0"/>
          </a:p>
          <a:p>
            <a:pPr algn="r"/>
            <a:endParaRPr lang="ru-RU" sz="1800" dirty="0" smtClean="0"/>
          </a:p>
          <a:p>
            <a:pPr algn="r"/>
            <a:endParaRPr lang="ru-RU" sz="1800" dirty="0"/>
          </a:p>
          <a:p>
            <a:pPr algn="r"/>
            <a:r>
              <a:rPr lang="ru-RU" sz="1800" dirty="0" smtClean="0"/>
              <a:t>педагог дополнительного образования</a:t>
            </a:r>
          </a:p>
          <a:p>
            <a:r>
              <a:rPr lang="ru-RU" sz="1800" dirty="0" smtClean="0"/>
              <a:t>                                                                                       </a:t>
            </a:r>
            <a:r>
              <a:rPr lang="ru-RU" sz="1800" dirty="0" err="1" smtClean="0"/>
              <a:t>Бордюг</a:t>
            </a:r>
            <a:r>
              <a:rPr lang="ru-RU" sz="1800" dirty="0" smtClean="0"/>
              <a:t> Альбина Владимировна</a:t>
            </a:r>
          </a:p>
          <a:p>
            <a:pPr algn="r"/>
            <a:endParaRPr lang="ru-RU" dirty="0" smtClean="0"/>
          </a:p>
          <a:p>
            <a:pPr algn="ctr"/>
            <a:endParaRPr lang="ru-RU" sz="20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</a:rPr>
              <a:t>2024г.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  <a:p>
            <a:pPr algn="ctr"/>
            <a:endParaRPr lang="ru-RU" sz="2000" dirty="0">
              <a:solidFill>
                <a:srgbClr val="FFCC00"/>
              </a:solidFill>
            </a:endParaRPr>
          </a:p>
          <a:p>
            <a:pPr algn="ctr" eaLnBrk="0" hangingPunct="0"/>
            <a:endParaRPr lang="ru-RU" sz="1800" b="0" dirty="0">
              <a:solidFill>
                <a:srgbClr val="FFCC00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14348" y="285728"/>
            <a:ext cx="8105802" cy="6572271"/>
          </a:xfrm>
        </p:spPr>
        <p:txBody>
          <a:bodyPr/>
          <a:lstStyle/>
          <a:p>
            <a:pPr algn="ctr">
              <a:buNone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  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57224" y="5929331"/>
            <a:ext cx="792961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0" dirty="0" smtClean="0"/>
              <a:t> </a:t>
            </a:r>
            <a:endParaRPr lang="ru-RU" sz="2000" b="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b="5612"/>
          <a:stretch/>
        </p:blipFill>
        <p:spPr>
          <a:xfrm>
            <a:off x="4642868" y="3941952"/>
            <a:ext cx="4249280" cy="266429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348" y="285728"/>
            <a:ext cx="6447072" cy="6742931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857224" y="3037066"/>
            <a:ext cx="3642768" cy="30346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ru-RU" sz="2000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ru-RU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ru-RU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0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Сколько </a:t>
            </a:r>
            <a:r>
              <a:rPr lang="ru-RU" sz="2000" dirty="0">
                <a:ea typeface="Calibri" panose="020F0502020204030204" pitchFamily="34" charset="0"/>
                <a:cs typeface="Times New Roman" panose="02020603050405020304" pitchFamily="18" charset="0"/>
              </a:rPr>
              <a:t>оригинальных, существующих в единственном экземпляре костюмов </a:t>
            </a:r>
            <a:r>
              <a:rPr lang="ru-RU" sz="20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и масок можно </a:t>
            </a:r>
            <a:r>
              <a:rPr lang="ru-RU" sz="2000" dirty="0">
                <a:ea typeface="Calibri" panose="020F0502020204030204" pitchFamily="34" charset="0"/>
                <a:cs typeface="Times New Roman" panose="02020603050405020304" pitchFamily="18" charset="0"/>
              </a:rPr>
              <a:t>изготовить! 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 smtClean="0"/>
              <a:t>Технология изготовления маски «Мышка» из поролона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000" b="1" dirty="0" smtClean="0"/>
              <a:t>Материалы и инструменты:</a:t>
            </a:r>
          </a:p>
          <a:p>
            <a:pPr>
              <a:spcAft>
                <a:spcPts val="800"/>
              </a:spcAft>
            </a:pP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поролон (толщиной 1 см.), </a:t>
            </a:r>
            <a:endParaRPr lang="ru-RU" sz="24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клей 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«Момент Кристалл» (быстросохнущий, водостойкий, прозрачный, прочно соединяет детали между собой), </a:t>
            </a:r>
            <a:endParaRPr lang="ru-RU" sz="24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ножницы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endParaRPr lang="ru-RU" sz="24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линейка 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портного, </a:t>
            </a:r>
            <a:endParaRPr lang="ru-RU" sz="24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шаблоны 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деталей</a:t>
            </a:r>
            <a: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</a:p>
          <a:p>
            <a:pPr>
              <a:spcAft>
                <a:spcPts val="800"/>
              </a:spcAft>
            </a:pPr>
            <a: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ручка. 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1138" y="3703563"/>
            <a:ext cx="2412013" cy="2636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6759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 smtClean="0"/>
              <a:t>Техника безопасности: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помещение должно быть проветриваемым;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во время работы </a:t>
            </a:r>
            <a: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необходимо использовать 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марлевую повязку;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после каждых 20 минут работы нужно делать 10 минутный перерыв.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5374111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764704"/>
            <a:ext cx="7543800" cy="972021"/>
          </a:xfrm>
        </p:spPr>
        <p:txBody>
          <a:bodyPr/>
          <a:lstStyle/>
          <a:p>
            <a:pPr marL="342900" lvl="0" indent="-342900">
              <a:spcBef>
                <a:spcPct val="20000"/>
              </a:spcBef>
              <a:buClr>
                <a:srgbClr val="FFFFCC"/>
              </a:buClr>
              <a:buSzPct val="70000"/>
              <a:buFont typeface="Wingdings" pitchFamily="2" charset="2"/>
              <a:buChar char="n"/>
            </a:pPr>
            <a:r>
              <a:rPr lang="ru-RU" sz="2800" dirty="0" smtClean="0"/>
              <a:t>Основная часть:</a:t>
            </a:r>
            <a:br>
              <a:rPr lang="ru-RU" sz="2800" dirty="0" smtClean="0"/>
            </a:br>
            <a:r>
              <a:rPr lang="ru-RU" sz="2800" b="0" dirty="0" smtClean="0">
                <a:solidFill>
                  <a:srgbClr val="FFFFFF"/>
                </a:solidFill>
                <a:ea typeface="+mn-ea"/>
                <a:cs typeface="+mn-cs"/>
              </a:rPr>
              <a:t>Изготовление </a:t>
            </a:r>
            <a:r>
              <a:rPr lang="ru-RU" sz="2800" b="0" dirty="0">
                <a:solidFill>
                  <a:srgbClr val="FFFFFF"/>
                </a:solidFill>
                <a:ea typeface="+mn-ea"/>
                <a:cs typeface="+mn-cs"/>
              </a:rPr>
              <a:t>шапочки</a:t>
            </a:r>
            <a:br>
              <a:rPr lang="ru-RU" sz="2800" b="0" dirty="0">
                <a:solidFill>
                  <a:srgbClr val="FFFFFF"/>
                </a:solidFill>
                <a:ea typeface="+mn-ea"/>
                <a:cs typeface="+mn-cs"/>
              </a:rPr>
            </a:br>
            <a:r>
              <a:rPr lang="ru-RU" sz="2800" dirty="0" smtClean="0"/>
              <a:t/>
            </a:r>
            <a:br>
              <a:rPr lang="ru-RU" sz="2800" dirty="0" smtClean="0"/>
            </a:b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Измерим 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обхват </a:t>
            </a:r>
            <a: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головы, для 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взрослого – это 58, 60 см., а для ребёнка </a:t>
            </a:r>
            <a: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52 - 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56 см</a:t>
            </a:r>
            <a: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Берём лист поролона и отмеряем нужные размеры </a:t>
            </a:r>
            <a: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58см., ширина 22см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(</a:t>
            </a:r>
            <a: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60см.х24см.). 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2800" dirty="0" smtClean="0"/>
          </a:p>
          <a:p>
            <a:endParaRPr lang="ru-RU" sz="2800" dirty="0" smtClean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1"/>
          <a:stretch/>
        </p:blipFill>
        <p:spPr>
          <a:xfrm>
            <a:off x="2699792" y="4060279"/>
            <a:ext cx="1872208" cy="23240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25"/>
          <a:stretch/>
        </p:blipFill>
        <p:spPr>
          <a:xfrm>
            <a:off x="5580112" y="4060279"/>
            <a:ext cx="1851828" cy="2283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3455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 smtClean="0"/>
              <a:t>Основная часть:</a:t>
            </a:r>
            <a:br>
              <a:rPr lang="ru-RU" sz="2800" dirty="0" smtClean="0"/>
            </a:br>
            <a:r>
              <a:rPr lang="ru-RU" sz="2800" b="0" dirty="0">
                <a:solidFill>
                  <a:srgbClr val="FFFFFF"/>
                </a:solidFill>
              </a:rPr>
              <a:t>Изготовление шапочки</a:t>
            </a:r>
            <a:br>
              <a:rPr lang="ru-RU" sz="2800" b="0" dirty="0">
                <a:solidFill>
                  <a:srgbClr val="FFFFFF"/>
                </a:solidFill>
              </a:rPr>
            </a:b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buClr>
                <a:srgbClr val="FFFFCC"/>
              </a:buClr>
            </a:pPr>
            <a:r>
              <a:rPr lang="ru-RU" sz="240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Получается деталь прямоугольной </a:t>
            </a:r>
            <a:r>
              <a:rPr lang="ru-RU" sz="2400" dirty="0" smtClean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формы</a:t>
            </a:r>
            <a:r>
              <a:rPr lang="ru-RU" sz="240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ru-RU" sz="2400" dirty="0" smtClean="0">
              <a:solidFill>
                <a:srgbClr val="FFFFFF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lvl="0">
              <a:buClr>
                <a:srgbClr val="FFFFCC"/>
              </a:buClr>
            </a:pPr>
            <a:r>
              <a:rPr lang="ru-RU" sz="240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</a:t>
            </a:r>
            <a:r>
              <a:rPr lang="ru-RU" sz="2400" dirty="0" smtClean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тмеряем </a:t>
            </a:r>
            <a:r>
              <a:rPr lang="ru-RU" sz="240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9 см. от верхнего угла прямоугольника</a:t>
            </a:r>
            <a:r>
              <a:rPr lang="ru-RU" sz="2400" dirty="0" smtClean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</a:p>
          <a:p>
            <a:pPr lvl="0">
              <a:buClr>
                <a:srgbClr val="FFFFCC"/>
              </a:buClr>
            </a:pPr>
            <a:r>
              <a:rPr lang="ru-RU" sz="2400" smtClean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Необходимо разделить </a:t>
            </a:r>
            <a:r>
              <a:rPr lang="ru-RU" sz="2400" dirty="0" smtClean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отмеренную часть </a:t>
            </a:r>
            <a:r>
              <a:rPr lang="ru-RU" sz="240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на 6 </a:t>
            </a:r>
            <a:r>
              <a:rPr lang="ru-RU" sz="240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равных </a:t>
            </a:r>
            <a:r>
              <a:rPr lang="ru-RU" sz="2400" smtClean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углов, </a:t>
            </a:r>
            <a:r>
              <a:rPr lang="ru-RU" sz="240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чтобы получились </a:t>
            </a:r>
            <a:r>
              <a:rPr lang="ru-RU" sz="2400" dirty="0" smtClean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треугольники. </a:t>
            </a:r>
          </a:p>
          <a:p>
            <a:pPr lvl="0">
              <a:buClr>
                <a:srgbClr val="FFFFCC"/>
              </a:buClr>
            </a:pP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Вырезаем и получается «корона</a:t>
            </a:r>
            <a: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».</a:t>
            </a:r>
            <a:endParaRPr lang="ru-RU" sz="2400" dirty="0" smtClean="0">
              <a:solidFill>
                <a:srgbClr val="FFFFFF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lvl="0">
              <a:buClr>
                <a:srgbClr val="FFFFCC"/>
              </a:buClr>
            </a:pPr>
            <a:endParaRPr lang="ru-RU" sz="2400" dirty="0">
              <a:solidFill>
                <a:srgbClr val="FFFFFF"/>
              </a:solidFill>
            </a:endParaRPr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81"/>
          <a:stretch/>
        </p:blipFill>
        <p:spPr>
          <a:xfrm>
            <a:off x="2052570" y="4399788"/>
            <a:ext cx="2298339" cy="194068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96"/>
          <a:stretch/>
        </p:blipFill>
        <p:spPr>
          <a:xfrm>
            <a:off x="5292080" y="4399788"/>
            <a:ext cx="2139326" cy="1966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1406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>
                <a:solidFill>
                  <a:srgbClr val="EAEAEA"/>
                </a:solidFill>
              </a:rPr>
              <a:t>Основная часть:</a:t>
            </a:r>
            <a:br>
              <a:rPr lang="ru-RU" sz="2800" dirty="0">
                <a:solidFill>
                  <a:srgbClr val="EAEAEA"/>
                </a:solidFill>
              </a:rPr>
            </a:br>
            <a:r>
              <a:rPr lang="ru-RU" sz="2800" b="0" dirty="0">
                <a:solidFill>
                  <a:srgbClr val="FFFFFF"/>
                </a:solidFill>
              </a:rPr>
              <a:t>Изготовление шапочки</a:t>
            </a:r>
            <a:br>
              <a:rPr lang="ru-RU" sz="2800" b="0" dirty="0">
                <a:solidFill>
                  <a:srgbClr val="FFFFFF"/>
                </a:solidFill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Нанесём тонкий слой клея.</a:t>
            </a:r>
          </a:p>
          <a:p>
            <a:r>
              <a:rPr lang="ru-RU" sz="2400" dirty="0" smtClean="0">
                <a:effectLst/>
                <a:latin typeface="Times New Roman" panose="02020603050405020304" pitchFamily="18" charset="0"/>
              </a:rPr>
              <a:t>Склеим шапочку.</a:t>
            </a: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3156698"/>
            <a:ext cx="1921024" cy="255841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277633" y="3464009"/>
            <a:ext cx="2588735" cy="194379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837481" y="3475393"/>
            <a:ext cx="2558414" cy="1921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4465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>
                <a:solidFill>
                  <a:srgbClr val="EAEAEA"/>
                </a:solidFill>
              </a:rPr>
              <a:t>Основная часть:</a:t>
            </a:r>
            <a:br>
              <a:rPr lang="ru-RU" sz="2800" dirty="0">
                <a:solidFill>
                  <a:srgbClr val="EAEAEA"/>
                </a:solidFill>
              </a:rPr>
            </a:br>
            <a:r>
              <a:rPr lang="ru-RU" sz="2800" b="0" dirty="0">
                <a:solidFill>
                  <a:srgbClr val="FFFFFF"/>
                </a:solidFill>
              </a:rPr>
              <a:t>Изготовление шапочки</a:t>
            </a:r>
            <a:br>
              <a:rPr lang="ru-RU" sz="2800" b="0" dirty="0">
                <a:solidFill>
                  <a:srgbClr val="FFFFFF"/>
                </a:solidFill>
              </a:rPr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5675"/>
          <a:stretch/>
        </p:blipFill>
        <p:spPr>
          <a:xfrm>
            <a:off x="6565824" y="3163292"/>
            <a:ext cx="2044776" cy="256811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066801" y="3198168"/>
            <a:ext cx="5549990" cy="20128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Clr>
                <a:srgbClr val="FFFFCC"/>
              </a:buClr>
              <a:buSzPct val="70000"/>
              <a:buFont typeface="Wingdings" pitchFamily="2" charset="2"/>
              <a:buChar char="n"/>
            </a:pPr>
            <a:r>
              <a:rPr lang="ru-RU" b="0" kern="0" dirty="0">
                <a:solidFill>
                  <a:srgbClr val="FFFFFF"/>
                </a:solidFill>
                <a:ea typeface="Calibri" panose="020F0502020204030204" pitchFamily="34" charset="0"/>
              </a:rPr>
              <a:t>Нанесём тонкий слой </a:t>
            </a:r>
            <a:r>
              <a:rPr lang="ru-RU" b="0" kern="0" dirty="0" smtClean="0">
                <a:solidFill>
                  <a:srgbClr val="FFFFFF"/>
                </a:solidFill>
                <a:ea typeface="Calibri" panose="020F0502020204030204" pitchFamily="34" charset="0"/>
              </a:rPr>
              <a:t>клея на первый треугольник.</a:t>
            </a:r>
          </a:p>
          <a:p>
            <a:pPr marL="342900" lvl="0" indent="-342900">
              <a:spcBef>
                <a:spcPct val="20000"/>
              </a:spcBef>
              <a:buClr>
                <a:srgbClr val="FFFFCC"/>
              </a:buClr>
              <a:buSzPct val="70000"/>
              <a:buFont typeface="Wingdings" pitchFamily="2" charset="2"/>
              <a:buChar char="n"/>
            </a:pPr>
            <a:r>
              <a:rPr lang="ru-RU" b="0" kern="0" dirty="0" smtClean="0">
                <a:solidFill>
                  <a:srgbClr val="FFFFFF"/>
                </a:solidFill>
                <a:ea typeface="Calibri" panose="020F0502020204030204" pitchFamily="34" charset="0"/>
              </a:rPr>
              <a:t>Склеим треугольники от одной стороны к другой, формируя шапочку.</a:t>
            </a:r>
            <a:endParaRPr lang="ru-RU" b="0" kern="0" dirty="0">
              <a:solidFill>
                <a:srgbClr val="FFFFFF"/>
              </a:solidFill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56671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>
                <a:solidFill>
                  <a:srgbClr val="EAEAEA"/>
                </a:solidFill>
              </a:rPr>
              <a:t>Основная часть:</a:t>
            </a:r>
            <a:br>
              <a:rPr lang="ru-RU" sz="2800" dirty="0">
                <a:solidFill>
                  <a:srgbClr val="EAEAEA"/>
                </a:solidFill>
              </a:rPr>
            </a:br>
            <a:r>
              <a:rPr lang="ru-RU" sz="2800" b="0" dirty="0">
                <a:solidFill>
                  <a:srgbClr val="FFFFFF"/>
                </a:solidFill>
              </a:rPr>
              <a:t>Изготовление шапочки</a:t>
            </a:r>
            <a:br>
              <a:rPr lang="ru-RU" sz="2800" b="0" dirty="0">
                <a:solidFill>
                  <a:srgbClr val="FFFFFF"/>
                </a:solidFill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шаблону вырезаем ушки.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середине ушка делаем разметку 2см.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склеиваем разметку.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5736" y="3717032"/>
            <a:ext cx="1871634" cy="249348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4048" y="3716267"/>
            <a:ext cx="1872208" cy="2494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2696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>
                <a:solidFill>
                  <a:srgbClr val="EAEAEA"/>
                </a:solidFill>
              </a:rPr>
              <a:t>Основная часть:</a:t>
            </a:r>
            <a:br>
              <a:rPr lang="ru-RU" sz="2800" dirty="0">
                <a:solidFill>
                  <a:srgbClr val="EAEAEA"/>
                </a:solidFill>
              </a:rPr>
            </a:br>
            <a:r>
              <a:rPr lang="ru-RU" sz="2800" b="0" dirty="0">
                <a:solidFill>
                  <a:srgbClr val="FFFFFF"/>
                </a:solidFill>
              </a:rPr>
              <a:t>Изготовление шапочки</a:t>
            </a:r>
            <a:br>
              <a:rPr lang="ru-RU" sz="2800" b="0" dirty="0">
                <a:solidFill>
                  <a:srgbClr val="FFFFFF"/>
                </a:solidFill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шапочке определяем место для ушек, делаем разметку.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Приклеиваем ушки к шапочке.</a:t>
            </a:r>
          </a:p>
          <a:p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3" b="23109"/>
          <a:stretch/>
        </p:blipFill>
        <p:spPr>
          <a:xfrm>
            <a:off x="4835252" y="3502773"/>
            <a:ext cx="2448272" cy="2558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1768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>
                <a:solidFill>
                  <a:srgbClr val="EAEAEA"/>
                </a:solidFill>
              </a:rPr>
              <a:t>Основная часть:</a:t>
            </a:r>
            <a:br>
              <a:rPr lang="ru-RU" sz="2800" dirty="0">
                <a:solidFill>
                  <a:srgbClr val="EAEAEA"/>
                </a:solidFill>
              </a:rPr>
            </a:br>
            <a:r>
              <a:rPr lang="ru-RU" sz="2800" b="0" dirty="0">
                <a:solidFill>
                  <a:srgbClr val="FFFFFF"/>
                </a:solidFill>
              </a:rPr>
              <a:t>Изготовление шапочки</a:t>
            </a:r>
            <a:br>
              <a:rPr lang="ru-RU" sz="2800" b="0" dirty="0">
                <a:solidFill>
                  <a:srgbClr val="FFFFFF"/>
                </a:solidFill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 листа поролона отрежем ¼ круга радиусом 16 см.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Промажем торцы прямого угла клеем и соединим их между собой в конус.</a:t>
            </a:r>
          </a:p>
          <a:p>
            <a:endParaRPr lang="ru-RU" sz="24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3583597"/>
            <a:ext cx="2070044" cy="275687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7378" y="3600160"/>
            <a:ext cx="2057607" cy="2740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1917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9592" y="357165"/>
            <a:ext cx="7488832" cy="928695"/>
          </a:xfrm>
        </p:spPr>
        <p:txBody>
          <a:bodyPr/>
          <a:lstStyle/>
          <a:p>
            <a:pPr>
              <a:buNone/>
            </a:pPr>
            <a:r>
              <a:rPr lang="ru-RU" b="1" dirty="0" smtClean="0">
                <a:latin typeface="Times New Roman" pitchFamily="18" charset="0"/>
              </a:rPr>
              <a:t>Цель:</a:t>
            </a:r>
            <a:r>
              <a:rPr lang="ru-RU" sz="2800" b="1" dirty="0" smtClean="0">
                <a:latin typeface="Times New Roman" pitchFamily="18" charset="0"/>
              </a:rPr>
              <a:t> 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познакомить с технологией изготовления костюмов и масок в технике «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Поролонопластика</a:t>
            </a:r>
            <a: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».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b="1" dirty="0" smtClean="0">
                <a:effectLst/>
                <a:latin typeface="Times New Roman" panose="02020603050405020304" pitchFamily="18" charset="0"/>
              </a:rPr>
              <a:t>Задачи: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ru-RU" sz="240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представить опыт </a:t>
            </a:r>
            <a:r>
              <a:rPr lang="ru-RU" sz="240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работы с </a:t>
            </a:r>
            <a:r>
              <a:rPr lang="ru-RU" sz="2400" dirty="0" smtClean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поролоном;</a:t>
            </a:r>
            <a: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lvl="0">
              <a:lnSpc>
                <a:spcPct val="107000"/>
              </a:lnSpc>
              <a:spcAft>
                <a:spcPts val="800"/>
              </a:spcAft>
              <a:buClr>
                <a:srgbClr val="FFFFCC"/>
              </a:buClr>
            </a:pPr>
            <a: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2400" dirty="0" smtClean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продемонстрировать </a:t>
            </a:r>
            <a:r>
              <a:rPr lang="ru-RU" sz="240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основной процесс изготовления костюмов и масок в технике «</a:t>
            </a:r>
            <a:r>
              <a:rPr lang="ru-RU" sz="2400" dirty="0" err="1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Поролонопластика</a:t>
            </a:r>
            <a:r>
              <a:rPr lang="ru-RU" sz="2400" dirty="0" smtClean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»;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ru-RU" sz="240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обучить практическим приёмам и методам работы с </a:t>
            </a:r>
            <a:r>
              <a:rPr lang="ru-RU" sz="2400" dirty="0" smtClean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поролоном, в процессе изготовления</a:t>
            </a:r>
            <a:r>
              <a:rPr lang="ru-RU" sz="2400" dirty="0" smtClean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маски </a:t>
            </a:r>
            <a:r>
              <a:rPr lang="ru-RU" sz="240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«Мышка», в технике «</a:t>
            </a:r>
            <a:r>
              <a:rPr lang="ru-RU" sz="2400" dirty="0" err="1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Поролонопластика</a:t>
            </a:r>
            <a:r>
              <a:rPr lang="ru-RU" sz="2400" dirty="0" smtClean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None/>
            </a:pPr>
            <a:endParaRPr lang="ru-RU" sz="2400" b="1" dirty="0">
              <a:latin typeface="Times New Roman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>
                <a:solidFill>
                  <a:srgbClr val="EAEAEA"/>
                </a:solidFill>
              </a:rPr>
              <a:t>Основная часть:</a:t>
            </a:r>
            <a:br>
              <a:rPr lang="ru-RU" sz="2800" dirty="0">
                <a:solidFill>
                  <a:srgbClr val="EAEAEA"/>
                </a:solidFill>
              </a:rPr>
            </a:br>
            <a:r>
              <a:rPr lang="ru-RU" sz="2800" b="0" dirty="0">
                <a:solidFill>
                  <a:srgbClr val="FFFFFF"/>
                </a:solidFill>
              </a:rPr>
              <a:t>Изготовление шапочки</a:t>
            </a:r>
            <a:br>
              <a:rPr lang="ru-RU" sz="2800" b="0" dirty="0">
                <a:solidFill>
                  <a:srgbClr val="FFFFFF"/>
                </a:solidFill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того, чтобы сформировать кончик носа, необходимо конец конуса свернуть на 4 см. внутрь и зафиксировать клеем.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69" r="11390"/>
          <a:stretch/>
        </p:blipFill>
        <p:spPr>
          <a:xfrm>
            <a:off x="5796136" y="3284984"/>
            <a:ext cx="1872208" cy="240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2950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>
                <a:solidFill>
                  <a:srgbClr val="EAEAEA"/>
                </a:solidFill>
              </a:rPr>
              <a:t>Основная часть:</a:t>
            </a:r>
            <a:br>
              <a:rPr lang="ru-RU" sz="2800" dirty="0">
                <a:solidFill>
                  <a:srgbClr val="EAEAEA"/>
                </a:solidFill>
              </a:rPr>
            </a:br>
            <a:r>
              <a:rPr lang="ru-RU" sz="2800" b="0" dirty="0">
                <a:solidFill>
                  <a:srgbClr val="FFFFFF"/>
                </a:solidFill>
              </a:rPr>
              <a:t>Изготовление шапочки</a:t>
            </a:r>
            <a:br>
              <a:rPr lang="ru-RU" sz="2800" b="0" dirty="0">
                <a:solidFill>
                  <a:srgbClr val="FFFFFF"/>
                </a:solidFill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Чтобы конус превратился в мышиный нос, сформируем переносицу.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Отступим от основания конуса 5см.,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проклеем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внутри и прижмём до полного высыхания клея.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Отметим ручкой вытачку длиной 1,5 см.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Нанесём клей на выточку и склеим выточку, чтобы нос стал «курносым».</a:t>
            </a:r>
          </a:p>
          <a:p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8" b="25668"/>
          <a:stretch/>
        </p:blipFill>
        <p:spPr>
          <a:xfrm>
            <a:off x="5724128" y="4581128"/>
            <a:ext cx="2033784" cy="208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1377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>
                <a:solidFill>
                  <a:srgbClr val="EAEAEA"/>
                </a:solidFill>
              </a:rPr>
              <a:t>Основная часть:</a:t>
            </a:r>
            <a:br>
              <a:rPr lang="ru-RU" sz="2800" dirty="0">
                <a:solidFill>
                  <a:srgbClr val="EAEAEA"/>
                </a:solidFill>
              </a:rPr>
            </a:br>
            <a:r>
              <a:rPr lang="ru-RU" sz="2800" b="0" dirty="0">
                <a:solidFill>
                  <a:srgbClr val="FFFFFF"/>
                </a:solidFill>
              </a:rPr>
              <a:t>Изготовление шапочки</a:t>
            </a:r>
            <a:br>
              <a:rPr lang="ru-RU" sz="2800" b="0" dirty="0">
                <a:solidFill>
                  <a:srgbClr val="FFFFFF"/>
                </a:solidFill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Определим на шапочке место приклеивания носа.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Сделаем разметку ручкой.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Приклеим нос к шапочке.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60" b="8615"/>
          <a:stretch/>
        </p:blipFill>
        <p:spPr>
          <a:xfrm>
            <a:off x="5796136" y="3480631"/>
            <a:ext cx="2323062" cy="2596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1934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>
                <a:solidFill>
                  <a:srgbClr val="EAEAEA"/>
                </a:solidFill>
              </a:rPr>
              <a:t>Основная часть:</a:t>
            </a:r>
            <a:br>
              <a:rPr lang="ru-RU" sz="2800" dirty="0">
                <a:solidFill>
                  <a:srgbClr val="EAEAEA"/>
                </a:solidFill>
              </a:rPr>
            </a:br>
            <a:r>
              <a:rPr lang="ru-RU" sz="2800" b="0" dirty="0">
                <a:solidFill>
                  <a:srgbClr val="FFFFFF"/>
                </a:solidFill>
              </a:rPr>
              <a:t>Изготовление шапочки</a:t>
            </a:r>
            <a:br>
              <a:rPr lang="ru-RU" sz="2800" b="0" dirty="0">
                <a:solidFill>
                  <a:srgbClr val="FFFFFF"/>
                </a:solidFill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Вырежем из поролона по шаблону нижнюю губу и приклеим к шапочке под носом.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95" b="12328"/>
          <a:stretch/>
        </p:blipFill>
        <p:spPr>
          <a:xfrm>
            <a:off x="5571609" y="3284984"/>
            <a:ext cx="2439204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3338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>
                <a:solidFill>
                  <a:srgbClr val="EAEAEA"/>
                </a:solidFill>
              </a:rPr>
              <a:t>Основная часть:</a:t>
            </a:r>
            <a:br>
              <a:rPr lang="ru-RU" sz="2800" dirty="0">
                <a:solidFill>
                  <a:srgbClr val="EAEAEA"/>
                </a:solidFill>
              </a:rPr>
            </a:br>
            <a:r>
              <a:rPr lang="ru-RU" sz="2800" b="0" dirty="0">
                <a:solidFill>
                  <a:srgbClr val="FFFFFF"/>
                </a:solidFill>
              </a:rPr>
              <a:t>Изготовление шапочки</a:t>
            </a:r>
            <a:br>
              <a:rPr lang="ru-RU" sz="2800" b="0" dirty="0">
                <a:solidFill>
                  <a:srgbClr val="FFFFFF"/>
                </a:solidFill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формирования бровей, необходимо вырезать из поролона 2 вытянутых полукруга  диаметром 8-10 см. одинаковой формы.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расстоянии около 6 см.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 щеки наклеиваем на шапочку</a:t>
            </a:r>
            <a:r>
              <a:rPr lang="ru-RU" sz="2400" dirty="0" smtClean="0"/>
              <a:t>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4" t="6576" b="21087"/>
          <a:stretch/>
        </p:blipFill>
        <p:spPr>
          <a:xfrm>
            <a:off x="5364088" y="3796294"/>
            <a:ext cx="2448272" cy="2544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2972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>
                <a:solidFill>
                  <a:srgbClr val="EAEAEA"/>
                </a:solidFill>
              </a:rPr>
              <a:t>Основная часть:</a:t>
            </a:r>
            <a:br>
              <a:rPr lang="ru-RU" sz="2800" dirty="0">
                <a:solidFill>
                  <a:srgbClr val="EAEAEA"/>
                </a:solidFill>
              </a:rPr>
            </a:br>
            <a:r>
              <a:rPr lang="ru-RU" sz="2800" b="0" dirty="0">
                <a:solidFill>
                  <a:srgbClr val="FFFFFF"/>
                </a:solidFill>
              </a:rPr>
              <a:t>Изготовление шапочки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  полного высыхания клея на шапочке (через сутки), подготавливаем маску к окрашиванию.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1,5 литра воды растворяем баночку серой гуаши, либо  баночку белой и добавляем немного чёрной (исходя из желаемого цвета).</a:t>
            </a:r>
          </a:p>
          <a:p>
            <a:endParaRPr lang="ru-RU" sz="2400" dirty="0"/>
          </a:p>
          <a:p>
            <a:pPr marL="0" indent="0">
              <a:buNone/>
            </a:pPr>
            <a:endParaRPr lang="ru-RU" sz="2400" dirty="0" smtClean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70" b="20476"/>
          <a:stretch/>
        </p:blipFill>
        <p:spPr>
          <a:xfrm>
            <a:off x="5364088" y="4050580"/>
            <a:ext cx="2463709" cy="2446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8463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>
                <a:solidFill>
                  <a:srgbClr val="EAEAEA"/>
                </a:solidFill>
              </a:rPr>
              <a:t>Основная часть:</a:t>
            </a:r>
            <a:br>
              <a:rPr lang="ru-RU" sz="2800" dirty="0">
                <a:solidFill>
                  <a:srgbClr val="EAEAEA"/>
                </a:solidFill>
              </a:rPr>
            </a:br>
            <a:r>
              <a:rPr lang="ru-RU" sz="2800" b="0" dirty="0">
                <a:solidFill>
                  <a:srgbClr val="FFFFFF"/>
                </a:solidFill>
              </a:rPr>
              <a:t>Изготовление шапочки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подготовленный раствор опускаем маску на 5-10 минут (в зависимости от желаемого цвета).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Затем промываем в проточной воде и тщательно отжимаем. Процедуру окрашивания необходимо делать в перчатках. 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просушивания ставим маску вдали от нагревательных приборов.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Просушиваем 2 суток.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57" b="18602"/>
          <a:stretch/>
        </p:blipFill>
        <p:spPr>
          <a:xfrm>
            <a:off x="5508104" y="4509120"/>
            <a:ext cx="2214676" cy="216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7899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 smtClean="0"/>
              <a:t>Заключительная часть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 полного просушивания, на маску необходимо приклеить глазки, кончик носа, волосики, которые можно купить в магазине или изготовить самим.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01" r="16440" b="18501"/>
          <a:stretch/>
        </p:blipFill>
        <p:spPr>
          <a:xfrm>
            <a:off x="5724128" y="3429000"/>
            <a:ext cx="2200250" cy="2282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6507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       </a:t>
            </a:r>
          </a:p>
          <a:p>
            <a:pPr marL="0" indent="0" algn="ctr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Благодарю за внимание!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41804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Заголовок 6"/>
          <p:cNvSpPr>
            <a:spLocks noGrp="1"/>
          </p:cNvSpPr>
          <p:nvPr>
            <p:ph type="title" idx="4294967295"/>
          </p:nvPr>
        </p:nvSpPr>
        <p:spPr>
          <a:xfrm>
            <a:off x="1107058" y="4297644"/>
            <a:ext cx="7814102" cy="1584176"/>
          </a:xfrm>
        </p:spPr>
        <p:txBody>
          <a:bodyPr/>
          <a:lstStyle/>
          <a:p>
            <a:pPr lvl="0"/>
            <a:r>
              <a:rPr lang="ru-RU" sz="2800" dirty="0" smtClean="0">
                <a:latin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</a:rPr>
              <a:t>      </a:t>
            </a:r>
            <a:br>
              <a:rPr lang="ru-RU" sz="2800" dirty="0" smtClean="0">
                <a:latin typeface="Times New Roman" pitchFamily="18" charset="0"/>
              </a:rPr>
            </a:br>
            <a:r>
              <a:rPr lang="ru-RU" sz="2800" dirty="0">
                <a:latin typeface="Times New Roman" pitchFamily="18" charset="0"/>
              </a:rPr>
              <a:t/>
            </a:r>
            <a:br>
              <a:rPr lang="ru-RU" sz="2800" dirty="0">
                <a:latin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</a:rPr>
            </a:br>
            <a:r>
              <a:rPr lang="ru-RU" sz="2800" dirty="0">
                <a:latin typeface="Times New Roman" pitchFamily="18" charset="0"/>
              </a:rPr>
              <a:t/>
            </a:r>
            <a:br>
              <a:rPr lang="ru-RU" sz="2800" dirty="0">
                <a:latin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</a:rPr>
              <a:t>       </a:t>
            </a:r>
            <a:r>
              <a:rPr lang="ru-RU" sz="2000" kern="1200" dirty="0" smtClean="0">
                <a:solidFill>
                  <a:srgbClr val="FFFFFF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+mn-cs"/>
              </a:rPr>
              <a:t>Театр открывает двери всем, кто пытается понять, </a:t>
            </a:r>
            <a:br>
              <a:rPr lang="ru-RU" sz="2000" kern="1200" dirty="0" smtClean="0">
                <a:solidFill>
                  <a:srgbClr val="FFFFFF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+mn-cs"/>
              </a:rPr>
            </a:br>
            <a:r>
              <a:rPr lang="ru-RU" sz="2000" kern="1200" dirty="0" smtClean="0">
                <a:solidFill>
                  <a:srgbClr val="FFFFFF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+mn-cs"/>
              </a:rPr>
              <a:t>           как и из </a:t>
            </a:r>
            <a:r>
              <a:rPr lang="ru-RU" sz="2000" kern="1200" dirty="0">
                <a:solidFill>
                  <a:srgbClr val="FFFFFF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+mn-cs"/>
              </a:rPr>
              <a:t>чего рождается спектакль. </a:t>
            </a:r>
            <a:r>
              <a:rPr lang="ru-RU" sz="2000" kern="1200" dirty="0">
                <a:solidFill>
                  <a:srgbClr val="FFFFFF"/>
                </a:solidFill>
                <a:effectLst/>
                <a:latin typeface="Times New Roman" pitchFamily="18" charset="0"/>
                <a:ea typeface="+mn-ea"/>
                <a:cs typeface="+mn-cs"/>
              </a:rPr>
              <a:t/>
            </a:r>
            <a:br>
              <a:rPr lang="ru-RU" sz="2000" kern="1200" dirty="0">
                <a:solidFill>
                  <a:srgbClr val="FFFFFF"/>
                </a:solidFill>
                <a:effectLst/>
                <a:latin typeface="Times New Roman" pitchFamily="18" charset="0"/>
                <a:ea typeface="+mn-ea"/>
                <a:cs typeface="+mn-cs"/>
              </a:rPr>
            </a:br>
            <a:endParaRPr lang="ru-RU" sz="2000" dirty="0">
              <a:latin typeface="Times New Roman" pitchFamily="18" charset="0"/>
            </a:endParaRPr>
          </a:p>
        </p:txBody>
      </p:sp>
      <p:sp>
        <p:nvSpPr>
          <p:cNvPr id="8" name="Текст 3"/>
          <p:cNvSpPr txBox="1">
            <a:spLocks/>
          </p:cNvSpPr>
          <p:nvPr/>
        </p:nvSpPr>
        <p:spPr>
          <a:xfrm>
            <a:off x="323850" y="5949950"/>
            <a:ext cx="1368425" cy="51435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</a:pPr>
            <a:endParaRPr lang="ru-RU" sz="2200" b="0">
              <a:solidFill>
                <a:srgbClr val="5A6343"/>
              </a:solidFill>
            </a:endParaRPr>
          </a:p>
        </p:txBody>
      </p:sp>
      <p:pic>
        <p:nvPicPr>
          <p:cNvPr id="5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2852"/>
            <a:ext cx="1967055" cy="2143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79" b="15114"/>
          <a:stretch/>
        </p:blipFill>
        <p:spPr>
          <a:xfrm>
            <a:off x="1967056" y="1218428"/>
            <a:ext cx="3047054" cy="316765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14" b="7088"/>
          <a:stretch/>
        </p:blipFill>
        <p:spPr>
          <a:xfrm>
            <a:off x="5444993" y="1916832"/>
            <a:ext cx="2943431" cy="330782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31640" y="2691298"/>
            <a:ext cx="7344816" cy="41036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2000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2000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2000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2000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Проанализировав </a:t>
            </a:r>
            <a:r>
              <a:rPr lang="ru-RU" sz="2000" dirty="0">
                <a:ea typeface="Calibri" panose="020F0502020204030204" pitchFamily="34" charset="0"/>
                <a:cs typeface="Times New Roman" panose="02020603050405020304" pitchFamily="18" charset="0"/>
              </a:rPr>
              <a:t>и изучив все известные методы </a:t>
            </a:r>
            <a:r>
              <a:rPr lang="ru-RU" sz="20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  изготовления </a:t>
            </a:r>
            <a:r>
              <a:rPr lang="ru-RU" sz="2000" dirty="0">
                <a:ea typeface="Calibri" panose="020F0502020204030204" pitchFamily="34" charset="0"/>
                <a:cs typeface="Times New Roman" panose="02020603050405020304" pitchFamily="18" charset="0"/>
              </a:rPr>
              <a:t>костюмов и масок, я остановилась на нетрадиционном методе </a:t>
            </a:r>
            <a:r>
              <a:rPr lang="ru-RU" sz="20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–</a:t>
            </a:r>
            <a:r>
              <a:rPr lang="ru-RU" sz="2000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поролоноплатике</a:t>
            </a:r>
            <a:endParaRPr lang="ru-RU" sz="2000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(мои первые работы). 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72"/>
          <a:stretch/>
        </p:blipFill>
        <p:spPr>
          <a:xfrm>
            <a:off x="3152609" y="2132856"/>
            <a:ext cx="2835558" cy="220543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5" t="26199"/>
          <a:stretch/>
        </p:blipFill>
        <p:spPr>
          <a:xfrm>
            <a:off x="6310099" y="2924944"/>
            <a:ext cx="2044425" cy="21551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3" t="17233" r="-6133" b="-7384"/>
          <a:stretch/>
        </p:blipFill>
        <p:spPr>
          <a:xfrm>
            <a:off x="858482" y="620688"/>
            <a:ext cx="2096679" cy="252028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2" r="4120" b="3587"/>
          <a:stretch/>
        </p:blipFill>
        <p:spPr>
          <a:xfrm>
            <a:off x="6165978" y="418055"/>
            <a:ext cx="2232248" cy="1980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7130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b="4954"/>
          <a:stretch/>
        </p:blipFill>
        <p:spPr>
          <a:xfrm>
            <a:off x="827584" y="692696"/>
            <a:ext cx="2122592" cy="250903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7212" t="20384"/>
          <a:stretch/>
        </p:blipFill>
        <p:spPr>
          <a:xfrm>
            <a:off x="6501872" y="692696"/>
            <a:ext cx="2085149" cy="238551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3520" y="3432221"/>
            <a:ext cx="1786951" cy="225571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/>
          <a:srcRect t="20243" b="9496"/>
          <a:stretch/>
        </p:blipFill>
        <p:spPr>
          <a:xfrm>
            <a:off x="3305533" y="2177706"/>
            <a:ext cx="2840982" cy="266429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115616" y="2724192"/>
            <a:ext cx="6336704" cy="367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endParaRPr lang="ru-RU" sz="2000" dirty="0" smtClean="0">
              <a:solidFill>
                <a:srgbClr val="FFFFFF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</a:pPr>
            <a:endParaRPr lang="ru-RU" sz="2000" dirty="0">
              <a:solidFill>
                <a:srgbClr val="FFFFFF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</a:pPr>
            <a:endParaRPr lang="ru-RU" sz="2000" dirty="0" smtClean="0">
              <a:solidFill>
                <a:srgbClr val="FFFFFF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</a:pPr>
            <a:endParaRPr lang="ru-RU" sz="2000" dirty="0">
              <a:solidFill>
                <a:srgbClr val="FFFFFF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</a:pPr>
            <a:endParaRPr lang="ru-RU" sz="2000" dirty="0" smtClean="0">
              <a:solidFill>
                <a:srgbClr val="FFFFFF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</a:pPr>
            <a:endParaRPr lang="ru-RU" sz="2000" dirty="0" smtClean="0">
              <a:solidFill>
                <a:srgbClr val="FFFFFF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ru-RU" sz="2000" dirty="0" smtClean="0">
                <a:solidFill>
                  <a:srgbClr val="FFFF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 основе которой лежит изготовление деталей  из поролона</a:t>
            </a:r>
            <a:r>
              <a:rPr lang="ru-RU" sz="2000" dirty="0">
                <a:solidFill>
                  <a:srgbClr val="FFFF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постепенное их склеивание и раскрашивание.</a:t>
            </a:r>
            <a:endParaRPr lang="ru-RU" sz="2000" dirty="0">
              <a:solidFill>
                <a:srgbClr val="FFFF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95149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Заголовок 6"/>
          <p:cNvSpPr>
            <a:spLocks noGrp="1"/>
          </p:cNvSpPr>
          <p:nvPr>
            <p:ph type="title" idx="4294967295"/>
          </p:nvPr>
        </p:nvSpPr>
        <p:spPr>
          <a:xfrm>
            <a:off x="1643042" y="1857364"/>
            <a:ext cx="7013596" cy="4786346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ru-RU" sz="2800" dirty="0" smtClean="0">
                <a:latin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</a:rPr>
            </a:br>
            <a:endParaRPr lang="ru-RU" sz="2800" dirty="0">
              <a:latin typeface="Times New Roman" pitchFamily="18" charset="0"/>
            </a:endParaRPr>
          </a:p>
        </p:txBody>
      </p:sp>
      <p:sp>
        <p:nvSpPr>
          <p:cNvPr id="8" name="Текст 3"/>
          <p:cNvSpPr txBox="1">
            <a:spLocks/>
          </p:cNvSpPr>
          <p:nvPr/>
        </p:nvSpPr>
        <p:spPr>
          <a:xfrm>
            <a:off x="323850" y="5949950"/>
            <a:ext cx="1368425" cy="51435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</a:pPr>
            <a:endParaRPr lang="ru-RU" sz="2200" b="0">
              <a:solidFill>
                <a:srgbClr val="5A6343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5776" y="1052736"/>
            <a:ext cx="4176464" cy="298555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115616" y="3059668"/>
            <a:ext cx="7541022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dirty="0" smtClean="0">
              <a:ea typeface="Calibri" panose="020F0502020204030204" pitchFamily="34" charset="0"/>
            </a:endParaRPr>
          </a:p>
          <a:p>
            <a:endParaRPr lang="ru-RU" sz="2000" dirty="0">
              <a:ea typeface="Calibri" panose="020F0502020204030204" pitchFamily="34" charset="0"/>
            </a:endParaRPr>
          </a:p>
          <a:p>
            <a:endParaRPr lang="ru-RU" sz="2000" dirty="0" smtClean="0">
              <a:ea typeface="Calibri" panose="020F0502020204030204" pitchFamily="34" charset="0"/>
            </a:endParaRPr>
          </a:p>
          <a:p>
            <a:endParaRPr lang="ru-RU" sz="2000" dirty="0">
              <a:ea typeface="Calibri" panose="020F0502020204030204" pitchFamily="34" charset="0"/>
            </a:endParaRPr>
          </a:p>
          <a:p>
            <a:r>
              <a:rPr lang="ru-RU" sz="2000" dirty="0" smtClean="0">
                <a:ea typeface="Calibri" panose="020F0502020204030204" pitchFamily="34" charset="0"/>
              </a:rPr>
              <a:t>Изделия </a:t>
            </a:r>
            <a:r>
              <a:rPr lang="ru-RU" sz="2000" dirty="0">
                <a:ea typeface="Calibri" panose="020F0502020204030204" pitchFamily="34" charset="0"/>
              </a:rPr>
              <a:t>из поролона – одно из самых интересных направлений творчества, которым увлекаются и взрослые и дети. </a:t>
            </a:r>
            <a:endParaRPr lang="ru-RU" sz="2000" dirty="0" smtClean="0">
              <a:ea typeface="Calibri" panose="020F0502020204030204" pitchFamily="34" charset="0"/>
            </a:endParaRPr>
          </a:p>
          <a:p>
            <a:r>
              <a:rPr lang="ru-RU" sz="2000" dirty="0" smtClean="0">
                <a:ea typeface="Calibri" panose="020F0502020204030204" pitchFamily="34" charset="0"/>
              </a:rPr>
              <a:t>Но </a:t>
            </a:r>
            <a:r>
              <a:rPr lang="ru-RU" sz="2000" dirty="0">
                <a:ea typeface="Calibri" panose="020F0502020204030204" pitchFamily="34" charset="0"/>
              </a:rPr>
              <a:t>чтобы результат многочасовых усилий по - настоящему порадовал, требуется качественный поролон. Наиболее подходящим для творчества считается более плотный </a:t>
            </a:r>
            <a:r>
              <a:rPr lang="ru-RU" sz="2000" dirty="0" smtClean="0">
                <a:ea typeface="Calibri" panose="020F0502020204030204" pitchFamily="34" charset="0"/>
              </a:rPr>
              <a:t>шириной </a:t>
            </a:r>
            <a:r>
              <a:rPr lang="ru-RU" sz="2000" dirty="0">
                <a:ea typeface="Calibri" panose="020F0502020204030204" pitchFamily="34" charset="0"/>
              </a:rPr>
              <a:t>1-2 см.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ea typeface="Calibri" panose="020F0502020204030204" pitchFamily="34" charset="0"/>
              </a:rPr>
              <a:t>Пористый, мягкий, упругий</a:t>
            </a:r>
            <a:r>
              <a:rPr lang="ru-RU" sz="2000" dirty="0" smtClean="0">
                <a:ea typeface="Calibri" panose="020F0502020204030204" pitchFamily="34" charset="0"/>
              </a:rPr>
              <a:t>,</a:t>
            </a:r>
            <a:r>
              <a:rPr lang="ru-RU" sz="2000" dirty="0">
                <a:solidFill>
                  <a:srgbClr val="FFFFFF"/>
                </a:solidFill>
                <a:ea typeface="Calibri" panose="020F0502020204030204" pitchFamily="34" charset="0"/>
              </a:rPr>
              <a:t> </a:t>
            </a:r>
            <a:r>
              <a:rPr lang="ru-RU" sz="2000" dirty="0" smtClean="0">
                <a:solidFill>
                  <a:srgbClr val="FFFFFF"/>
                </a:solidFill>
                <a:ea typeface="Calibri" panose="020F0502020204030204" pitchFamily="34" charset="0"/>
              </a:rPr>
              <a:t>пластичный,</a:t>
            </a:r>
            <a:r>
              <a:rPr lang="ru-RU" sz="2000" dirty="0" smtClean="0">
                <a:ea typeface="Calibri" panose="020F0502020204030204" pitchFamily="34" charset="0"/>
              </a:rPr>
              <a:t> </a:t>
            </a:r>
            <a:r>
              <a:rPr lang="ru-RU" sz="2000" dirty="0">
                <a:ea typeface="Calibri" panose="020F0502020204030204" pitchFamily="34" charset="0"/>
              </a:rPr>
              <a:t>легко сминается и принимает форму.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000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59632" y="2844225"/>
            <a:ext cx="7272808" cy="3877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ea typeface="Calibri" panose="020F0502020204030204" pitchFamily="34" charset="0"/>
              </a:rPr>
              <a:t> </a:t>
            </a:r>
            <a:endParaRPr lang="ru-RU" sz="1400" dirty="0" smtClean="0">
              <a:ea typeface="Calibri" panose="020F0502020204030204" pitchFamily="34" charset="0"/>
            </a:endParaRPr>
          </a:p>
          <a:p>
            <a:endParaRPr lang="ru-RU" sz="1400" dirty="0">
              <a:ea typeface="Calibri" panose="020F0502020204030204" pitchFamily="34" charset="0"/>
            </a:endParaRPr>
          </a:p>
          <a:p>
            <a:endParaRPr lang="ru-RU" sz="1400" dirty="0" smtClean="0">
              <a:ea typeface="Calibri" panose="020F0502020204030204" pitchFamily="34" charset="0"/>
            </a:endParaRPr>
          </a:p>
          <a:p>
            <a:endParaRPr lang="ru-RU" sz="1400" dirty="0">
              <a:ea typeface="Calibri" panose="020F0502020204030204" pitchFamily="34" charset="0"/>
            </a:endParaRPr>
          </a:p>
          <a:p>
            <a:endParaRPr lang="ru-RU" sz="1400" dirty="0" smtClean="0">
              <a:ea typeface="Calibri" panose="020F0502020204030204" pitchFamily="34" charset="0"/>
            </a:endParaRPr>
          </a:p>
          <a:p>
            <a:endParaRPr lang="ru-RU" sz="1400" dirty="0">
              <a:ea typeface="Calibri" panose="020F0502020204030204" pitchFamily="34" charset="0"/>
            </a:endParaRPr>
          </a:p>
          <a:p>
            <a:endParaRPr lang="ru-RU" sz="1400" dirty="0" smtClean="0">
              <a:ea typeface="Calibri" panose="020F0502020204030204" pitchFamily="34" charset="0"/>
            </a:endParaRPr>
          </a:p>
          <a:p>
            <a:endParaRPr lang="ru-RU" sz="1400" dirty="0">
              <a:ea typeface="Calibri" panose="020F0502020204030204" pitchFamily="34" charset="0"/>
            </a:endParaRPr>
          </a:p>
          <a:p>
            <a:endParaRPr lang="ru-RU" sz="1400" dirty="0" smtClean="0">
              <a:ea typeface="Calibri" panose="020F0502020204030204" pitchFamily="34" charset="0"/>
            </a:endParaRPr>
          </a:p>
          <a:p>
            <a:endParaRPr lang="ru-RU" sz="2000" dirty="0" smtClean="0">
              <a:ea typeface="Calibri" panose="020F0502020204030204" pitchFamily="34" charset="0"/>
            </a:endParaRPr>
          </a:p>
          <a:p>
            <a:endParaRPr lang="ru-RU" sz="2000" dirty="0">
              <a:ea typeface="Calibri" panose="020F0502020204030204" pitchFamily="34" charset="0"/>
            </a:endParaRPr>
          </a:p>
          <a:p>
            <a:pPr lvl="0"/>
            <a:r>
              <a:rPr lang="ru-RU" sz="2000" dirty="0">
                <a:solidFill>
                  <a:srgbClr val="FFFFFF"/>
                </a:solidFill>
                <a:ea typeface="Calibri" panose="020F0502020204030204" pitchFamily="34" charset="0"/>
              </a:rPr>
              <a:t>Д</a:t>
            </a:r>
            <a:r>
              <a:rPr lang="ru-RU" sz="2000" dirty="0" smtClean="0">
                <a:solidFill>
                  <a:srgbClr val="FFFFFF"/>
                </a:solidFill>
                <a:ea typeface="Calibri" panose="020F0502020204030204" pitchFamily="34" charset="0"/>
              </a:rPr>
              <a:t>ля </a:t>
            </a:r>
            <a:r>
              <a:rPr lang="ru-RU" sz="2000" dirty="0">
                <a:solidFill>
                  <a:srgbClr val="FFFFFF"/>
                </a:solidFill>
                <a:ea typeface="Calibri" panose="020F0502020204030204" pitchFamily="34" charset="0"/>
              </a:rPr>
              <a:t>превращения спектакля в незабываемую </a:t>
            </a:r>
            <a:r>
              <a:rPr lang="ru-RU" sz="2000" dirty="0" smtClean="0">
                <a:solidFill>
                  <a:srgbClr val="FFFFFF"/>
                </a:solidFill>
                <a:ea typeface="Calibri" panose="020F0502020204030204" pitchFamily="34" charset="0"/>
              </a:rPr>
              <a:t>сказку</a:t>
            </a:r>
            <a:r>
              <a:rPr lang="ru-RU" sz="2000" dirty="0" smtClean="0">
                <a:ea typeface="Calibri" panose="020F0502020204030204" pitchFamily="34" charset="0"/>
              </a:rPr>
              <a:t>,     важную </a:t>
            </a:r>
            <a:r>
              <a:rPr lang="ru-RU" sz="2000" dirty="0">
                <a:ea typeface="Calibri" panose="020F0502020204030204" pitchFamily="34" charset="0"/>
              </a:rPr>
              <a:t>роль играют </a:t>
            </a:r>
            <a:r>
              <a:rPr lang="ru-RU" sz="2000" dirty="0" smtClean="0">
                <a:ea typeface="Calibri" panose="020F0502020204030204" pitchFamily="34" charset="0"/>
              </a:rPr>
              <a:t>костюмы, маски и декорации изготовленные из поролона.</a:t>
            </a:r>
          </a:p>
          <a:p>
            <a:r>
              <a:rPr lang="ru-RU" sz="2000" dirty="0" smtClean="0">
                <a:ea typeface="Calibri" panose="020F0502020204030204" pitchFamily="34" charset="0"/>
              </a:rPr>
              <a:t> </a:t>
            </a:r>
            <a:endParaRPr lang="ru-RU" sz="2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73" t="8522" r="2273" b="31824"/>
          <a:stretch/>
        </p:blipFill>
        <p:spPr>
          <a:xfrm>
            <a:off x="1187624" y="1144212"/>
            <a:ext cx="3440229" cy="273630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41" b="23582"/>
          <a:stretch/>
        </p:blipFill>
        <p:spPr>
          <a:xfrm>
            <a:off x="4932507" y="2276872"/>
            <a:ext cx="3240360" cy="2832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708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59632" y="3167390"/>
            <a:ext cx="7416824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dirty="0" smtClean="0">
              <a:ea typeface="Calibri" panose="020F0502020204030204" pitchFamily="34" charset="0"/>
            </a:endParaRPr>
          </a:p>
          <a:p>
            <a:endParaRPr lang="ru-RU" sz="2000" dirty="0">
              <a:ea typeface="Calibri" panose="020F0502020204030204" pitchFamily="34" charset="0"/>
            </a:endParaRPr>
          </a:p>
          <a:p>
            <a:endParaRPr lang="ru-RU" sz="2000" dirty="0" smtClean="0">
              <a:ea typeface="Calibri" panose="020F0502020204030204" pitchFamily="34" charset="0"/>
            </a:endParaRPr>
          </a:p>
          <a:p>
            <a:endParaRPr lang="ru-RU" sz="2000" dirty="0">
              <a:ea typeface="Calibri" panose="020F0502020204030204" pitchFamily="34" charset="0"/>
            </a:endParaRPr>
          </a:p>
          <a:p>
            <a:endParaRPr lang="ru-RU" sz="2000" dirty="0" smtClean="0">
              <a:ea typeface="Calibri" panose="020F0502020204030204" pitchFamily="34" charset="0"/>
            </a:endParaRPr>
          </a:p>
          <a:p>
            <a:endParaRPr lang="ru-RU" sz="2000" dirty="0">
              <a:ea typeface="Calibri" panose="020F0502020204030204" pitchFamily="34" charset="0"/>
            </a:endParaRPr>
          </a:p>
          <a:p>
            <a:endParaRPr lang="ru-RU" sz="2000" dirty="0" smtClean="0">
              <a:ea typeface="Calibri" panose="020F0502020204030204" pitchFamily="34" charset="0"/>
            </a:endParaRPr>
          </a:p>
          <a:p>
            <a:endParaRPr lang="ru-RU" sz="2000" dirty="0">
              <a:ea typeface="Calibri" panose="020F0502020204030204" pitchFamily="34" charset="0"/>
            </a:endParaRPr>
          </a:p>
          <a:p>
            <a:r>
              <a:rPr lang="ru-RU" sz="2000" dirty="0" smtClean="0">
                <a:ea typeface="Calibri" panose="020F0502020204030204" pitchFamily="34" charset="0"/>
              </a:rPr>
              <a:t>      Незаменимые составляющие праздничного</a:t>
            </a:r>
            <a:r>
              <a:rPr lang="ru-RU" sz="2000" dirty="0">
                <a:ea typeface="Calibri" panose="020F0502020204030204" pitchFamily="34" charset="0"/>
              </a:rPr>
              <a:t>, </a:t>
            </a:r>
            <a:endParaRPr lang="ru-RU" sz="2000" dirty="0" smtClean="0">
              <a:ea typeface="Calibri" panose="020F0502020204030204" pitchFamily="34" charset="0"/>
            </a:endParaRPr>
          </a:p>
          <a:p>
            <a:r>
              <a:rPr lang="ru-RU" sz="2000" dirty="0" smtClean="0">
                <a:ea typeface="Calibri" panose="020F0502020204030204" pitchFamily="34" charset="0"/>
              </a:rPr>
              <a:t>      яркого </a:t>
            </a:r>
            <a:r>
              <a:rPr lang="ru-RU" sz="2000" dirty="0">
                <a:ea typeface="Calibri" panose="020F0502020204030204" pitchFamily="34" charset="0"/>
              </a:rPr>
              <a:t>мира театрального спектакля. </a:t>
            </a:r>
            <a:endParaRPr lang="ru-RU" sz="2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1" t="1574" r="3520" b="24776"/>
          <a:stretch/>
        </p:blipFill>
        <p:spPr>
          <a:xfrm>
            <a:off x="870348" y="656692"/>
            <a:ext cx="2746460" cy="306034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66" b="2763"/>
          <a:stretch/>
        </p:blipFill>
        <p:spPr>
          <a:xfrm>
            <a:off x="6898715" y="1664804"/>
            <a:ext cx="1818270" cy="410445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915" b="9827"/>
          <a:stretch/>
        </p:blipFill>
        <p:spPr>
          <a:xfrm>
            <a:off x="3780534" y="1268760"/>
            <a:ext cx="2832143" cy="309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8882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59632" y="3059668"/>
            <a:ext cx="7272808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dirty="0" smtClean="0">
              <a:ea typeface="Calibri" panose="020F0502020204030204" pitchFamily="34" charset="0"/>
            </a:endParaRPr>
          </a:p>
          <a:p>
            <a:endParaRPr lang="ru-RU" sz="2000" dirty="0">
              <a:ea typeface="Calibri" panose="020F0502020204030204" pitchFamily="34" charset="0"/>
            </a:endParaRPr>
          </a:p>
          <a:p>
            <a:endParaRPr lang="ru-RU" sz="2000" dirty="0" smtClean="0">
              <a:ea typeface="Calibri" panose="020F0502020204030204" pitchFamily="34" charset="0"/>
            </a:endParaRPr>
          </a:p>
          <a:p>
            <a:endParaRPr lang="ru-RU" sz="2000" dirty="0">
              <a:ea typeface="Calibri" panose="020F0502020204030204" pitchFamily="34" charset="0"/>
            </a:endParaRPr>
          </a:p>
          <a:p>
            <a:endParaRPr lang="ru-RU" sz="2000" dirty="0" smtClean="0">
              <a:ea typeface="Calibri" panose="020F0502020204030204" pitchFamily="34" charset="0"/>
            </a:endParaRPr>
          </a:p>
          <a:p>
            <a:endParaRPr lang="ru-RU" sz="2000" dirty="0">
              <a:ea typeface="Calibri" panose="020F0502020204030204" pitchFamily="34" charset="0"/>
            </a:endParaRPr>
          </a:p>
          <a:p>
            <a:endParaRPr lang="ru-RU" sz="2000" dirty="0" smtClean="0">
              <a:ea typeface="Calibri" panose="020F0502020204030204" pitchFamily="34" charset="0"/>
            </a:endParaRPr>
          </a:p>
          <a:p>
            <a:endParaRPr lang="ru-RU" sz="2000" dirty="0">
              <a:ea typeface="Calibri" panose="020F0502020204030204" pitchFamily="34" charset="0"/>
            </a:endParaRPr>
          </a:p>
          <a:p>
            <a:r>
              <a:rPr lang="ru-RU" sz="2000" dirty="0" smtClean="0">
                <a:ea typeface="Calibri" panose="020F0502020204030204" pitchFamily="34" charset="0"/>
              </a:rPr>
              <a:t>Пробуждающие в </a:t>
            </a:r>
            <a:r>
              <a:rPr lang="ru-RU" sz="2000" dirty="0">
                <a:ea typeface="Calibri" panose="020F0502020204030204" pitchFamily="34" charset="0"/>
              </a:rPr>
              <a:t>юных актёрах   </a:t>
            </a:r>
            <a:r>
              <a:rPr lang="ru-RU" sz="2000" dirty="0" smtClean="0">
                <a:ea typeface="Calibri" panose="020F0502020204030204" pitchFamily="34" charset="0"/>
              </a:rPr>
              <a:t>непосредственность, энергию, творчество, заложенное </a:t>
            </a:r>
            <a:r>
              <a:rPr lang="ru-RU" sz="2000" dirty="0">
                <a:ea typeface="Calibri" panose="020F0502020204030204" pitchFamily="34" charset="0"/>
              </a:rPr>
              <a:t>природой. </a:t>
            </a:r>
            <a:endParaRPr lang="ru-RU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201" b="5410"/>
          <a:stretch/>
        </p:blipFill>
        <p:spPr>
          <a:xfrm>
            <a:off x="827584" y="620688"/>
            <a:ext cx="2378762" cy="345638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000" y="2276872"/>
            <a:ext cx="2293534" cy="305804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51" t="2141" r="6862"/>
          <a:stretch/>
        </p:blipFill>
        <p:spPr>
          <a:xfrm>
            <a:off x="3638394" y="1412776"/>
            <a:ext cx="2307608" cy="3722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0915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умерки">
  <a:themeElements>
    <a:clrScheme name="Сумерки 2">
      <a:dk1>
        <a:srgbClr val="000099"/>
      </a:dk1>
      <a:lt1>
        <a:srgbClr val="FFFFFF"/>
      </a:lt1>
      <a:dk2>
        <a:srgbClr val="000066"/>
      </a:dk2>
      <a:lt2>
        <a:srgbClr val="EAEAEA"/>
      </a:lt2>
      <a:accent1>
        <a:srgbClr val="66CCFF"/>
      </a:accent1>
      <a:accent2>
        <a:srgbClr val="0066FF"/>
      </a:accent2>
      <a:accent3>
        <a:srgbClr val="AAAAB8"/>
      </a:accent3>
      <a:accent4>
        <a:srgbClr val="DADADA"/>
      </a:accent4>
      <a:accent5>
        <a:srgbClr val="B8E2FF"/>
      </a:accent5>
      <a:accent6>
        <a:srgbClr val="005CE7"/>
      </a:accent6>
      <a:hlink>
        <a:srgbClr val="FFFFCC"/>
      </a:hlink>
      <a:folHlink>
        <a:srgbClr val="99CC00"/>
      </a:folHlink>
    </a:clrScheme>
    <a:fontScheme name="Сумерки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Сумерки 1">
        <a:dk1>
          <a:srgbClr val="BD3737"/>
        </a:dk1>
        <a:lt1>
          <a:srgbClr val="FFFFFF"/>
        </a:lt1>
        <a:dk2>
          <a:srgbClr val="721E1E"/>
        </a:dk2>
        <a:lt2>
          <a:srgbClr val="FFCC00"/>
        </a:lt2>
        <a:accent1>
          <a:srgbClr val="FF6600"/>
        </a:accent1>
        <a:accent2>
          <a:srgbClr val="CC3300"/>
        </a:accent2>
        <a:accent3>
          <a:srgbClr val="BCABAB"/>
        </a:accent3>
        <a:accent4>
          <a:srgbClr val="DADADA"/>
        </a:accent4>
        <a:accent5>
          <a:srgbClr val="FFB8AA"/>
        </a:accent5>
        <a:accent6>
          <a:srgbClr val="B92D00"/>
        </a:accent6>
        <a:hlink>
          <a:srgbClr val="F7CC2F"/>
        </a:hlink>
        <a:folHlink>
          <a:srgbClr val="C7C6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умерки 2">
        <a:dk1>
          <a:srgbClr val="000099"/>
        </a:dk1>
        <a:lt1>
          <a:srgbClr val="FFFFFF"/>
        </a:lt1>
        <a:dk2>
          <a:srgbClr val="000066"/>
        </a:dk2>
        <a:lt2>
          <a:srgbClr val="EAEAEA"/>
        </a:lt2>
        <a:accent1>
          <a:srgbClr val="66CCFF"/>
        </a:accent1>
        <a:accent2>
          <a:srgbClr val="0066FF"/>
        </a:accent2>
        <a:accent3>
          <a:srgbClr val="AAAAB8"/>
        </a:accent3>
        <a:accent4>
          <a:srgbClr val="DADADA"/>
        </a:accent4>
        <a:accent5>
          <a:srgbClr val="B8E2FF"/>
        </a:accent5>
        <a:accent6>
          <a:srgbClr val="005CE7"/>
        </a:accent6>
        <a:hlink>
          <a:srgbClr val="FFFFCC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умерки 3">
        <a:dk1>
          <a:srgbClr val="6600CC"/>
        </a:dk1>
        <a:lt1>
          <a:srgbClr val="FFFFFF"/>
        </a:lt1>
        <a:dk2>
          <a:srgbClr val="4B0096"/>
        </a:dk2>
        <a:lt2>
          <a:srgbClr val="CDD7DF"/>
        </a:lt2>
        <a:accent1>
          <a:srgbClr val="9999FF"/>
        </a:accent1>
        <a:accent2>
          <a:srgbClr val="7850BA"/>
        </a:accent2>
        <a:accent3>
          <a:srgbClr val="B1AAC9"/>
        </a:accent3>
        <a:accent4>
          <a:srgbClr val="DADADA"/>
        </a:accent4>
        <a:accent5>
          <a:srgbClr val="CACAFF"/>
        </a:accent5>
        <a:accent6>
          <a:srgbClr val="6C48A8"/>
        </a:accent6>
        <a:hlink>
          <a:srgbClr val="00CCFF"/>
        </a:hlink>
        <a:folHlink>
          <a:srgbClr val="0796B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умерки 4">
        <a:dk1>
          <a:srgbClr val="55863C"/>
        </a:dk1>
        <a:lt1>
          <a:srgbClr val="FFFFFF"/>
        </a:lt1>
        <a:dk2>
          <a:srgbClr val="375F2F"/>
        </a:dk2>
        <a:lt2>
          <a:srgbClr val="D1EFB3"/>
        </a:lt2>
        <a:accent1>
          <a:srgbClr val="00CC66"/>
        </a:accent1>
        <a:accent2>
          <a:srgbClr val="8EAC66"/>
        </a:accent2>
        <a:accent3>
          <a:srgbClr val="AEB6AD"/>
        </a:accent3>
        <a:accent4>
          <a:srgbClr val="DADADA"/>
        </a:accent4>
        <a:accent5>
          <a:srgbClr val="AAE2B8"/>
        </a:accent5>
        <a:accent6>
          <a:srgbClr val="809B5C"/>
        </a:accent6>
        <a:hlink>
          <a:srgbClr val="B4EF7F"/>
        </a:hlink>
        <a:folHlink>
          <a:srgbClr val="F8F6A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умерки 5">
        <a:dk1>
          <a:srgbClr val="588073"/>
        </a:dk1>
        <a:lt1>
          <a:srgbClr val="FFFFFF"/>
        </a:lt1>
        <a:dk2>
          <a:srgbClr val="486768"/>
        </a:dk2>
        <a:lt2>
          <a:srgbClr val="DDDDDD"/>
        </a:lt2>
        <a:accent1>
          <a:srgbClr val="33CCCC"/>
        </a:accent1>
        <a:accent2>
          <a:srgbClr val="008871"/>
        </a:accent2>
        <a:accent3>
          <a:srgbClr val="B1B8B9"/>
        </a:accent3>
        <a:accent4>
          <a:srgbClr val="DADADA"/>
        </a:accent4>
        <a:accent5>
          <a:srgbClr val="ADE2E2"/>
        </a:accent5>
        <a:accent6>
          <a:srgbClr val="007B66"/>
        </a:accent6>
        <a:hlink>
          <a:srgbClr val="00CC99"/>
        </a:hlink>
        <a:folHlink>
          <a:srgbClr val="A8A8A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умерки 6">
        <a:dk1>
          <a:srgbClr val="6B6C75"/>
        </a:dk1>
        <a:lt1>
          <a:srgbClr val="FFFFFF"/>
        </a:lt1>
        <a:dk2>
          <a:srgbClr val="575863"/>
        </a:dk2>
        <a:lt2>
          <a:srgbClr val="FFFFCC"/>
        </a:lt2>
        <a:accent1>
          <a:srgbClr val="677481"/>
        </a:accent1>
        <a:accent2>
          <a:srgbClr val="697E5E"/>
        </a:accent2>
        <a:accent3>
          <a:srgbClr val="B4B4B7"/>
        </a:accent3>
        <a:accent4>
          <a:srgbClr val="DADADA"/>
        </a:accent4>
        <a:accent5>
          <a:srgbClr val="B8BCC1"/>
        </a:accent5>
        <a:accent6>
          <a:srgbClr val="5E7254"/>
        </a:accent6>
        <a:hlink>
          <a:srgbClr val="E9E77F"/>
        </a:hlink>
        <a:folHlink>
          <a:srgbClr val="D3A44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умерки 7">
        <a:dk1>
          <a:srgbClr val="000000"/>
        </a:dk1>
        <a:lt1>
          <a:srgbClr val="C4D6BE"/>
        </a:lt1>
        <a:dk2>
          <a:srgbClr val="339966"/>
        </a:dk2>
        <a:lt2>
          <a:srgbClr val="EFFBF0"/>
        </a:lt2>
        <a:accent1>
          <a:srgbClr val="DDDDDD"/>
        </a:accent1>
        <a:accent2>
          <a:srgbClr val="CCFF99"/>
        </a:accent2>
        <a:accent3>
          <a:srgbClr val="DEE8DB"/>
        </a:accent3>
        <a:accent4>
          <a:srgbClr val="000000"/>
        </a:accent4>
        <a:accent5>
          <a:srgbClr val="EBEBEB"/>
        </a:accent5>
        <a:accent6>
          <a:srgbClr val="B9E78A"/>
        </a:accent6>
        <a:hlink>
          <a:srgbClr val="009900"/>
        </a:hlink>
        <a:folHlink>
          <a:srgbClr val="33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умерки 8">
        <a:dk1>
          <a:srgbClr val="000000"/>
        </a:dk1>
        <a:lt1>
          <a:srgbClr val="D6DAE4"/>
        </a:lt1>
        <a:dk2>
          <a:srgbClr val="000099"/>
        </a:dk2>
        <a:lt2>
          <a:srgbClr val="FFFFFF"/>
        </a:lt2>
        <a:accent1>
          <a:srgbClr val="BFDEE3"/>
        </a:accent1>
        <a:accent2>
          <a:srgbClr val="C0C0C0"/>
        </a:accent2>
        <a:accent3>
          <a:srgbClr val="E8EAEF"/>
        </a:accent3>
        <a:accent4>
          <a:srgbClr val="000000"/>
        </a:accent4>
        <a:accent5>
          <a:srgbClr val="DCECEF"/>
        </a:accent5>
        <a:accent6>
          <a:srgbClr val="AEAEAE"/>
        </a:accent6>
        <a:hlink>
          <a:srgbClr val="3333CC"/>
        </a:hlink>
        <a:folHlink>
          <a:srgbClr val="5E93C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умерки 9">
        <a:dk1>
          <a:srgbClr val="4A2500"/>
        </a:dk1>
        <a:lt1>
          <a:srgbClr val="C2C0BA"/>
        </a:lt1>
        <a:dk2>
          <a:srgbClr val="788569"/>
        </a:dk2>
        <a:lt2>
          <a:srgbClr val="F4F4EC"/>
        </a:lt2>
        <a:accent1>
          <a:srgbClr val="E1DFC1"/>
        </a:accent1>
        <a:accent2>
          <a:srgbClr val="A5A7AF"/>
        </a:accent2>
        <a:accent3>
          <a:srgbClr val="DDDCD9"/>
        </a:accent3>
        <a:accent4>
          <a:srgbClr val="3E1E00"/>
        </a:accent4>
        <a:accent5>
          <a:srgbClr val="EEECDD"/>
        </a:accent5>
        <a:accent6>
          <a:srgbClr val="95979E"/>
        </a:accent6>
        <a:hlink>
          <a:srgbClr val="9C9800"/>
        </a:hlink>
        <a:folHlink>
          <a:srgbClr val="6666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11827</TotalTime>
  <Words>777</Words>
  <Application>Microsoft Office PowerPoint</Application>
  <PresentationFormat>Экран (4:3)</PresentationFormat>
  <Paragraphs>156</Paragraphs>
  <Slides>28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4" baseType="lpstr">
      <vt:lpstr>Calibri</vt:lpstr>
      <vt:lpstr>Tahoma</vt:lpstr>
      <vt:lpstr>Tempus Sans ITC</vt:lpstr>
      <vt:lpstr>Times New Roman</vt:lpstr>
      <vt:lpstr>Wingdings</vt:lpstr>
      <vt:lpstr>Сумерки</vt:lpstr>
      <vt:lpstr>Презентация PowerPoint</vt:lpstr>
      <vt:lpstr>Презентация PowerPoint</vt:lpstr>
      <vt:lpstr>                  Театр открывает двери всем, кто пытается понять,             как и из чего рождается спектакль.  </vt:lpstr>
      <vt:lpstr>Презентация PowerPoint</vt:lpstr>
      <vt:lpstr>Презентация PowerPoint</vt:lpstr>
      <vt:lpstr>    </vt:lpstr>
      <vt:lpstr>Презентация PowerPoint</vt:lpstr>
      <vt:lpstr>Презентация PowerPoint</vt:lpstr>
      <vt:lpstr>Презентация PowerPoint</vt:lpstr>
      <vt:lpstr>Презентация PowerPoint</vt:lpstr>
      <vt:lpstr>Технология изготовления маски «Мышка» из поролона</vt:lpstr>
      <vt:lpstr>Техника безопасности:</vt:lpstr>
      <vt:lpstr>Основная часть: Изготовление шапочки  </vt:lpstr>
      <vt:lpstr>Основная часть: Изготовление шапочки </vt:lpstr>
      <vt:lpstr>Основная часть: Изготовление шапочки </vt:lpstr>
      <vt:lpstr>Основная часть: Изготовление шапочки </vt:lpstr>
      <vt:lpstr>Основная часть: Изготовление шапочки </vt:lpstr>
      <vt:lpstr>Основная часть: Изготовление шапочки </vt:lpstr>
      <vt:lpstr>Основная часть: Изготовление шапочки </vt:lpstr>
      <vt:lpstr>Основная часть: Изготовление шапочки </vt:lpstr>
      <vt:lpstr>Основная часть: Изготовление шапочки </vt:lpstr>
      <vt:lpstr>Основная часть: Изготовление шапочки </vt:lpstr>
      <vt:lpstr>Основная часть: Изготовление шапочки </vt:lpstr>
      <vt:lpstr>Основная часть: Изготовление шапочки </vt:lpstr>
      <vt:lpstr>Основная часть: Изготовление шапочки</vt:lpstr>
      <vt:lpstr>Основная часть: Изготовление шапочки</vt:lpstr>
      <vt:lpstr>Заключительная часть</vt:lpstr>
      <vt:lpstr>Презентация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Комплексное портфолио  педагога дополнительного образования МБОУ ДОД ДДТ Карасукского района Новосибирской области Маланинной Ларисы Николаевны  за 2009-2014 уч.гг.</dc:title>
  <dc:creator>Windows</dc:creator>
  <cp:lastModifiedBy>compX</cp:lastModifiedBy>
  <cp:revision>809</cp:revision>
  <cp:lastPrinted>2014-08-15T07:01:29Z</cp:lastPrinted>
  <dcterms:created xsi:type="dcterms:W3CDTF">2014-07-02T06:53:37Z</dcterms:created>
  <dcterms:modified xsi:type="dcterms:W3CDTF">2024-11-13T15:22:44Z</dcterms:modified>
</cp:coreProperties>
</file>