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2" r:id="rId1"/>
  </p:sldMasterIdLst>
  <p:notesMasterIdLst>
    <p:notesMasterId r:id="rId13"/>
  </p:notesMasterIdLst>
  <p:handoutMasterIdLst>
    <p:handoutMasterId r:id="rId14"/>
  </p:handoutMasterIdLst>
  <p:sldIdLst>
    <p:sldId id="256" r:id="rId2"/>
    <p:sldId id="257" r:id="rId3"/>
    <p:sldId id="258" r:id="rId4"/>
    <p:sldId id="259" r:id="rId5"/>
    <p:sldId id="264" r:id="rId6"/>
    <p:sldId id="265" r:id="rId7"/>
    <p:sldId id="266" r:id="rId8"/>
    <p:sldId id="260" r:id="rId9"/>
    <p:sldId id="267" r:id="rId10"/>
    <p:sldId id="261" r:id="rId11"/>
    <p:sldId id="263" r:id="rId12"/>
  </p:sldIdLst>
  <p:sldSz cx="12192000" cy="6858000"/>
  <p:notesSz cx="9926638" cy="67976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7" d="100"/>
          <a:sy n="117" d="100"/>
        </p:scale>
        <p:origin x="-300"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3839160A-4E0D-41EC-95F9-C1C1CD7C057A}" type="datetimeFigureOut">
              <a:rPr lang="ru-RU" smtClean="0"/>
              <a:t>31.05.2024</a:t>
            </a:fld>
            <a:endParaRPr lang="ru-RU"/>
          </a:p>
        </p:txBody>
      </p:sp>
      <p:sp>
        <p:nvSpPr>
          <p:cNvPr id="4" name="Нижний колонтитул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DC8194EB-CEBA-4DAF-B333-04BA7C878BA6}" type="slidenum">
              <a:rPr lang="ru-RU" smtClean="0"/>
              <a:t>‹#›</a:t>
            </a:fld>
            <a:endParaRPr lang="ru-RU"/>
          </a:p>
        </p:txBody>
      </p:sp>
    </p:spTree>
    <p:extLst>
      <p:ext uri="{BB962C8B-B14F-4D97-AF65-F5344CB8AC3E}">
        <p14:creationId xmlns:p14="http://schemas.microsoft.com/office/powerpoint/2010/main" val="1013578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956F5F5E-9DFC-46D4-B3CE-7C548EABF7D5}" type="datetimeFigureOut">
              <a:rPr lang="ru-RU" smtClean="0"/>
              <a:t>31.05.2024</a:t>
            </a:fld>
            <a:endParaRPr lang="ru-RU"/>
          </a:p>
        </p:txBody>
      </p:sp>
      <p:sp>
        <p:nvSpPr>
          <p:cNvPr id="4" name="Образ слайда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E6A9CC88-1487-477F-A608-07582C195BF9}" type="slidenum">
              <a:rPr lang="ru-RU" smtClean="0"/>
              <a:t>‹#›</a:t>
            </a:fld>
            <a:endParaRPr lang="ru-RU"/>
          </a:p>
        </p:txBody>
      </p:sp>
    </p:spTree>
    <p:extLst>
      <p:ext uri="{BB962C8B-B14F-4D97-AF65-F5344CB8AC3E}">
        <p14:creationId xmlns:p14="http://schemas.microsoft.com/office/powerpoint/2010/main" val="3593801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748E497-6570-4542-B31C-988FD845D207}" type="datetime1">
              <a:rPr lang="ru-RU" smtClean="0"/>
              <a:t>31.05.2024</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0AD0885-4BE3-4A5F-852B-21D9BA2CA7C9}" type="slidenum">
              <a:rPr lang="ru-RU" smtClean="0"/>
              <a:t>‹#›</a:t>
            </a:fld>
            <a:endParaRPr lang="ru-RU"/>
          </a:p>
        </p:txBody>
      </p:sp>
    </p:spTree>
    <p:extLst>
      <p:ext uri="{BB962C8B-B14F-4D97-AF65-F5344CB8AC3E}">
        <p14:creationId xmlns:p14="http://schemas.microsoft.com/office/powerpoint/2010/main" val="4040805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8695290-1D60-41FD-A388-2AA8E6182741}" type="datetime1">
              <a:rPr lang="ru-RU" smtClean="0"/>
              <a:t>31.05.2024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0AD0885-4BE3-4A5F-852B-21D9BA2CA7C9}" type="slidenum">
              <a:rPr lang="ru-RU" smtClean="0"/>
              <a:t>‹#›</a:t>
            </a:fld>
            <a:endParaRPr lang="ru-RU"/>
          </a:p>
        </p:txBody>
      </p:sp>
    </p:spTree>
    <p:extLst>
      <p:ext uri="{BB962C8B-B14F-4D97-AF65-F5344CB8AC3E}">
        <p14:creationId xmlns:p14="http://schemas.microsoft.com/office/powerpoint/2010/main" val="41724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497C380-E0BB-4AD8-B569-340ABD0C45C2}" type="datetime1">
              <a:rPr lang="ru-RU" smtClean="0"/>
              <a:t>31.05.2024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0AD0885-4BE3-4A5F-852B-21D9BA2CA7C9}"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59007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8953D91-7D24-42A4-842A-596A057B1A6A}" type="datetime1">
              <a:rPr lang="ru-RU" smtClean="0"/>
              <a:t>31.05.2024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AD0885-4BE3-4A5F-852B-21D9BA2CA7C9}" type="slidenum">
              <a:rPr lang="ru-RU" smtClean="0"/>
              <a:t>‹#›</a:t>
            </a:fld>
            <a:endParaRPr lang="ru-RU"/>
          </a:p>
        </p:txBody>
      </p:sp>
    </p:spTree>
    <p:extLst>
      <p:ext uri="{BB962C8B-B14F-4D97-AF65-F5344CB8AC3E}">
        <p14:creationId xmlns:p14="http://schemas.microsoft.com/office/powerpoint/2010/main" val="2805147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D54CB3B3-759B-495F-91EE-0EF41CD477E1}" type="datetime1">
              <a:rPr lang="ru-RU" smtClean="0"/>
              <a:t>31.05.2024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AD0885-4BE3-4A5F-852B-21D9BA2CA7C9}"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40535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DCFD39C4-FF2C-4A02-A3EB-CBA787174D2F}" type="datetime1">
              <a:rPr lang="ru-RU" smtClean="0"/>
              <a:t>31.05.2024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AD0885-4BE3-4A5F-852B-21D9BA2CA7C9}" type="slidenum">
              <a:rPr lang="ru-RU" smtClean="0"/>
              <a:t>‹#›</a:t>
            </a:fld>
            <a:endParaRPr lang="ru-RU"/>
          </a:p>
        </p:txBody>
      </p:sp>
    </p:spTree>
    <p:extLst>
      <p:ext uri="{BB962C8B-B14F-4D97-AF65-F5344CB8AC3E}">
        <p14:creationId xmlns:p14="http://schemas.microsoft.com/office/powerpoint/2010/main" val="3122588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F372FED-69C1-4577-B7DA-A1E6461522C4}" type="datetime1">
              <a:rPr lang="ru-RU" smtClean="0"/>
              <a:t>31.05.2024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AD0885-4BE3-4A5F-852B-21D9BA2CA7C9}" type="slidenum">
              <a:rPr lang="ru-RU" smtClean="0"/>
              <a:t>‹#›</a:t>
            </a:fld>
            <a:endParaRPr lang="ru-RU"/>
          </a:p>
        </p:txBody>
      </p:sp>
    </p:spTree>
    <p:extLst>
      <p:ext uri="{BB962C8B-B14F-4D97-AF65-F5344CB8AC3E}">
        <p14:creationId xmlns:p14="http://schemas.microsoft.com/office/powerpoint/2010/main" val="130483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F1D5CA4-06D6-4ED1-88B5-B04E1653CC1B}" type="datetime1">
              <a:rPr lang="ru-RU" smtClean="0"/>
              <a:t>31.05.2024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AD0885-4BE3-4A5F-852B-21D9BA2CA7C9}" type="slidenum">
              <a:rPr lang="ru-RU" smtClean="0"/>
              <a:t>‹#›</a:t>
            </a:fld>
            <a:endParaRPr lang="ru-RU"/>
          </a:p>
        </p:txBody>
      </p:sp>
    </p:spTree>
    <p:extLst>
      <p:ext uri="{BB962C8B-B14F-4D97-AF65-F5344CB8AC3E}">
        <p14:creationId xmlns:p14="http://schemas.microsoft.com/office/powerpoint/2010/main" val="57768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A157E5F-2373-4AFD-9590-257F39790F7D}" type="datetime1">
              <a:rPr lang="ru-RU" smtClean="0"/>
              <a:t>31.05.2024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AD0885-4BE3-4A5F-852B-21D9BA2CA7C9}" type="slidenum">
              <a:rPr lang="ru-RU" smtClean="0"/>
              <a:t>‹#›</a:t>
            </a:fld>
            <a:endParaRPr lang="ru-RU"/>
          </a:p>
        </p:txBody>
      </p:sp>
    </p:spTree>
    <p:extLst>
      <p:ext uri="{BB962C8B-B14F-4D97-AF65-F5344CB8AC3E}">
        <p14:creationId xmlns:p14="http://schemas.microsoft.com/office/powerpoint/2010/main" val="2346589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FC382B6-879B-48C2-84F8-99D327C23235}" type="datetime1">
              <a:rPr lang="ru-RU" smtClean="0"/>
              <a:t>31.05.2024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0AD0885-4BE3-4A5F-852B-21D9BA2CA7C9}" type="slidenum">
              <a:rPr lang="ru-RU" smtClean="0"/>
              <a:t>‹#›</a:t>
            </a:fld>
            <a:endParaRPr lang="ru-RU"/>
          </a:p>
        </p:txBody>
      </p:sp>
    </p:spTree>
    <p:extLst>
      <p:ext uri="{BB962C8B-B14F-4D97-AF65-F5344CB8AC3E}">
        <p14:creationId xmlns:p14="http://schemas.microsoft.com/office/powerpoint/2010/main" val="212444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AA3CE03-9FF7-4206-8F19-F049648C9762}" type="datetime1">
              <a:rPr lang="ru-RU" smtClean="0"/>
              <a:t>31.05.2024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0AD0885-4BE3-4A5F-852B-21D9BA2CA7C9}" type="slidenum">
              <a:rPr lang="ru-RU" smtClean="0"/>
              <a:t>‹#›</a:t>
            </a:fld>
            <a:endParaRPr lang="ru-RU"/>
          </a:p>
        </p:txBody>
      </p:sp>
    </p:spTree>
    <p:extLst>
      <p:ext uri="{BB962C8B-B14F-4D97-AF65-F5344CB8AC3E}">
        <p14:creationId xmlns:p14="http://schemas.microsoft.com/office/powerpoint/2010/main" val="1381121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F98ADD4-1DED-41BA-8E34-F6C81F558BB7}" type="datetime1">
              <a:rPr lang="ru-RU" smtClean="0"/>
              <a:t>31.05.2024</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0AD0885-4BE3-4A5F-852B-21D9BA2CA7C9}" type="slidenum">
              <a:rPr lang="ru-RU" smtClean="0"/>
              <a:t>‹#›</a:t>
            </a:fld>
            <a:endParaRPr lang="ru-RU"/>
          </a:p>
        </p:txBody>
      </p:sp>
    </p:spTree>
    <p:extLst>
      <p:ext uri="{BB962C8B-B14F-4D97-AF65-F5344CB8AC3E}">
        <p14:creationId xmlns:p14="http://schemas.microsoft.com/office/powerpoint/2010/main" val="180003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F712C26-9686-4FC6-8F40-0F277E6E4927}" type="datetime1">
              <a:rPr lang="ru-RU" smtClean="0"/>
              <a:t>31.05.2024</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0AD0885-4BE3-4A5F-852B-21D9BA2CA7C9}" type="slidenum">
              <a:rPr lang="ru-RU" smtClean="0"/>
              <a:t>‹#›</a:t>
            </a:fld>
            <a:endParaRPr lang="ru-RU"/>
          </a:p>
        </p:txBody>
      </p:sp>
    </p:spTree>
    <p:extLst>
      <p:ext uri="{BB962C8B-B14F-4D97-AF65-F5344CB8AC3E}">
        <p14:creationId xmlns:p14="http://schemas.microsoft.com/office/powerpoint/2010/main" val="2146232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1519B-C205-4327-9A0F-E69DB556E59B}" type="datetime1">
              <a:rPr lang="ru-RU" smtClean="0"/>
              <a:t>31.05.2024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0AD0885-4BE3-4A5F-852B-21D9BA2CA7C9}" type="slidenum">
              <a:rPr lang="ru-RU" smtClean="0"/>
              <a:t>‹#›</a:t>
            </a:fld>
            <a:endParaRPr lang="ru-RU"/>
          </a:p>
        </p:txBody>
      </p:sp>
    </p:spTree>
    <p:extLst>
      <p:ext uri="{BB962C8B-B14F-4D97-AF65-F5344CB8AC3E}">
        <p14:creationId xmlns:p14="http://schemas.microsoft.com/office/powerpoint/2010/main" val="2523967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454566A-1FDC-4462-9EB2-A9C27B096A2B}" type="datetime1">
              <a:rPr lang="ru-RU" smtClean="0"/>
              <a:t>31.05.2024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0AD0885-4BE3-4A5F-852B-21D9BA2CA7C9}" type="slidenum">
              <a:rPr lang="ru-RU" smtClean="0"/>
              <a:t>‹#›</a:t>
            </a:fld>
            <a:endParaRPr lang="ru-RU"/>
          </a:p>
        </p:txBody>
      </p:sp>
    </p:spTree>
    <p:extLst>
      <p:ext uri="{BB962C8B-B14F-4D97-AF65-F5344CB8AC3E}">
        <p14:creationId xmlns:p14="http://schemas.microsoft.com/office/powerpoint/2010/main" val="4144208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5D3EFBA-9F9F-47FA-B868-E4E02141ED43}" type="datetime1">
              <a:rPr lang="ru-RU" smtClean="0"/>
              <a:t>31.05.2024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AD0885-4BE3-4A5F-852B-21D9BA2CA7C9}" type="slidenum">
              <a:rPr lang="ru-RU" smtClean="0"/>
              <a:t>‹#›</a:t>
            </a:fld>
            <a:endParaRPr lang="ru-RU"/>
          </a:p>
        </p:txBody>
      </p:sp>
    </p:spTree>
    <p:extLst>
      <p:ext uri="{BB962C8B-B14F-4D97-AF65-F5344CB8AC3E}">
        <p14:creationId xmlns:p14="http://schemas.microsoft.com/office/powerpoint/2010/main" val="1902982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7DF99F3-6BC7-4AA8-B512-24721002AC5B}" type="datetime1">
              <a:rPr lang="ru-RU" smtClean="0"/>
              <a:t>31.05.2024</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0AD0885-4BE3-4A5F-852B-21D9BA2CA7C9}" type="slidenum">
              <a:rPr lang="ru-RU" smtClean="0"/>
              <a:t>‹#›</a:t>
            </a:fld>
            <a:endParaRPr lang="ru-RU"/>
          </a:p>
        </p:txBody>
      </p:sp>
    </p:spTree>
    <p:extLst>
      <p:ext uri="{BB962C8B-B14F-4D97-AF65-F5344CB8AC3E}">
        <p14:creationId xmlns:p14="http://schemas.microsoft.com/office/powerpoint/2010/main" val="296921216"/>
      </p:ext>
    </p:extLst>
  </p:cSld>
  <p:clrMap bg1="dk1" tx1="lt1" bg2="dk2" tx2="lt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 id="2147484086" r:id="rId14"/>
    <p:sldLayoutId id="2147484087" r:id="rId15"/>
    <p:sldLayoutId id="2147484088"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49866" y="1080252"/>
            <a:ext cx="8915399" cy="2262781"/>
          </a:xfrm>
        </p:spPr>
        <p:txBody>
          <a:bodyPr>
            <a:normAutofit/>
          </a:bodyPr>
          <a:lstStyle/>
          <a:p>
            <a:r>
              <a:rPr lang="ru-RU" dirty="0" err="1" smtClean="0"/>
              <a:t>Евразийство</a:t>
            </a:r>
            <a:r>
              <a:rPr lang="ru-RU" dirty="0" smtClean="0"/>
              <a:t> в русской философии</a:t>
            </a:r>
            <a:endParaRPr lang="ru-RU" dirty="0"/>
          </a:p>
        </p:txBody>
      </p:sp>
      <p:sp>
        <p:nvSpPr>
          <p:cNvPr id="3" name="Подзаголовок 2"/>
          <p:cNvSpPr>
            <a:spLocks noGrp="1"/>
          </p:cNvSpPr>
          <p:nvPr>
            <p:ph type="subTitle" idx="1"/>
          </p:nvPr>
        </p:nvSpPr>
        <p:spPr>
          <a:xfrm>
            <a:off x="5724826" y="4351776"/>
            <a:ext cx="5548875" cy="1126283"/>
          </a:xfrm>
        </p:spPr>
        <p:txBody>
          <a:bodyPr>
            <a:noAutofit/>
          </a:bodyPr>
          <a:lstStyle/>
          <a:p>
            <a:pPr algn="r"/>
            <a:r>
              <a:rPr lang="ru-RU" dirty="0" smtClean="0"/>
              <a:t>Выполнил:</a:t>
            </a:r>
          </a:p>
          <a:p>
            <a:pPr algn="r"/>
            <a:r>
              <a:rPr lang="ru-RU" smtClean="0"/>
              <a:t>Мельник </a:t>
            </a:r>
            <a:r>
              <a:rPr lang="ru-RU" dirty="0" smtClean="0"/>
              <a:t>И.А.</a:t>
            </a:r>
          </a:p>
          <a:p>
            <a:pPr algn="r"/>
            <a:r>
              <a:rPr lang="ru-RU" dirty="0"/>
              <a:t>Проверила:</a:t>
            </a:r>
          </a:p>
          <a:p>
            <a:pPr algn="r"/>
            <a:r>
              <a:rPr lang="ru-RU" dirty="0"/>
              <a:t>Лаврикова Н.И.</a:t>
            </a:r>
          </a:p>
          <a:p>
            <a:pPr algn="r"/>
            <a:endParaRPr lang="ru-RU" dirty="0"/>
          </a:p>
          <a:p>
            <a:pPr algn="r"/>
            <a:endParaRPr lang="ru-RU" dirty="0"/>
          </a:p>
        </p:txBody>
      </p:sp>
      <p:sp>
        <p:nvSpPr>
          <p:cNvPr id="4" name="Номер слайда 3"/>
          <p:cNvSpPr>
            <a:spLocks noGrp="1"/>
          </p:cNvSpPr>
          <p:nvPr>
            <p:ph type="sldNum" sz="quarter" idx="12"/>
          </p:nvPr>
        </p:nvSpPr>
        <p:spPr/>
        <p:txBody>
          <a:bodyPr/>
          <a:lstStyle/>
          <a:p>
            <a:fld id="{B0AD0885-4BE3-4A5F-852B-21D9BA2CA7C9}" type="slidenum">
              <a:rPr lang="ru-RU" smtClean="0"/>
              <a:t>1</a:t>
            </a:fld>
            <a:endParaRPr lang="ru-RU"/>
          </a:p>
        </p:txBody>
      </p:sp>
    </p:spTree>
    <p:extLst>
      <p:ext uri="{BB962C8B-B14F-4D97-AF65-F5344CB8AC3E}">
        <p14:creationId xmlns:p14="http://schemas.microsoft.com/office/powerpoint/2010/main" val="239064386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Отношение евразийцев к Советскому Союзу</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09587">
            <a:off x="7374963" y="2735193"/>
            <a:ext cx="4414222" cy="29341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35897">
            <a:off x="7391854" y="3450416"/>
            <a:ext cx="4345635" cy="287681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Прямоугольник 2"/>
          <p:cNvSpPr/>
          <p:nvPr/>
        </p:nvSpPr>
        <p:spPr>
          <a:xfrm>
            <a:off x="393700" y="1905000"/>
            <a:ext cx="6096000" cy="923330"/>
          </a:xfrm>
          <a:prstGeom prst="rect">
            <a:avLst/>
          </a:prstGeom>
        </p:spPr>
        <p:txBody>
          <a:bodyPr>
            <a:spAutoFit/>
          </a:bodyPr>
          <a:lstStyle/>
          <a:p>
            <a:r>
              <a:rPr lang="ru-RU" dirty="0">
                <a:latin typeface="Times New Roman" panose="02020603050405020304" pitchFamily="18" charset="0"/>
                <a:ea typeface="Calibri" panose="020F0502020204030204" pitchFamily="34" charset="0"/>
                <a:cs typeface="Times New Roman" panose="02020603050405020304" pitchFamily="18" charset="0"/>
              </a:rPr>
              <a:t>Образование СССР было воспринято евразийцами как закат культурного и политического лидерства Запада. Наступает иная эпоха, в которой лидерство перейдет к Евразии. </a:t>
            </a:r>
            <a:endParaRPr lang="ru-RU" dirty="0">
              <a:latin typeface="Times New Roman" panose="02020603050405020304" pitchFamily="18" charset="0"/>
              <a:cs typeface="Times New Roman" panose="02020603050405020304" pitchFamily="18" charset="0"/>
            </a:endParaRPr>
          </a:p>
        </p:txBody>
      </p:sp>
      <p:sp>
        <p:nvSpPr>
          <p:cNvPr id="7" name="Объект 6"/>
          <p:cNvSpPr>
            <a:spLocks noGrp="1"/>
          </p:cNvSpPr>
          <p:nvPr>
            <p:ph idx="1"/>
          </p:nvPr>
        </p:nvSpPr>
        <p:spPr>
          <a:xfrm>
            <a:off x="277812" y="4576408"/>
            <a:ext cx="6376988" cy="1773592"/>
          </a:xfrm>
        </p:spPr>
        <p:txBody>
          <a:bodyPr/>
          <a:lstStyle/>
          <a:p>
            <a:pPr marL="0" indent="0">
              <a:buNone/>
            </a:pPr>
            <a:r>
              <a:rPr lang="ru-RU" dirty="0">
                <a:latin typeface="Times New Roman" panose="02020603050405020304" pitchFamily="18" charset="0"/>
                <a:cs typeface="Times New Roman" panose="02020603050405020304" pitchFamily="18" charset="0"/>
              </a:rPr>
              <a:t>С другой стороны, появление большевизма рассматривается евразийцами как бунт против западно-европейской культуры. Большевики разрушили старые русские государственные, общественные и культурные структуры, которые возникли в результате искусственных и вредных петровских реформ. </a:t>
            </a:r>
          </a:p>
        </p:txBody>
      </p:sp>
      <p:sp>
        <p:nvSpPr>
          <p:cNvPr id="8" name="Прямоугольник 7"/>
          <p:cNvSpPr/>
          <p:nvPr/>
        </p:nvSpPr>
        <p:spPr>
          <a:xfrm>
            <a:off x="393700" y="2822082"/>
            <a:ext cx="6096000" cy="1754326"/>
          </a:xfrm>
          <a:prstGeom prst="rect">
            <a:avLst/>
          </a:prstGeom>
        </p:spPr>
        <p:txBody>
          <a:bodyPr>
            <a:spAutoFit/>
          </a:bodyPr>
          <a:lstStyle/>
          <a:p>
            <a:r>
              <a:rPr lang="ru-RU" dirty="0">
                <a:latin typeface="Times New Roman" panose="02020603050405020304" pitchFamily="18" charset="0"/>
                <a:ea typeface="Calibri" panose="020F0502020204030204" pitchFamily="34" charset="0"/>
                <a:cs typeface="Times New Roman" panose="02020603050405020304" pitchFamily="18" charset="0"/>
              </a:rPr>
              <a:t>Отношение евразийцев к коммунистическим идеям было весьма противоречивым. С одной стороны, они восприняли большевизм как логическое следствие ошибочной "европеизации" России. </a:t>
            </a:r>
            <a:r>
              <a:rPr lang="ru-RU" dirty="0">
                <a:latin typeface="Times New Roman" panose="02020603050405020304" pitchFamily="18" charset="0"/>
                <a:cs typeface="Times New Roman" panose="02020603050405020304" pitchFamily="18" charset="0"/>
              </a:rPr>
              <a:t>Большевики, по мнению евразийцев, опасны, пока они коммунисты, пока они не отказались от коммунистической идеологии. </a:t>
            </a:r>
          </a:p>
        </p:txBody>
      </p:sp>
      <p:sp>
        <p:nvSpPr>
          <p:cNvPr id="4" name="Номер слайда 3"/>
          <p:cNvSpPr>
            <a:spLocks noGrp="1"/>
          </p:cNvSpPr>
          <p:nvPr>
            <p:ph type="sldNum" sz="quarter" idx="12"/>
          </p:nvPr>
        </p:nvSpPr>
        <p:spPr/>
        <p:txBody>
          <a:bodyPr/>
          <a:lstStyle/>
          <a:p>
            <a:fld id="{B0AD0885-4BE3-4A5F-852B-21D9BA2CA7C9}" type="slidenum">
              <a:rPr lang="ru-RU" smtClean="0"/>
              <a:t>10</a:t>
            </a:fld>
            <a:endParaRPr lang="ru-RU"/>
          </a:p>
        </p:txBody>
      </p:sp>
    </p:spTree>
    <p:extLst>
      <p:ext uri="{BB962C8B-B14F-4D97-AF65-F5344CB8AC3E}">
        <p14:creationId xmlns:p14="http://schemas.microsoft.com/office/powerpoint/2010/main" val="12343068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build="p"/>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376684"/>
            <a:ext cx="8911687" cy="1280890"/>
          </a:xfrm>
        </p:spPr>
        <p:txBody>
          <a:bodyPr/>
          <a:lstStyle/>
          <a:p>
            <a:r>
              <a:rPr lang="ru-RU" dirty="0" smtClean="0"/>
              <a:t>Закат евразийства </a:t>
            </a:r>
            <a:endParaRPr lang="ru-RU" dirty="0"/>
          </a:p>
        </p:txBody>
      </p:sp>
      <p:sp>
        <p:nvSpPr>
          <p:cNvPr id="3" name="Объект 2"/>
          <p:cNvSpPr>
            <a:spLocks noGrp="1"/>
          </p:cNvSpPr>
          <p:nvPr>
            <p:ph idx="1"/>
          </p:nvPr>
        </p:nvSpPr>
        <p:spPr>
          <a:xfrm>
            <a:off x="81336" y="1146220"/>
            <a:ext cx="10902222" cy="2636327"/>
          </a:xfrm>
        </p:spPr>
        <p:txBody>
          <a:bodyPr>
            <a:normAutofit/>
          </a:bodyPr>
          <a:lstStyle/>
          <a:p>
            <a:r>
              <a:rPr lang="ru-RU" dirty="0">
                <a:latin typeface="Times New Roman" panose="02020603050405020304" pitchFamily="18" charset="0"/>
                <a:cs typeface="Times New Roman" panose="02020603050405020304" pitchFamily="18" charset="0"/>
              </a:rPr>
              <a:t>Концом существования евразийства как общественного движения принято считать середину 30-х годов XX века. В том, что историко-философская концепция евразийцев должна заменить коммунистическую идею, никто из представителей этого направления не сомневался. Однако механизм замены разделил евразийцев на несколько групп. Если представители движения, сосредоточенные вокруг парижской газеты «Евразия» (Д. П. Святополк-Мирский, С. Я. Эфрон), выступали с поддержкой некоторых большевистских преобразований, то пражская группа (П. Н. Савицкий, Н. Н. Алексеев) высказывалась против. Позднее позиция газеты «Евразия» стала поводом для политического раскола и постепенного угасания евразийства как общественного движения. При этом идеи евразийцев продолжали развиваться в трудах отдельных мыслителей, таких как Лев Гумилёв.</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6386" y="3654196"/>
            <a:ext cx="4907848" cy="293578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Прямоугольник 4"/>
          <p:cNvSpPr/>
          <p:nvPr/>
        </p:nvSpPr>
        <p:spPr>
          <a:xfrm>
            <a:off x="410386" y="3747844"/>
            <a:ext cx="6096000" cy="2031325"/>
          </a:xfrm>
          <a:prstGeom prst="rect">
            <a:avLst/>
          </a:prstGeom>
        </p:spPr>
        <p:txBody>
          <a:bodyPr>
            <a:spAutoFit/>
          </a:bodyPr>
          <a:lstStyle/>
          <a:p>
            <a:r>
              <a:rPr lang="ru-RU" dirty="0">
                <a:latin typeface="Times New Roman" panose="02020603050405020304" pitchFamily="18" charset="0"/>
                <a:cs typeface="Times New Roman" panose="02020603050405020304" pitchFamily="18" charset="0"/>
              </a:rPr>
              <a:t>В XXI веке, особенно на постсоветском пространстве, интерес к евразийству постепенно растёт. К идеям этих мыслителей обращаются политологи, философы, публицисты, различных политических взглядов. Также в контексте новейшей истории и современности можно говорить о таких направлениях в русской философии, как неоевразийство и архиевразийство.</a:t>
            </a:r>
          </a:p>
        </p:txBody>
      </p:sp>
      <p:sp>
        <p:nvSpPr>
          <p:cNvPr id="6" name="Номер слайда 5"/>
          <p:cNvSpPr>
            <a:spLocks noGrp="1"/>
          </p:cNvSpPr>
          <p:nvPr>
            <p:ph type="sldNum" sz="quarter" idx="12"/>
          </p:nvPr>
        </p:nvSpPr>
        <p:spPr/>
        <p:txBody>
          <a:bodyPr/>
          <a:lstStyle/>
          <a:p>
            <a:fld id="{B0AD0885-4BE3-4A5F-852B-21D9BA2CA7C9}" type="slidenum">
              <a:rPr lang="ru-RU" smtClean="0"/>
              <a:t>11</a:t>
            </a:fld>
            <a:endParaRPr lang="ru-RU"/>
          </a:p>
        </p:txBody>
      </p:sp>
    </p:spTree>
    <p:extLst>
      <p:ext uri="{BB962C8B-B14F-4D97-AF65-F5344CB8AC3E}">
        <p14:creationId xmlns:p14="http://schemas.microsoft.com/office/powerpoint/2010/main" val="186528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6" y="624110"/>
            <a:ext cx="7141794" cy="1280890"/>
          </a:xfrm>
        </p:spPr>
        <p:txBody>
          <a:bodyPr/>
          <a:lstStyle/>
          <a:p>
            <a:pPr algn="ctr"/>
            <a:r>
              <a:rPr lang="ru-RU" dirty="0" smtClean="0"/>
              <a:t>Евразийство</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0620397">
            <a:off x="7412475" y="1259735"/>
            <a:ext cx="3783271" cy="22428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2943" y="2780107"/>
            <a:ext cx="4390103" cy="271616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Заголовок 1"/>
          <p:cNvSpPr txBox="1">
            <a:spLocks/>
          </p:cNvSpPr>
          <p:nvPr/>
        </p:nvSpPr>
        <p:spPr>
          <a:xfrm>
            <a:off x="924618" y="2039550"/>
            <a:ext cx="7141794"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ru-RU" dirty="0"/>
          </a:p>
        </p:txBody>
      </p:sp>
      <p:sp>
        <p:nvSpPr>
          <p:cNvPr id="7" name="Заголовок 1"/>
          <p:cNvSpPr txBox="1">
            <a:spLocks/>
          </p:cNvSpPr>
          <p:nvPr/>
        </p:nvSpPr>
        <p:spPr>
          <a:xfrm>
            <a:off x="1141150" y="2070393"/>
            <a:ext cx="5815829" cy="3837428"/>
          </a:xfrm>
          <a:prstGeom prst="rect">
            <a:avLst/>
          </a:prstGeom>
        </p:spPr>
        <p:txBody>
          <a:bodyPr vert="horz" lIns="91440" tIns="45720" rIns="91440" bIns="45720" rtlCol="0" anchor="t">
            <a:normAutofit fontScale="5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b="1" dirty="0">
                <a:latin typeface="Times New Roman" panose="02020603050405020304" pitchFamily="18" charset="0"/>
                <a:cs typeface="Times New Roman" panose="02020603050405020304" pitchFamily="18" charset="0"/>
              </a:rPr>
              <a:t>Еврази́йство</a:t>
            </a:r>
            <a:r>
              <a:rPr lang="ru-RU" dirty="0">
                <a:latin typeface="Times New Roman" panose="02020603050405020304" pitchFamily="18" charset="0"/>
                <a:cs typeface="Times New Roman" panose="02020603050405020304" pitchFamily="18" charset="0"/>
              </a:rPr>
              <a:t> — первоначально идейно-мировоззренческое, затем также общественно-политическое движение, возникшее в среде русской эмиграции 1920—1930-х годов, для которого центральной является историософская и культурологическая концепция России-Евразии как самобытной цивилизации, объединившей элементы Востока и Запада, самостоятельного географического и исторического мира, расположенного между Европой и Азией, но отличающегося от обеих в геополитическом и культурном аспектах.</a:t>
            </a:r>
          </a:p>
          <a:p>
            <a:pPr algn="ctr"/>
            <a:endParaRPr lang="ru-RU"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B0AD0885-4BE3-4A5F-852B-21D9BA2CA7C9}" type="slidenum">
              <a:rPr lang="ru-RU" smtClean="0"/>
              <a:t>2</a:t>
            </a:fld>
            <a:endParaRPr lang="ru-RU"/>
          </a:p>
        </p:txBody>
      </p:sp>
    </p:spTree>
    <p:extLst>
      <p:ext uri="{BB962C8B-B14F-4D97-AF65-F5344CB8AC3E}">
        <p14:creationId xmlns:p14="http://schemas.microsoft.com/office/powerpoint/2010/main" val="2849428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Россия с точки зрения евразийцев</a:t>
            </a:r>
            <a:endParaRPr lang="ru-RU" dirty="0"/>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86222" y="1406526"/>
            <a:ext cx="4486712" cy="29926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63350">
            <a:off x="6586674" y="2664623"/>
            <a:ext cx="4727331" cy="346901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Прямоугольник 2"/>
          <p:cNvSpPr/>
          <p:nvPr/>
        </p:nvSpPr>
        <p:spPr>
          <a:xfrm>
            <a:off x="252248" y="1406525"/>
            <a:ext cx="6253655" cy="3274358"/>
          </a:xfrm>
          <a:prstGeom prst="rect">
            <a:avLst/>
          </a:prstGeom>
        </p:spPr>
        <p:txBody>
          <a:bodyPr wrap="square">
            <a:spAutoFit/>
          </a:bodyPr>
          <a:lstStyle/>
          <a:p>
            <a:pPr>
              <a:lnSpc>
                <a:spcPct val="107000"/>
              </a:lnSpc>
              <a:spcAft>
                <a:spcPts val="800"/>
              </a:spcAft>
            </a:pPr>
            <a:r>
              <a:rPr lang="ru-RU" sz="1700" dirty="0">
                <a:latin typeface="Times New Roman" panose="02020603050405020304" pitchFamily="18" charset="0"/>
                <a:ea typeface="Calibri" panose="020F0502020204030204" pitchFamily="34" charset="0"/>
                <a:cs typeface="Times New Roman" panose="02020603050405020304" pitchFamily="18" charset="0"/>
              </a:rPr>
              <a:t>В годы, когда формировалась евразийская идея, и буржуазный Запад, и колониальный Восток казались нестабильными и исторически обреченными. Поэтому евразийцы полагали, что именно в СССР есть те начала, которые обновят мир. Эти начала они не связывали ни с социализмом и коммунизмом, ни с революционным насилием и атеизмом. Но очевидно, что идеи и мировоззрение евразийцев были порождением советской действительности 20-30-х годов.</a:t>
            </a:r>
            <a:endParaRPr lang="ru-RU" sz="17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700" dirty="0">
                <a:latin typeface="Times New Roman" panose="02020603050405020304" pitchFamily="18" charset="0"/>
                <a:ea typeface="Calibri" panose="020F0502020204030204" pitchFamily="34" charset="0"/>
                <a:cs typeface="Times New Roman" panose="02020603050405020304" pitchFamily="18" charset="0"/>
              </a:rPr>
              <a:t>Важной составляющей евразийства является попытка переосмысления прошлого и настоящего России, "новое прочтение" русской истории</a:t>
            </a:r>
            <a:r>
              <a:rPr lang="ru-RU" sz="17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252248" y="4562804"/>
            <a:ext cx="6096000" cy="2166875"/>
          </a:xfrm>
          <a:prstGeom prst="rect">
            <a:avLst/>
          </a:prstGeom>
        </p:spPr>
        <p:txBody>
          <a:bodyPr>
            <a:spAutoFit/>
          </a:bodyPr>
          <a:lstStyle/>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Для подлинных евразийцев Россия есть не часть европейской цивилизации, не часть Европы, и не новая славянская цивилизация, идущая вслед романо-германской. Она – симбиоз ордынских, византийских, еще каких-то "восточных" начал и чего-то славяно-европейского. Россия, заведомо "не Европа" и ее историю нелепо сопоставлять с историей Франции или Испании.</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B0AD0885-4BE3-4A5F-852B-21D9BA2CA7C9}" type="slidenum">
              <a:rPr lang="ru-RU" smtClean="0"/>
              <a:t>3</a:t>
            </a:fld>
            <a:endParaRPr lang="ru-RU"/>
          </a:p>
        </p:txBody>
      </p:sp>
    </p:spTree>
    <p:extLst>
      <p:ext uri="{BB962C8B-B14F-4D97-AF65-F5344CB8AC3E}">
        <p14:creationId xmlns:p14="http://schemas.microsoft.com/office/powerpoint/2010/main" val="24457373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8745" y="461878"/>
            <a:ext cx="8911687" cy="1280890"/>
          </a:xfrm>
        </p:spPr>
        <p:txBody>
          <a:bodyPr/>
          <a:lstStyle/>
          <a:p>
            <a:r>
              <a:rPr lang="ru-RU" dirty="0" smtClean="0"/>
              <a:t>Представители евразийства, его стадии и программы</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0888047">
            <a:off x="8312956" y="2055274"/>
            <a:ext cx="1925219" cy="27115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0390" y="2325679"/>
            <a:ext cx="1785995" cy="26101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311975">
            <a:off x="9139290" y="2792679"/>
            <a:ext cx="1851595" cy="26608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Прямоугольник 2"/>
          <p:cNvSpPr/>
          <p:nvPr/>
        </p:nvSpPr>
        <p:spPr>
          <a:xfrm>
            <a:off x="1352386" y="1886311"/>
            <a:ext cx="6096000" cy="2031325"/>
          </a:xfrm>
          <a:prstGeom prst="rect">
            <a:avLst/>
          </a:prstGeom>
        </p:spPr>
        <p:txBody>
          <a:bodyPr>
            <a:spAutoFit/>
          </a:bodyPr>
          <a:lstStyle/>
          <a:p>
            <a:r>
              <a:rPr lang="ru-RU" dirty="0">
                <a:latin typeface="Times New Roman" panose="02020603050405020304" pitchFamily="18" charset="0"/>
                <a:ea typeface="Calibri" panose="020F0502020204030204" pitchFamily="34" charset="0"/>
              </a:rPr>
              <a:t>Это направление за короткое время объединило выдающихся представителей российской эмигрантской элиты. Евразийские идеи впервые были обнародованы в сборнике "Исход к Востоку. Предчувствия и свершения. Утверждение евразийцев", изданном в Софии в 1921 г. Реальным основателем нового течения стал географ и политический мыслитель П.Н. Савицкий</a:t>
            </a:r>
            <a:r>
              <a:rPr lang="ru-RU" dirty="0" smtClean="0">
                <a:latin typeface="Times New Roman" panose="02020603050405020304" pitchFamily="18" charset="0"/>
                <a:ea typeface="Calibri" panose="020F0502020204030204" pitchFamily="34" charset="0"/>
              </a:rPr>
              <a:t>.</a:t>
            </a:r>
          </a:p>
        </p:txBody>
      </p:sp>
      <p:sp>
        <p:nvSpPr>
          <p:cNvPr id="10" name="Прямоугольник 9"/>
          <p:cNvSpPr/>
          <p:nvPr/>
        </p:nvSpPr>
        <p:spPr>
          <a:xfrm>
            <a:off x="1352385" y="3851705"/>
            <a:ext cx="5895717" cy="369332"/>
          </a:xfrm>
          <a:prstGeom prst="rect">
            <a:avLst/>
          </a:prstGeom>
        </p:spPr>
        <p:txBody>
          <a:bodyPr wrap="none">
            <a:spAutoFit/>
          </a:bodyPr>
          <a:lstStyle/>
          <a:p>
            <a:r>
              <a:rPr lang="ru-RU" dirty="0">
                <a:latin typeface="Times New Roman" panose="02020603050405020304" pitchFamily="18" charset="0"/>
                <a:cs typeface="Times New Roman" panose="02020603050405020304" pitchFamily="18" charset="0"/>
              </a:rPr>
              <a:t>К евразийцам принадлежали также князь Н.С. Трубецкой,</a:t>
            </a:r>
          </a:p>
        </p:txBody>
      </p:sp>
      <p:sp>
        <p:nvSpPr>
          <p:cNvPr id="11" name="Прямоугольник 10"/>
          <p:cNvSpPr/>
          <p:nvPr/>
        </p:nvSpPr>
        <p:spPr>
          <a:xfrm>
            <a:off x="1352385" y="4155105"/>
            <a:ext cx="2721386" cy="369332"/>
          </a:xfrm>
          <a:prstGeom prst="rect">
            <a:avLst/>
          </a:prstGeom>
        </p:spPr>
        <p:txBody>
          <a:bodyPr wrap="none">
            <a:spAutoFit/>
          </a:bodyPr>
          <a:lstStyle/>
          <a:p>
            <a:r>
              <a:rPr lang="ru-RU" dirty="0">
                <a:latin typeface="Times New Roman" panose="02020603050405020304" pitchFamily="18" charset="0"/>
                <a:cs typeface="Times New Roman" panose="02020603050405020304" pitchFamily="18" charset="0"/>
              </a:rPr>
              <a:t>философ Л.П. Карсавин.  </a:t>
            </a:r>
          </a:p>
        </p:txBody>
      </p:sp>
      <p:sp>
        <p:nvSpPr>
          <p:cNvPr id="5" name="Номер слайда 4"/>
          <p:cNvSpPr>
            <a:spLocks noGrp="1"/>
          </p:cNvSpPr>
          <p:nvPr>
            <p:ph type="sldNum" sz="quarter" idx="12"/>
          </p:nvPr>
        </p:nvSpPr>
        <p:spPr/>
        <p:txBody>
          <a:bodyPr/>
          <a:lstStyle/>
          <a:p>
            <a:fld id="{B0AD0885-4BE3-4A5F-852B-21D9BA2CA7C9}" type="slidenum">
              <a:rPr lang="ru-RU" smtClean="0"/>
              <a:t>4</a:t>
            </a:fld>
            <a:endParaRPr lang="ru-RU"/>
          </a:p>
        </p:txBody>
      </p:sp>
    </p:spTree>
    <p:extLst>
      <p:ext uri="{BB962C8B-B14F-4D97-AF65-F5344CB8AC3E}">
        <p14:creationId xmlns:p14="http://schemas.microsoft.com/office/powerpoint/2010/main" val="36292707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Пётр Никола́евич Сави́цкий</a:t>
            </a:r>
            <a:endParaRPr lang="ru-RU" dirty="0"/>
          </a:p>
        </p:txBody>
      </p:sp>
      <p:sp>
        <p:nvSpPr>
          <p:cNvPr id="3" name="Объект 2"/>
          <p:cNvSpPr>
            <a:spLocks noGrp="1"/>
          </p:cNvSpPr>
          <p:nvPr>
            <p:ph idx="1"/>
          </p:nvPr>
        </p:nvSpPr>
        <p:spPr>
          <a:xfrm>
            <a:off x="140301" y="1408386"/>
            <a:ext cx="6470706" cy="5449614"/>
          </a:xfrm>
        </p:spPr>
        <p:txBody>
          <a:bodyPr>
            <a:normAutofit fontScale="85000" lnSpcReduction="20000"/>
          </a:bodyPr>
          <a:lstStyle/>
          <a:p>
            <a:r>
              <a:rPr lang="ru-RU" sz="2100" b="1" dirty="0">
                <a:latin typeface="Times New Roman" panose="02020603050405020304" pitchFamily="18" charset="0"/>
                <a:cs typeface="Times New Roman" panose="02020603050405020304" pitchFamily="18" charset="0"/>
              </a:rPr>
              <a:t>Пётр Никола́евич Сави́цкий</a:t>
            </a:r>
            <a:r>
              <a:rPr lang="ru-RU" sz="2100" dirty="0">
                <a:latin typeface="Times New Roman" panose="02020603050405020304" pitchFamily="18" charset="0"/>
                <a:cs typeface="Times New Roman" panose="02020603050405020304" pitchFamily="18" charset="0"/>
              </a:rPr>
              <a:t> (псевдонимы: П. В. Логовиков, С. Лубенский, П. Востоков; 27 мая  1895, Чернигов — 13 апреля 1968, Прага) — русский географ, экономист, геополитик, культуролог, философ, поэт, общественный деятель, один из главных теоретиков евразийства</a:t>
            </a:r>
            <a:r>
              <a:rPr lang="ru-RU" sz="2100" dirty="0" smtClean="0">
                <a:latin typeface="Times New Roman" panose="02020603050405020304" pitchFamily="18" charset="0"/>
                <a:cs typeface="Times New Roman" panose="02020603050405020304" pitchFamily="18" charset="0"/>
              </a:rPr>
              <a:t>.</a:t>
            </a:r>
            <a:r>
              <a:rPr lang="ru-RU" sz="2100" dirty="0">
                <a:latin typeface="Times New Roman" panose="02020603050405020304" pitchFamily="18" charset="0"/>
                <a:cs typeface="Times New Roman" panose="02020603050405020304" pitchFamily="18" charset="0"/>
              </a:rPr>
              <a:t> Принадлежал к малороссийскому дворянскому роду, известному с XVII века. </a:t>
            </a:r>
            <a:r>
              <a:rPr lang="ru-RU" sz="2100" dirty="0" smtClean="0">
                <a:latin typeface="Times New Roman" panose="02020603050405020304" pitchFamily="18" charset="0"/>
                <a:cs typeface="Times New Roman" panose="02020603050405020304" pitchFamily="18" charset="0"/>
              </a:rPr>
              <a:t>С </a:t>
            </a:r>
            <a:r>
              <a:rPr lang="ru-RU" sz="2100" dirty="0">
                <a:latin typeface="Times New Roman" panose="02020603050405020304" pitchFamily="18" charset="0"/>
                <a:cs typeface="Times New Roman" panose="02020603050405020304" pitchFamily="18" charset="0"/>
              </a:rPr>
              <a:t>самого зарождения евразийского движения — один из главных его теоретиков и политических лидеров.</a:t>
            </a:r>
          </a:p>
          <a:p>
            <a:r>
              <a:rPr lang="ru-RU" sz="2100" dirty="0">
                <a:latin typeface="Times New Roman" panose="02020603050405020304" pitchFamily="18" charset="0"/>
                <a:cs typeface="Times New Roman" panose="02020603050405020304" pitchFamily="18" charset="0"/>
              </a:rPr>
              <a:t>Создал базовые для евразийства теории месторазвития, хозяйстводержавия, циклов экономической истории, циклов евразийской истории. Был создателем новой науки — кочевниковедения, создателем евразийской версии русской геополитики, внес вклад в географию, экономику, политологию, литературоведение, искусствоведение, историю и т. д.</a:t>
            </a:r>
          </a:p>
          <a:p>
            <a:r>
              <a:rPr lang="ru-RU" sz="2100" dirty="0">
                <a:latin typeface="Times New Roman" panose="02020603050405020304" pitchFamily="18" charset="0"/>
                <a:cs typeface="Times New Roman" panose="02020603050405020304" pitchFamily="18" charset="0"/>
              </a:rPr>
              <a:t>Участник всех евразийских изданий, участник руководящих органов евразийского движения (Совет Трех, Совет Пяти, Совет Семи), активный пропагандист идей евразийства в русской эмигрантской и в зарубежной печати, борец с левым уклоном в евразийстве («Кламарский уклон»)</a:t>
            </a:r>
          </a:p>
          <a:p>
            <a:endParaRPr lang="ru-RU" dirty="0"/>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8768" y="1825961"/>
            <a:ext cx="4784836" cy="4301570"/>
          </a:xfrm>
          <a:prstGeom prst="rect">
            <a:avLst/>
          </a:prstGeom>
          <a:ln w="228600" cap="sq" cmpd="thickThin">
            <a:solidFill>
              <a:srgbClr val="000000"/>
            </a:solidFill>
            <a:prstDash val="solid"/>
            <a:miter lim="800000"/>
          </a:ln>
          <a:effectLst>
            <a:innerShdw blurRad="76200">
              <a:srgbClr val="000000"/>
            </a:innerShdw>
          </a:effectLst>
        </p:spPr>
      </p:pic>
      <p:sp>
        <p:nvSpPr>
          <p:cNvPr id="4" name="Номер слайда 3"/>
          <p:cNvSpPr>
            <a:spLocks noGrp="1"/>
          </p:cNvSpPr>
          <p:nvPr>
            <p:ph type="sldNum" sz="quarter" idx="12"/>
          </p:nvPr>
        </p:nvSpPr>
        <p:spPr/>
        <p:txBody>
          <a:bodyPr/>
          <a:lstStyle/>
          <a:p>
            <a:fld id="{B0AD0885-4BE3-4A5F-852B-21D9BA2CA7C9}" type="slidenum">
              <a:rPr lang="ru-RU" smtClean="0"/>
              <a:t>5</a:t>
            </a:fld>
            <a:endParaRPr lang="ru-RU"/>
          </a:p>
        </p:txBody>
      </p:sp>
    </p:spTree>
    <p:extLst>
      <p:ext uri="{BB962C8B-B14F-4D97-AF65-F5344CB8AC3E}">
        <p14:creationId xmlns:p14="http://schemas.microsoft.com/office/powerpoint/2010/main" val="133514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Трубецкой, Николай Сергеевич</a:t>
            </a:r>
            <a:br>
              <a:rPr lang="ru-RU" dirty="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59554" y="2280745"/>
            <a:ext cx="3778250" cy="3778250"/>
          </a:xfrm>
          <a:prstGeom prst="rect">
            <a:avLst/>
          </a:prstGeom>
          <a:ln w="228600" cap="sq" cmpd="thickThin">
            <a:solidFill>
              <a:srgbClr val="000000"/>
            </a:solidFill>
            <a:prstDash val="solid"/>
            <a:miter lim="800000"/>
          </a:ln>
          <a:effectLst>
            <a:innerShdw blurRad="76200">
              <a:srgbClr val="000000"/>
            </a:innerShdw>
          </a:effectLst>
        </p:spPr>
      </p:pic>
      <p:sp>
        <p:nvSpPr>
          <p:cNvPr id="7" name="Прямоугольник 6"/>
          <p:cNvSpPr/>
          <p:nvPr/>
        </p:nvSpPr>
        <p:spPr>
          <a:xfrm>
            <a:off x="231228" y="1304835"/>
            <a:ext cx="6096000" cy="5355312"/>
          </a:xfrm>
          <a:prstGeom prst="rect">
            <a:avLst/>
          </a:prstGeom>
        </p:spPr>
        <p:txBody>
          <a:bodyPr>
            <a:spAutoFit/>
          </a:bodyPr>
          <a:lstStyle/>
          <a:p>
            <a:r>
              <a:rPr lang="ru-RU" dirty="0">
                <a:latin typeface="Times New Roman" panose="02020603050405020304" pitchFamily="18" charset="0"/>
                <a:cs typeface="Times New Roman" panose="02020603050405020304" pitchFamily="18" charset="0"/>
              </a:rPr>
              <a:t>Князь Никола́й Серге́евич Трубецко́й (4 </a:t>
            </a:r>
            <a:r>
              <a:rPr lang="ru-RU" dirty="0" smtClean="0">
                <a:latin typeface="Times New Roman" panose="02020603050405020304" pitchFamily="18" charset="0"/>
                <a:cs typeface="Times New Roman" panose="02020603050405020304" pitchFamily="18" charset="0"/>
              </a:rPr>
              <a:t>апреля </a:t>
            </a:r>
            <a:r>
              <a:rPr lang="ru-RU" dirty="0">
                <a:latin typeface="Times New Roman" panose="02020603050405020304" pitchFamily="18" charset="0"/>
                <a:cs typeface="Times New Roman" panose="02020603050405020304" pitchFamily="18" charset="0"/>
              </a:rPr>
              <a:t>1890 года, Москва — 25 июня 1938, Вена) — русский лингвист, философ, публицист, этнограф и историк</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Принадлежал к дворянскому роду Трубецких, восходящему к Гедимину; сын ректора Московского университета князя С. Н. Трубецкого, также племянник князя Е. Н. Трубецкого и двоюродный брат философа и литератора князя С. Е. Трубецкого</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В философии евразийства Трубецкой </a:t>
            </a:r>
            <a:r>
              <a:rPr lang="ru-RU" dirty="0">
                <a:latin typeface="Times New Roman" panose="02020603050405020304" pitchFamily="18" charset="0"/>
                <a:cs typeface="Times New Roman" panose="02020603050405020304" pitchFamily="18" charset="0"/>
              </a:rPr>
              <a:t>и</a:t>
            </a:r>
            <a:r>
              <a:rPr lang="ru-RU" dirty="0" smtClean="0">
                <a:latin typeface="Times New Roman" panose="02020603050405020304" pitchFamily="18" charset="0"/>
                <a:cs typeface="Times New Roman" panose="02020603050405020304" pitchFamily="18" charset="0"/>
              </a:rPr>
              <a:t>спользуя </a:t>
            </a:r>
            <a:r>
              <a:rPr lang="ru-RU" dirty="0">
                <a:latin typeface="Times New Roman" panose="02020603050405020304" pitchFamily="18" charset="0"/>
                <a:cs typeface="Times New Roman" panose="02020603050405020304" pitchFamily="18" charset="0"/>
              </a:rPr>
              <a:t>сократовский принцип «познай самого </a:t>
            </a:r>
            <a:r>
              <a:rPr lang="ru-RU" dirty="0" smtClean="0">
                <a:latin typeface="Times New Roman" panose="02020603050405020304" pitchFamily="18" charset="0"/>
                <a:cs typeface="Times New Roman" panose="02020603050405020304" pitchFamily="18" charset="0"/>
              </a:rPr>
              <a:t>себя» сформулировал </a:t>
            </a:r>
            <a:r>
              <a:rPr lang="ru-RU" dirty="0">
                <a:latin typeface="Times New Roman" panose="02020603050405020304" pitchFamily="18" charset="0"/>
                <a:cs typeface="Times New Roman" panose="02020603050405020304" pitchFamily="18" charset="0"/>
              </a:rPr>
              <a:t>двуединую аксиому, непреложную при построении нравственно и духовно здоровой национальной культуры: «</a:t>
            </a:r>
            <a:r>
              <a:rPr lang="ru-RU" i="1" dirty="0">
                <a:latin typeface="Times New Roman" panose="02020603050405020304" pitchFamily="18" charset="0"/>
                <a:cs typeface="Times New Roman" panose="02020603050405020304" pitchFamily="18" charset="0"/>
              </a:rPr>
              <a:t>Познай самого себя</a:t>
            </a:r>
            <a:r>
              <a:rPr lang="ru-RU" dirty="0">
                <a:latin typeface="Times New Roman" panose="02020603050405020304" pitchFamily="18" charset="0"/>
                <a:cs typeface="Times New Roman" panose="02020603050405020304" pitchFamily="18" charset="0"/>
              </a:rPr>
              <a:t>» и «</a:t>
            </a:r>
            <a:r>
              <a:rPr lang="ru-RU" i="1" dirty="0">
                <a:latin typeface="Times New Roman" panose="02020603050405020304" pitchFamily="18" charset="0"/>
                <a:cs typeface="Times New Roman" panose="02020603050405020304" pitchFamily="18" charset="0"/>
              </a:rPr>
              <a:t>Будь самим собой</a:t>
            </a:r>
            <a:r>
              <a:rPr lang="ru-RU" dirty="0">
                <a:latin typeface="Times New Roman" panose="02020603050405020304" pitchFamily="18" charset="0"/>
                <a:cs typeface="Times New Roman" panose="02020603050405020304" pitchFamily="18" charset="0"/>
              </a:rPr>
              <a:t>». Для народа это — самобытная национальная культура. По его мнению, народ познал самого себя, если его духовная природа, его индивидуальный характер находят наиболее полное и яркое выражение в его самобытной культуре и если эта культура вполне гармонична. Создание такой культуры является истинной целью всякого народа.</a:t>
            </a:r>
          </a:p>
        </p:txBody>
      </p:sp>
      <p:sp>
        <p:nvSpPr>
          <p:cNvPr id="3" name="Номер слайда 2"/>
          <p:cNvSpPr>
            <a:spLocks noGrp="1"/>
          </p:cNvSpPr>
          <p:nvPr>
            <p:ph type="sldNum" sz="quarter" idx="12"/>
          </p:nvPr>
        </p:nvSpPr>
        <p:spPr/>
        <p:txBody>
          <a:bodyPr/>
          <a:lstStyle/>
          <a:p>
            <a:fld id="{B0AD0885-4BE3-4A5F-852B-21D9BA2CA7C9}" type="slidenum">
              <a:rPr lang="ru-RU" smtClean="0"/>
              <a:t>6</a:t>
            </a:fld>
            <a:endParaRPr lang="ru-RU"/>
          </a:p>
        </p:txBody>
      </p:sp>
    </p:spTree>
    <p:extLst>
      <p:ext uri="{BB962C8B-B14F-4D97-AF65-F5344CB8AC3E}">
        <p14:creationId xmlns:p14="http://schemas.microsoft.com/office/powerpoint/2010/main" val="302921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Карсавин, Лев Платонович</a:t>
            </a:r>
            <a:br>
              <a:rPr lang="ru-RU" dirty="0"/>
            </a:br>
            <a:endParaRPr lang="ru-RU" dirty="0"/>
          </a:p>
        </p:txBody>
      </p:sp>
      <p:sp>
        <p:nvSpPr>
          <p:cNvPr id="3" name="Объект 2"/>
          <p:cNvSpPr>
            <a:spLocks noGrp="1"/>
          </p:cNvSpPr>
          <p:nvPr>
            <p:ph idx="1"/>
          </p:nvPr>
        </p:nvSpPr>
        <p:spPr>
          <a:xfrm>
            <a:off x="119281" y="1376856"/>
            <a:ext cx="8246953" cy="5391806"/>
          </a:xfrm>
        </p:spPr>
        <p:txBody>
          <a:bodyPr>
            <a:normAutofit fontScale="92500" lnSpcReduction="20000"/>
          </a:bodyPr>
          <a:lstStyle/>
          <a:p>
            <a:r>
              <a:rPr lang="ru-RU" sz="1900" dirty="0">
                <a:latin typeface="Times New Roman" panose="02020603050405020304" pitchFamily="18" charset="0"/>
                <a:cs typeface="Times New Roman" panose="02020603050405020304" pitchFamily="18" charset="0"/>
              </a:rPr>
              <a:t>Лев Плато́нович Карса́вин </a:t>
            </a:r>
            <a:r>
              <a:rPr lang="ru-RU" sz="1900" dirty="0" smtClean="0">
                <a:latin typeface="Times New Roman" panose="02020603050405020304" pitchFamily="18" charset="0"/>
                <a:cs typeface="Times New Roman" panose="02020603050405020304" pitchFamily="18" charset="0"/>
              </a:rPr>
              <a:t>( </a:t>
            </a:r>
            <a:r>
              <a:rPr lang="ru-RU" sz="1900" dirty="0">
                <a:latin typeface="Times New Roman" panose="02020603050405020304" pitchFamily="18" charset="0"/>
                <a:cs typeface="Times New Roman" panose="02020603050405020304" pitchFamily="18" charset="0"/>
              </a:rPr>
              <a:t>1 </a:t>
            </a:r>
            <a:r>
              <a:rPr lang="ru-RU" sz="1900" dirty="0" smtClean="0">
                <a:latin typeface="Times New Roman" panose="02020603050405020304" pitchFamily="18" charset="0"/>
                <a:cs typeface="Times New Roman" panose="02020603050405020304" pitchFamily="18" charset="0"/>
              </a:rPr>
              <a:t>декабря </a:t>
            </a:r>
            <a:r>
              <a:rPr lang="ru-RU" sz="1900" dirty="0">
                <a:latin typeface="Times New Roman" panose="02020603050405020304" pitchFamily="18" charset="0"/>
                <a:cs typeface="Times New Roman" panose="02020603050405020304" pitchFamily="18" charset="0"/>
              </a:rPr>
              <a:t>1882 года, Санкт-Петербург — по разным сведениям 17 </a:t>
            </a:r>
            <a:r>
              <a:rPr lang="ru-RU" sz="1900" dirty="0" smtClean="0">
                <a:latin typeface="Times New Roman" panose="02020603050405020304" pitchFamily="18" charset="0"/>
                <a:cs typeface="Times New Roman" panose="02020603050405020304" pitchFamily="18" charset="0"/>
              </a:rPr>
              <a:t>июля или </a:t>
            </a:r>
            <a:r>
              <a:rPr lang="ru-RU" sz="1900" dirty="0">
                <a:latin typeface="Times New Roman" panose="02020603050405020304" pitchFamily="18" charset="0"/>
                <a:cs typeface="Times New Roman" panose="02020603050405020304" pitchFamily="18" charset="0"/>
              </a:rPr>
              <a:t>20 июля 1952 года, Абезь, Коми АССР, СССР) — русский религиозный философ, историк </a:t>
            </a:r>
            <a:r>
              <a:rPr lang="ru-RU" sz="1900" dirty="0" smtClean="0">
                <a:latin typeface="Times New Roman" panose="02020603050405020304" pitchFamily="18" charset="0"/>
                <a:cs typeface="Times New Roman" panose="02020603050405020304" pitchFamily="18" charset="0"/>
              </a:rPr>
              <a:t>культуры, </a:t>
            </a:r>
            <a:r>
              <a:rPr lang="ru-RU" sz="1900" dirty="0">
                <a:latin typeface="Times New Roman" panose="02020603050405020304" pitchFamily="18" charset="0"/>
                <a:cs typeface="Times New Roman" panose="02020603050405020304" pitchFamily="18" charset="0"/>
              </a:rPr>
              <a:t>медиевист, поэт</a:t>
            </a:r>
            <a:r>
              <a:rPr lang="ru-RU" sz="1900" dirty="0" smtClean="0">
                <a:latin typeface="Times New Roman" panose="02020603050405020304" pitchFamily="18" charset="0"/>
                <a:cs typeface="Times New Roman" panose="02020603050405020304" pitchFamily="18" charset="0"/>
              </a:rPr>
              <a:t>.</a:t>
            </a:r>
            <a:r>
              <a:rPr lang="ru-RU" sz="1900" dirty="0">
                <a:latin typeface="Times New Roman" panose="02020603050405020304" pitchFamily="18" charset="0"/>
                <a:cs typeface="Times New Roman" panose="02020603050405020304" pitchFamily="18" charset="0"/>
              </a:rPr>
              <a:t> Родился в семье актёра балета Мариинского театра Платона Константиновича Карсавина и его жены Анны Иосифовны, урождённой Хомяковой, дочери двоюродного брата известного славянофила А. С. </a:t>
            </a:r>
            <a:r>
              <a:rPr lang="ru-RU" sz="1900" dirty="0" smtClean="0">
                <a:latin typeface="Times New Roman" panose="02020603050405020304" pitchFamily="18" charset="0"/>
                <a:cs typeface="Times New Roman" panose="02020603050405020304" pitchFamily="18" charset="0"/>
              </a:rPr>
              <a:t>Хомякова. </a:t>
            </a:r>
            <a:r>
              <a:rPr lang="ru-RU" sz="1900" dirty="0">
                <a:latin typeface="Times New Roman" panose="02020603050405020304" pitchFamily="18" charset="0"/>
                <a:cs typeface="Times New Roman" panose="02020603050405020304" pitchFamily="18" charset="0"/>
              </a:rPr>
              <a:t>Брат балерины Тамары Карсавиной</a:t>
            </a:r>
            <a:r>
              <a:rPr lang="ru-RU" sz="1900" dirty="0" smtClean="0">
                <a:latin typeface="Times New Roman" panose="02020603050405020304" pitchFamily="18" charset="0"/>
                <a:cs typeface="Times New Roman" panose="02020603050405020304" pitchFamily="18" charset="0"/>
              </a:rPr>
              <a:t>.</a:t>
            </a:r>
            <a:r>
              <a:rPr lang="ru-RU" sz="1900" dirty="0">
                <a:latin typeface="Times New Roman" panose="02020603050405020304" pitchFamily="18" charset="0"/>
                <a:cs typeface="Times New Roman" panose="02020603050405020304" pitchFamily="18" charset="0"/>
              </a:rPr>
              <a:t> В 1944 году советскими властями отстранён от преподавания в Вильнюсском университете, уволен из музея. В 1949 году уволен из Художественного института, арестован и обвинён в участии в антисоветском евразийском движении и подготовке свержения советской власти. В марте 1950 года приговорён к десяти годам исправительно-трудовых лагерей. Умер от туберкулёза в спецлагере для инвалидов в посёлке Абезь, Коми АССР</a:t>
            </a:r>
            <a:r>
              <a:rPr lang="ru-RU" sz="1900" dirty="0" smtClean="0">
                <a:latin typeface="Times New Roman" panose="02020603050405020304" pitchFamily="18" charset="0"/>
                <a:cs typeface="Times New Roman" panose="02020603050405020304" pitchFamily="18" charset="0"/>
              </a:rPr>
              <a:t>.</a:t>
            </a:r>
          </a:p>
          <a:p>
            <a:r>
              <a:rPr lang="ru-RU" sz="1900" dirty="0">
                <a:latin typeface="Times New Roman" panose="02020603050405020304" pitchFamily="18" charset="0"/>
                <a:cs typeface="Times New Roman" panose="02020603050405020304" pitchFamily="18" charset="0"/>
              </a:rPr>
              <a:t>Лев Платонович Карсавин (1882–1952) примкнул к евразийцам в 1924 году. Он привнёс в евразийство богословскую проблематику, утончённую диалектику и внимание к отдельным частным проблемам, в том числе к антропологии.</a:t>
            </a:r>
          </a:p>
          <a:p>
            <a:r>
              <a:rPr lang="ru-RU" sz="1900" dirty="0">
                <a:latin typeface="Times New Roman" panose="02020603050405020304" pitchFamily="18" charset="0"/>
                <a:cs typeface="Times New Roman" panose="02020603050405020304" pitchFamily="18" charset="0"/>
              </a:rPr>
              <a:t>Религиозную антропологию Карсавин отождествлял с персонологией. Несмотря на некоторое сходство с теорией Трубецкого и общую терминологию, он имел свою точку зрения на проблемы личности, Церкви и государства.</a:t>
            </a:r>
          </a:p>
          <a:p>
            <a:r>
              <a:rPr lang="ru-RU" sz="1900" dirty="0">
                <a:latin typeface="Times New Roman" panose="02020603050405020304" pitchFamily="18" charset="0"/>
                <a:cs typeface="Times New Roman" panose="02020603050405020304" pitchFamily="18" charset="0"/>
              </a:rPr>
              <a:t>Самой значительной работой Карсавина, посвящённой проблеме религиозной антропологии и персонологии, была книга «О личности» (1929).</a:t>
            </a:r>
          </a:p>
          <a:p>
            <a:endParaRPr lang="ru-RU" dirty="0"/>
          </a:p>
        </p:txBody>
      </p:sp>
      <p:pic>
        <p:nvPicPr>
          <p:cNvPr id="2052" name="Picture 4" descr="https://upload.wikimedia.org/wikipedia/ru/d/d6/%D0%9B%D0%B5%D0%B2_%D0%9A%D0%B0%D1%80%D1%81%D0%B0%D0%B2%D0%B8%D0%B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4567" y="1905000"/>
            <a:ext cx="3028950" cy="419100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fld id="{B0AD0885-4BE3-4A5F-852B-21D9BA2CA7C9}" type="slidenum">
              <a:rPr lang="ru-RU" smtClean="0"/>
              <a:t>7</a:t>
            </a:fld>
            <a:endParaRPr lang="ru-RU"/>
          </a:p>
        </p:txBody>
      </p:sp>
    </p:spTree>
    <p:extLst>
      <p:ext uri="{BB962C8B-B14F-4D97-AF65-F5344CB8AC3E}">
        <p14:creationId xmlns:p14="http://schemas.microsoft.com/office/powerpoint/2010/main" val="278259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62934">
            <a:off x="6863480" y="1641316"/>
            <a:ext cx="3955026" cy="39550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Заголовок 1"/>
          <p:cNvSpPr>
            <a:spLocks noGrp="1"/>
          </p:cNvSpPr>
          <p:nvPr>
            <p:ph type="title"/>
          </p:nvPr>
        </p:nvSpPr>
        <p:spPr/>
        <p:txBody>
          <a:bodyPr/>
          <a:lstStyle/>
          <a:p>
            <a:r>
              <a:rPr lang="ru-RU" dirty="0" smtClean="0"/>
              <a:t>Идеалы, религия и европейское сознание </a:t>
            </a:r>
            <a:endParaRPr lang="ru-RU"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29771">
            <a:off x="9867664" y="1383583"/>
            <a:ext cx="2214787" cy="309949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Прямоугольник 8"/>
          <p:cNvSpPr/>
          <p:nvPr/>
        </p:nvSpPr>
        <p:spPr>
          <a:xfrm>
            <a:off x="756813" y="1961160"/>
            <a:ext cx="6096000" cy="4241418"/>
          </a:xfrm>
          <a:prstGeom prst="rect">
            <a:avLst/>
          </a:prstGeom>
        </p:spPr>
        <p:txBody>
          <a:bodyPr>
            <a:spAutoFit/>
          </a:bodyPr>
          <a:lstStyle/>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Своего совершенства процесс становления культуры достигает в Церкви. Поэтому можно сказать, что православная церковь является и ядром русской культуры, и ее целью, и определяет ее существо. Суть православия фиксируется понятием соборности, то есть единения всех и покровительства церкви над всем миром, единения всех в вере и любви. И потому основа культуры как симфонической личности совпадает с понятием веры. Вера есть духовный символ, который религиозно окрашивает культуру. Евразийцы были убеждены, что рождение всякой национальной культуры происходит на религиозной почве. Такой почвой для евразийцев стало православие. Оно призвано совершенствовать себя и через себя весь мир с целью единения всех в царстве божием.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Объект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rot="541124">
            <a:off x="7355286" y="3346029"/>
            <a:ext cx="4667566" cy="295735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Номер слайда 2"/>
          <p:cNvSpPr>
            <a:spLocks noGrp="1"/>
          </p:cNvSpPr>
          <p:nvPr>
            <p:ph type="sldNum" sz="quarter" idx="12"/>
          </p:nvPr>
        </p:nvSpPr>
        <p:spPr/>
        <p:txBody>
          <a:bodyPr/>
          <a:lstStyle/>
          <a:p>
            <a:fld id="{B0AD0885-4BE3-4A5F-852B-21D9BA2CA7C9}" type="slidenum">
              <a:rPr lang="ru-RU" smtClean="0"/>
              <a:t>8</a:t>
            </a:fld>
            <a:endParaRPr lang="ru-RU"/>
          </a:p>
        </p:txBody>
      </p:sp>
    </p:spTree>
    <p:extLst>
      <p:ext uri="{BB962C8B-B14F-4D97-AF65-F5344CB8AC3E}">
        <p14:creationId xmlns:p14="http://schemas.microsoft.com/office/powerpoint/2010/main" val="700092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Экономика евразийства.</a:t>
            </a:r>
            <a:endParaRPr lang="ru-RU" dirty="0"/>
          </a:p>
        </p:txBody>
      </p:sp>
      <p:sp>
        <p:nvSpPr>
          <p:cNvPr id="3" name="Объект 2"/>
          <p:cNvSpPr>
            <a:spLocks noGrp="1"/>
          </p:cNvSpPr>
          <p:nvPr>
            <p:ph idx="1"/>
          </p:nvPr>
        </p:nvSpPr>
        <p:spPr>
          <a:xfrm>
            <a:off x="0" y="1264556"/>
            <a:ext cx="7535917" cy="5420024"/>
          </a:xfrm>
        </p:spPr>
        <p:txBody>
          <a:bodyPr>
            <a:normAutofit fontScale="77500" lnSpcReduction="20000"/>
          </a:bodyPr>
          <a:lstStyle/>
          <a:p>
            <a:r>
              <a:rPr lang="ru-RU" sz="2300" dirty="0">
                <a:latin typeface="Times New Roman" panose="02020603050405020304" pitchFamily="18" charset="0"/>
                <a:cs typeface="Times New Roman" panose="02020603050405020304" pitchFamily="18" charset="0"/>
              </a:rPr>
              <a:t>Экономическое </a:t>
            </a:r>
            <a:r>
              <a:rPr lang="ru-RU" sz="2300" dirty="0" smtClean="0">
                <a:latin typeface="Times New Roman" panose="02020603050405020304" pitchFamily="18" charset="0"/>
                <a:cs typeface="Times New Roman" panose="02020603050405020304" pitchFamily="18" charset="0"/>
              </a:rPr>
              <a:t>учение развил Савицкий. Для </a:t>
            </a:r>
            <a:r>
              <a:rPr lang="ru-RU" sz="2300" dirty="0">
                <a:latin typeface="Times New Roman" panose="02020603050405020304" pitchFamily="18" charset="0"/>
                <a:cs typeface="Times New Roman" panose="02020603050405020304" pitchFamily="18" charset="0"/>
              </a:rPr>
              <a:t>экономического развития континентальных стран важнейшим является не развитие внешней морской торговли, а наращивание экономических взаимосвязей между соседствующими континентальными </a:t>
            </a:r>
            <a:r>
              <a:rPr lang="ru-RU" sz="2300" dirty="0" smtClean="0">
                <a:latin typeface="Times New Roman" panose="02020603050405020304" pitchFamily="18" charset="0"/>
                <a:cs typeface="Times New Roman" panose="02020603050405020304" pitchFamily="18" charset="0"/>
              </a:rPr>
              <a:t>регионами. </a:t>
            </a:r>
            <a:r>
              <a:rPr lang="ru-RU" sz="2300" dirty="0">
                <a:latin typeface="Times New Roman" panose="02020603050405020304" pitchFamily="18" charset="0"/>
                <a:cs typeface="Times New Roman" panose="02020603050405020304" pitchFamily="18" charset="0"/>
              </a:rPr>
              <a:t>Считая континентальные </a:t>
            </a:r>
            <a:r>
              <a:rPr lang="ru-RU" sz="2300" dirty="0" smtClean="0">
                <a:latin typeface="Times New Roman" panose="02020603050405020304" pitchFamily="18" charset="0"/>
                <a:cs typeface="Times New Roman" panose="02020603050405020304" pitchFamily="18" charset="0"/>
              </a:rPr>
              <a:t>государства </a:t>
            </a:r>
            <a:r>
              <a:rPr lang="ru-RU" sz="2300" dirty="0">
                <a:latin typeface="Times New Roman" panose="02020603050405020304" pitchFamily="18" charset="0"/>
                <a:cs typeface="Times New Roman" panose="02020603050405020304" pitchFamily="18" charset="0"/>
              </a:rPr>
              <a:t>самодостаточными в экономическом смысле, Савицкий полагал, что их экономическое развитие должно быть направлено не вовне, а внутрь: в частности, наиболее важным фактором развития </a:t>
            </a:r>
            <a:r>
              <a:rPr lang="ru-RU" sz="2300" dirty="0" smtClean="0">
                <a:latin typeface="Times New Roman" panose="02020603050405020304" pitchFamily="18" charset="0"/>
                <a:cs typeface="Times New Roman" panose="02020603050405020304" pitchFamily="18" charset="0"/>
              </a:rPr>
              <a:t>русской </a:t>
            </a:r>
            <a:r>
              <a:rPr lang="ru-RU" sz="2300" dirty="0">
                <a:latin typeface="Times New Roman" panose="02020603050405020304" pitchFamily="18" charset="0"/>
                <a:cs typeface="Times New Roman" panose="02020603050405020304" pitchFamily="18" charset="0"/>
              </a:rPr>
              <a:t>экономики он признавал не торговлю с отдаленными странами, а развитие собственной промышленности и сельского хозяйства, создание внутренних замкнутых экономических циклов. Для этого Савицкий считал необходимым создание децентрализованной промышленности, сконцентрированной не в одной, а во </a:t>
            </a:r>
            <a:r>
              <a:rPr lang="ru-RU" sz="2300" dirty="0" smtClean="0">
                <a:latin typeface="Times New Roman" panose="02020603050405020304" pitchFamily="18" charset="0"/>
                <a:cs typeface="Times New Roman" panose="02020603050405020304" pitchFamily="18" charset="0"/>
              </a:rPr>
              <a:t>многих </a:t>
            </a:r>
            <a:r>
              <a:rPr lang="ru-RU" sz="2300" dirty="0">
                <a:latin typeface="Times New Roman" panose="02020603050405020304" pitchFamily="18" charset="0"/>
                <a:cs typeface="Times New Roman" panose="02020603050405020304" pitchFamily="18" charset="0"/>
              </a:rPr>
              <a:t>равноудаленных промышленных зонах, что помимо решения основной задачи - освоения природных богатств территории - могло бы также оказать положительное влияние на развитие отдаленных областей </a:t>
            </a:r>
            <a:r>
              <a:rPr lang="ru-RU" sz="2300" dirty="0" smtClean="0">
                <a:latin typeface="Times New Roman" panose="02020603050405020304" pitchFamily="18" charset="0"/>
                <a:cs typeface="Times New Roman" panose="02020603050405020304" pitchFamily="18" charset="0"/>
              </a:rPr>
              <a:t>России. </a:t>
            </a:r>
            <a:r>
              <a:rPr lang="ru-RU" sz="2300" dirty="0">
                <a:latin typeface="Times New Roman" panose="02020603050405020304" pitchFamily="18" charset="0"/>
                <a:cs typeface="Times New Roman" panose="02020603050405020304" pitchFamily="18" charset="0"/>
              </a:rPr>
              <a:t>Затрагивая вопрос о форме собственности, Савицкий отмечал, что наиболее подходящим для Евразии было бы сочетание </a:t>
            </a:r>
            <a:r>
              <a:rPr lang="ru-RU" sz="2300" dirty="0" smtClean="0">
                <a:latin typeface="Times New Roman" panose="02020603050405020304" pitchFamily="18" charset="0"/>
                <a:cs typeface="Times New Roman" panose="02020603050405020304" pitchFamily="18" charset="0"/>
              </a:rPr>
              <a:t>государственной </a:t>
            </a:r>
            <a:r>
              <a:rPr lang="ru-RU" sz="2300" dirty="0">
                <a:latin typeface="Times New Roman" panose="02020603050405020304" pitchFamily="18" charset="0"/>
                <a:cs typeface="Times New Roman" panose="02020603050405020304" pitchFamily="18" charset="0"/>
              </a:rPr>
              <a:t>и частной собственности. Частная собственность, согласно Савицкому, является оплотом любого </a:t>
            </a:r>
            <a:r>
              <a:rPr lang="ru-RU" sz="2300" dirty="0" smtClean="0">
                <a:latin typeface="Times New Roman" panose="02020603050405020304" pitchFamily="18" charset="0"/>
                <a:cs typeface="Times New Roman" panose="02020603050405020304" pitchFamily="18" charset="0"/>
              </a:rPr>
              <a:t>хозяйства</a:t>
            </a:r>
            <a:r>
              <a:rPr lang="ru-RU" sz="2300" dirty="0">
                <a:latin typeface="Times New Roman" panose="02020603050405020304" pitchFamily="18" charset="0"/>
                <a:cs typeface="Times New Roman" panose="02020603050405020304" pitchFamily="18" charset="0"/>
              </a:rPr>
              <a:t>.</a:t>
            </a:r>
            <a:r>
              <a:rPr lang="ru-RU" sz="2300" dirty="0" smtClean="0">
                <a:latin typeface="Times New Roman" panose="02020603050405020304" pitchFamily="18" charset="0"/>
                <a:cs typeface="Times New Roman" panose="02020603050405020304" pitchFamily="18" charset="0"/>
              </a:rPr>
              <a:t> Индустриализацию </a:t>
            </a:r>
            <a:r>
              <a:rPr lang="ru-RU" sz="2300" dirty="0">
                <a:latin typeface="Times New Roman" panose="02020603050405020304" pitchFamily="18" charset="0"/>
                <a:cs typeface="Times New Roman" panose="02020603050405020304" pitchFamily="18" charset="0"/>
              </a:rPr>
              <a:t>для экономического развития России, а также важность и полезность «внутренне-организующих черт» СССР, однако считал, что, если бы подобные процессы происходили без участия большевиков, они оказались бы куда менее болезненными и тягостными для страны.</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5310" y="1671143"/>
            <a:ext cx="3825765" cy="386780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Номер слайда 4"/>
          <p:cNvSpPr>
            <a:spLocks noGrp="1"/>
          </p:cNvSpPr>
          <p:nvPr>
            <p:ph type="sldNum" sz="quarter" idx="12"/>
          </p:nvPr>
        </p:nvSpPr>
        <p:spPr/>
        <p:txBody>
          <a:bodyPr/>
          <a:lstStyle/>
          <a:p>
            <a:fld id="{B0AD0885-4BE3-4A5F-852B-21D9BA2CA7C9}" type="slidenum">
              <a:rPr lang="ru-RU" smtClean="0"/>
              <a:t>9</a:t>
            </a:fld>
            <a:endParaRPr lang="ru-RU"/>
          </a:p>
        </p:txBody>
      </p:sp>
    </p:spTree>
    <p:extLst>
      <p:ext uri="{BB962C8B-B14F-4D97-AF65-F5344CB8AC3E}">
        <p14:creationId xmlns:p14="http://schemas.microsoft.com/office/powerpoint/2010/main" val="298529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Легкий дым">
  <a:themeElements>
    <a:clrScheme name="Оранжевый и красный">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F20B7C8E-B819-43F3-AAF9-EE50B1A8363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351</TotalTime>
  <Words>744</Words>
  <Application>Microsoft Office PowerPoint</Application>
  <PresentationFormat>Произвольный</PresentationFormat>
  <Paragraphs>48</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Легкий дым</vt:lpstr>
      <vt:lpstr>Евразийство в русской философии</vt:lpstr>
      <vt:lpstr>Евразийство</vt:lpstr>
      <vt:lpstr>Россия с точки зрения евразийцев</vt:lpstr>
      <vt:lpstr>Представители евразийства, его стадии и программы</vt:lpstr>
      <vt:lpstr>Пётр Никола́евич Сави́цкий</vt:lpstr>
      <vt:lpstr>Трубецкой, Николай Сергеевич </vt:lpstr>
      <vt:lpstr>Карсавин, Лев Платонович </vt:lpstr>
      <vt:lpstr>Идеалы, религия и европейское сознание </vt:lpstr>
      <vt:lpstr>Экономика евразийства.</vt:lpstr>
      <vt:lpstr>Отношение евразийцев к Советскому Союзу</vt:lpstr>
      <vt:lpstr>Закат евразийства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Евразийство как направление русской философии</dc:title>
  <dc:creator>Admin</dc:creator>
  <cp:lastModifiedBy>user</cp:lastModifiedBy>
  <cp:revision>31</cp:revision>
  <cp:lastPrinted>2024-05-28T08:37:29Z</cp:lastPrinted>
  <dcterms:created xsi:type="dcterms:W3CDTF">2024-02-29T14:54:55Z</dcterms:created>
  <dcterms:modified xsi:type="dcterms:W3CDTF">2024-05-31T05:23:41Z</dcterms:modified>
</cp:coreProperties>
</file>