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-414" y="-105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42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88727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6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Постмодернизм как современное направление в философии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66750" y="4573191"/>
            <a:ext cx="8058150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- это влиятельное интеллектуальное движение, зародившееся во второй половине XX века. Он отвергает представления о единой истине и объективном знании, характерные для модернизма, и фокусируется на множественности, релятивности и контекстуальности.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90374" y="6534150"/>
            <a:ext cx="7477601" cy="1083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buNone/>
            </a:pPr>
            <a:r>
              <a:rPr lang="en-US" sz="2000" b="1" i="1" dirty="0" err="1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Выполнил</a:t>
            </a:r>
            <a:r>
              <a:rPr lang="en-US" sz="2000" b="1" i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: </a:t>
            </a:r>
            <a:r>
              <a:rPr lang="en-US" sz="2000" b="1" i="1" dirty="0" err="1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Рощупкин</a:t>
            </a:r>
            <a:r>
              <a:rPr lang="en-US" sz="2000" b="1" i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b="1" i="1" dirty="0" smtClean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Владислав Игоревич</a:t>
            </a:r>
          </a:p>
          <a:p>
            <a:pPr marL="0" indent="0" algn="r">
              <a:buNone/>
            </a:pPr>
            <a:r>
              <a:rPr lang="ru-RU" sz="2000" b="1" i="1" dirty="0" err="1" smtClean="0">
                <a:solidFill>
                  <a:srgbClr val="E2E6E9"/>
                </a:solidFill>
                <a:ea typeface="Source Sans Pro" pitchFamily="34" charset="-122"/>
              </a:rPr>
              <a:t>Науч.руководитель</a:t>
            </a:r>
            <a:r>
              <a:rPr lang="ru-RU" sz="2000" b="1" i="1" dirty="0" smtClean="0">
                <a:solidFill>
                  <a:srgbClr val="E2E6E9"/>
                </a:solidFill>
                <a:ea typeface="Source Sans Pro" pitchFamily="34" charset="-122"/>
              </a:rPr>
              <a:t>: Лаврикова Наталия Игоревна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862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3140154" y="531733"/>
            <a:ext cx="8350091" cy="18127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58"/>
              </a:lnSpc>
              <a:buNone/>
            </a:pPr>
            <a:r>
              <a:rPr lang="en-US" sz="3807" b="1" kern="0" spc="-3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Значение постмодернистской философии для оценки современной цивилизации</a:t>
            </a:r>
            <a:endParaRPr lang="en-US" sz="3807" dirty="0"/>
          </a:p>
        </p:txBody>
      </p:sp>
      <p:sp>
        <p:nvSpPr>
          <p:cNvPr id="5" name="Shape 3"/>
          <p:cNvSpPr/>
          <p:nvPr/>
        </p:nvSpPr>
        <p:spPr>
          <a:xfrm>
            <a:off x="3140154" y="2930604"/>
            <a:ext cx="338376" cy="338376"/>
          </a:xfrm>
          <a:prstGeom prst="roundRect">
            <a:avLst>
              <a:gd name="adj" fmla="val 17144"/>
            </a:avLst>
          </a:prstGeom>
          <a:solidFill>
            <a:srgbClr val="232629"/>
          </a:solidFill>
          <a:ln/>
        </p:spPr>
      </p:sp>
      <p:sp>
        <p:nvSpPr>
          <p:cNvPr id="6" name="Text 4"/>
          <p:cNvSpPr/>
          <p:nvPr/>
        </p:nvSpPr>
        <p:spPr>
          <a:xfrm>
            <a:off x="3671888" y="2948702"/>
            <a:ext cx="3546634" cy="604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9"/>
              </a:lnSpc>
              <a:buNone/>
            </a:pPr>
            <a:r>
              <a:rPr lang="en-US" sz="1903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Критический анализ современных реалий</a:t>
            </a:r>
            <a:endParaRPr lang="en-US" sz="1903" dirty="0"/>
          </a:p>
        </p:txBody>
      </p:sp>
      <p:sp>
        <p:nvSpPr>
          <p:cNvPr id="7" name="Text 5"/>
          <p:cNvSpPr/>
          <p:nvPr/>
        </p:nvSpPr>
        <p:spPr>
          <a:xfrm>
            <a:off x="3671888" y="3668792"/>
            <a:ext cx="3546634" cy="14501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4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предлагает критический взгляд на современное общество, обращая внимание на его фрагментарность, симулятивность и неопределённость.</a:t>
            </a:r>
            <a:endParaRPr lang="en-US" sz="1523" dirty="0"/>
          </a:p>
        </p:txBody>
      </p:sp>
      <p:sp>
        <p:nvSpPr>
          <p:cNvPr id="8" name="Shape 6"/>
          <p:cNvSpPr/>
          <p:nvPr/>
        </p:nvSpPr>
        <p:spPr>
          <a:xfrm>
            <a:off x="7411879" y="2930604"/>
            <a:ext cx="338376" cy="338376"/>
          </a:xfrm>
          <a:prstGeom prst="roundRect">
            <a:avLst>
              <a:gd name="adj" fmla="val 17144"/>
            </a:avLst>
          </a:prstGeom>
          <a:solidFill>
            <a:srgbClr val="232629"/>
          </a:solidFill>
          <a:ln/>
        </p:spPr>
      </p:sp>
      <p:sp>
        <p:nvSpPr>
          <p:cNvPr id="9" name="Text 7"/>
          <p:cNvSpPr/>
          <p:nvPr/>
        </p:nvSpPr>
        <p:spPr>
          <a:xfrm>
            <a:off x="7943612" y="2948702"/>
            <a:ext cx="3546634" cy="604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9"/>
              </a:lnSpc>
              <a:buNone/>
            </a:pPr>
            <a:r>
              <a:rPr lang="en-US" sz="1903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Плюрализм ценностей и идентичностей</a:t>
            </a:r>
            <a:endParaRPr lang="en-US" sz="1903" dirty="0"/>
          </a:p>
        </p:txBody>
      </p:sp>
      <p:sp>
        <p:nvSpPr>
          <p:cNvPr id="10" name="Text 8"/>
          <p:cNvSpPr/>
          <p:nvPr/>
        </p:nvSpPr>
        <p:spPr>
          <a:xfrm>
            <a:off x="7943612" y="3668792"/>
            <a:ext cx="3546634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4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отвергает универсальные ценности и признаёт многообразие культур, идентичностей и жизненных стилей в современном мире.</a:t>
            </a:r>
            <a:endParaRPr lang="en-US" sz="1523" dirty="0"/>
          </a:p>
        </p:txBody>
      </p:sp>
      <p:sp>
        <p:nvSpPr>
          <p:cNvPr id="11" name="Shape 9"/>
          <p:cNvSpPr/>
          <p:nvPr/>
        </p:nvSpPr>
        <p:spPr>
          <a:xfrm>
            <a:off x="3140154" y="5511760"/>
            <a:ext cx="338376" cy="338376"/>
          </a:xfrm>
          <a:prstGeom prst="roundRect">
            <a:avLst>
              <a:gd name="adj" fmla="val 17144"/>
            </a:avLst>
          </a:prstGeom>
          <a:solidFill>
            <a:srgbClr val="232629"/>
          </a:solidFill>
          <a:ln/>
        </p:spPr>
      </p:sp>
      <p:sp>
        <p:nvSpPr>
          <p:cNvPr id="12" name="Text 10"/>
          <p:cNvSpPr/>
          <p:nvPr/>
        </p:nvSpPr>
        <p:spPr>
          <a:xfrm>
            <a:off x="3671888" y="5529858"/>
            <a:ext cx="3546634" cy="604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9"/>
              </a:lnSpc>
              <a:buNone/>
            </a:pPr>
            <a:r>
              <a:rPr lang="en-US" sz="1903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Деконструкция метанарративов</a:t>
            </a:r>
            <a:endParaRPr lang="en-US" sz="1903" dirty="0"/>
          </a:p>
        </p:txBody>
      </p:sp>
      <p:sp>
        <p:nvSpPr>
          <p:cNvPr id="13" name="Text 11"/>
          <p:cNvSpPr/>
          <p:nvPr/>
        </p:nvSpPr>
        <p:spPr>
          <a:xfrm>
            <a:off x="3671888" y="6249948"/>
            <a:ext cx="3546634" cy="14501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4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Постмодернистский подход демонстрирует, как "большие истории" модернизма используются для поддержания власти и маргинализации альтернативных взглядов.</a:t>
            </a:r>
            <a:endParaRPr lang="en-US" sz="1523" dirty="0"/>
          </a:p>
        </p:txBody>
      </p:sp>
      <p:sp>
        <p:nvSpPr>
          <p:cNvPr id="14" name="Shape 12"/>
          <p:cNvSpPr/>
          <p:nvPr/>
        </p:nvSpPr>
        <p:spPr>
          <a:xfrm>
            <a:off x="7411879" y="5511760"/>
            <a:ext cx="338376" cy="338376"/>
          </a:xfrm>
          <a:prstGeom prst="roundRect">
            <a:avLst>
              <a:gd name="adj" fmla="val 17144"/>
            </a:avLst>
          </a:prstGeom>
          <a:solidFill>
            <a:srgbClr val="232629"/>
          </a:solidFill>
          <a:ln/>
        </p:spPr>
      </p:sp>
      <p:sp>
        <p:nvSpPr>
          <p:cNvPr id="15" name="Text 13"/>
          <p:cNvSpPr/>
          <p:nvPr/>
        </p:nvSpPr>
        <p:spPr>
          <a:xfrm>
            <a:off x="7943612" y="5529858"/>
            <a:ext cx="3546634" cy="604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9"/>
              </a:lnSpc>
              <a:buNone/>
            </a:pPr>
            <a:r>
              <a:rPr lang="en-US" sz="1903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Новая интерпретация знания и власти</a:t>
            </a:r>
            <a:endParaRPr lang="en-US" sz="1903" dirty="0"/>
          </a:p>
        </p:txBody>
      </p:sp>
      <p:sp>
        <p:nvSpPr>
          <p:cNvPr id="16" name="Text 14"/>
          <p:cNvSpPr/>
          <p:nvPr/>
        </p:nvSpPr>
        <p:spPr>
          <a:xfrm>
            <a:off x="7943612" y="6249948"/>
            <a:ext cx="3546634" cy="14501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4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переосмысливает роль знания, раскрывая его связь с властными отношениями, что позволяет критически оценить современные социальные институты.</a:t>
            </a:r>
            <a:endParaRPr lang="en-US" sz="15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2517696" y="1207413"/>
            <a:ext cx="9594890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44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Основные принципы постмодернистской философии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873097" y="3734872"/>
            <a:ext cx="92394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Отказ от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единой истины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признание множественности реальностей и интерпретаций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873097" y="4179094"/>
            <a:ext cx="92394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Критика метанарративов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- отрицание универсальных теорий и «больших историй»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873097" y="4623316"/>
            <a:ext cx="92394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Акцент на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контекстуальности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«локальных знаниях», а не на абстрактных, объективных истинах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873097" y="5422940"/>
            <a:ext cx="92394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Отказ от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фундаментализма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идей о трансцендентном, неизменном основании бытия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873097" y="5867162"/>
            <a:ext cx="92394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5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Внимание к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языку и дискурсу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как конституирующим социальную реальность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2873097" y="6311384"/>
            <a:ext cx="92394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6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Признание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множественности идентичностей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отрицание единой, устойчивой субъективности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82360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44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Критика модернистского мировоззрения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198733"/>
            <a:ext cx="74776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Постмодернистская философия резко критикует основные положения модернистской парадигмы. Она отвергает идею универсальных, абсолютных истин, а также веру в научно-технический прогресс как средство достижения эмансипации и социального благоденствия.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188601" y="4781669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Отрицание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идеи объективности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представления о возможности беспристрастного, обезличенного познания мира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88601" y="5581293"/>
            <a:ext cx="71222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Критика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рационалистического мышления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связанной с ним веры в возможность рационального обоснования и упорядочивания реальности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188601" y="6736318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Разоблачение </a:t>
            </a:r>
            <a:r>
              <a:rPr lang="en-US" sz="1750" b="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онтологического фундаментализма</a:t>
            </a: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стремления к поиску окончательных оснований сущего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3153489" y="530185"/>
            <a:ext cx="8323302" cy="1204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43"/>
              </a:lnSpc>
              <a:buNone/>
            </a:pPr>
            <a:r>
              <a:rPr lang="en-US" sz="3794" b="1" kern="0" spc="-3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Отношение к истине и знанию в постмодернизме</a:t>
            </a:r>
            <a:endParaRPr lang="en-US" sz="3794" dirty="0"/>
          </a:p>
        </p:txBody>
      </p:sp>
      <p:sp>
        <p:nvSpPr>
          <p:cNvPr id="5" name="Shape 3"/>
          <p:cNvSpPr/>
          <p:nvPr/>
        </p:nvSpPr>
        <p:spPr>
          <a:xfrm>
            <a:off x="7303056" y="2120027"/>
            <a:ext cx="24051" cy="55793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6423660" y="2475309"/>
            <a:ext cx="674608" cy="2405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5"/>
          <p:cNvSpPr/>
          <p:nvPr/>
        </p:nvSpPr>
        <p:spPr>
          <a:xfrm>
            <a:off x="7098268" y="2270641"/>
            <a:ext cx="433626" cy="433626"/>
          </a:xfrm>
          <a:prstGeom prst="roundRect">
            <a:avLst>
              <a:gd name="adj" fmla="val 13335"/>
            </a:avLst>
          </a:prstGeom>
          <a:solidFill>
            <a:srgbClr val="232629"/>
          </a:solidFill>
          <a:ln/>
        </p:spPr>
      </p:sp>
      <p:sp>
        <p:nvSpPr>
          <p:cNvPr id="8" name="Text 6"/>
          <p:cNvSpPr/>
          <p:nvPr/>
        </p:nvSpPr>
        <p:spPr>
          <a:xfrm>
            <a:off x="7259836" y="2306717"/>
            <a:ext cx="110490" cy="3613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6"/>
              </a:lnSpc>
              <a:buNone/>
            </a:pPr>
            <a:r>
              <a:rPr lang="en-US" sz="2277" b="1" kern="0" spc="-23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277" dirty="0"/>
          </a:p>
        </p:txBody>
      </p:sp>
      <p:sp>
        <p:nvSpPr>
          <p:cNvPr id="9" name="Text 7"/>
          <p:cNvSpPr/>
          <p:nvPr/>
        </p:nvSpPr>
        <p:spPr>
          <a:xfrm>
            <a:off x="3153489" y="2312670"/>
            <a:ext cx="3101578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71"/>
              </a:lnSpc>
              <a:buNone/>
            </a:pPr>
            <a:r>
              <a:rPr lang="en-US" sz="1897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Недоверие к абсолютным истинам</a:t>
            </a:r>
            <a:endParaRPr lang="en-US" sz="1897" dirty="0"/>
          </a:p>
        </p:txBody>
      </p:sp>
      <p:sp>
        <p:nvSpPr>
          <p:cNvPr id="10" name="Text 8"/>
          <p:cNvSpPr/>
          <p:nvPr/>
        </p:nvSpPr>
        <p:spPr>
          <a:xfrm>
            <a:off x="3153489" y="3030736"/>
            <a:ext cx="3101578" cy="17345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277"/>
              </a:lnSpc>
              <a:buNone/>
            </a:pPr>
            <a:r>
              <a:rPr lang="en-US" sz="1518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Постмодернисты отвергают представление о единой, объективной истине, вместо этого признавая множественность интерпретаций и субъективность познания.</a:t>
            </a:r>
            <a:endParaRPr lang="en-US" sz="1518" dirty="0"/>
          </a:p>
        </p:txBody>
      </p:sp>
      <p:sp>
        <p:nvSpPr>
          <p:cNvPr id="11" name="Shape 9"/>
          <p:cNvSpPr/>
          <p:nvPr/>
        </p:nvSpPr>
        <p:spPr>
          <a:xfrm>
            <a:off x="7531894" y="3438882"/>
            <a:ext cx="674608" cy="2405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98268" y="3234214"/>
            <a:ext cx="433626" cy="433626"/>
          </a:xfrm>
          <a:prstGeom prst="roundRect">
            <a:avLst>
              <a:gd name="adj" fmla="val 13335"/>
            </a:avLst>
          </a:prstGeom>
          <a:solidFill>
            <a:srgbClr val="232629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142" y="3270290"/>
            <a:ext cx="167759" cy="3613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6"/>
              </a:lnSpc>
              <a:buNone/>
            </a:pPr>
            <a:r>
              <a:rPr lang="en-US" sz="2277" b="1" kern="0" spc="-23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277" dirty="0"/>
          </a:p>
        </p:txBody>
      </p:sp>
      <p:sp>
        <p:nvSpPr>
          <p:cNvPr id="14" name="Text 12"/>
          <p:cNvSpPr/>
          <p:nvPr/>
        </p:nvSpPr>
        <p:spPr>
          <a:xfrm>
            <a:off x="8375094" y="3276243"/>
            <a:ext cx="3101697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897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Акцент на локальные знания</a:t>
            </a:r>
            <a:endParaRPr lang="en-US" sz="1897" dirty="0"/>
          </a:p>
        </p:txBody>
      </p:sp>
      <p:sp>
        <p:nvSpPr>
          <p:cNvPr id="15" name="Text 13"/>
          <p:cNvSpPr/>
          <p:nvPr/>
        </p:nvSpPr>
        <p:spPr>
          <a:xfrm>
            <a:off x="8375094" y="3994309"/>
            <a:ext cx="3101697" cy="1445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7"/>
              </a:lnSpc>
              <a:buNone/>
            </a:pPr>
            <a:r>
              <a:rPr lang="en-US" sz="1518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Вместо поиска универсальных теорий постмодернизм фокусируется на изучении контекстуальных, «локальных» форм знания и их связи с властью.</a:t>
            </a:r>
            <a:endParaRPr lang="en-US" sz="1518" dirty="0"/>
          </a:p>
        </p:txBody>
      </p:sp>
      <p:sp>
        <p:nvSpPr>
          <p:cNvPr id="16" name="Shape 14"/>
          <p:cNvSpPr/>
          <p:nvPr/>
        </p:nvSpPr>
        <p:spPr>
          <a:xfrm>
            <a:off x="6423660" y="5505807"/>
            <a:ext cx="674608" cy="2405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98268" y="5301139"/>
            <a:ext cx="433626" cy="433626"/>
          </a:xfrm>
          <a:prstGeom prst="roundRect">
            <a:avLst>
              <a:gd name="adj" fmla="val 13335"/>
            </a:avLst>
          </a:prstGeom>
          <a:solidFill>
            <a:srgbClr val="232629"/>
          </a:solidFill>
          <a:ln/>
        </p:spPr>
      </p:sp>
      <p:sp>
        <p:nvSpPr>
          <p:cNvPr id="18" name="Text 16"/>
          <p:cNvSpPr/>
          <p:nvPr/>
        </p:nvSpPr>
        <p:spPr>
          <a:xfrm>
            <a:off x="7230904" y="5337215"/>
            <a:ext cx="168354" cy="3613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6"/>
              </a:lnSpc>
              <a:buNone/>
            </a:pPr>
            <a:r>
              <a:rPr lang="en-US" sz="2277" b="1" kern="0" spc="-23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277" dirty="0"/>
          </a:p>
        </p:txBody>
      </p:sp>
      <p:sp>
        <p:nvSpPr>
          <p:cNvPr id="19" name="Text 17"/>
          <p:cNvSpPr/>
          <p:nvPr/>
        </p:nvSpPr>
        <p:spPr>
          <a:xfrm>
            <a:off x="3153489" y="5343168"/>
            <a:ext cx="3101578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71"/>
              </a:lnSpc>
              <a:buNone/>
            </a:pPr>
            <a:r>
              <a:rPr lang="en-US" sz="1897" b="1" kern="0" spc="-19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Критика метанарративов</a:t>
            </a:r>
            <a:endParaRPr lang="en-US" sz="1897" dirty="0"/>
          </a:p>
        </p:txBody>
      </p:sp>
      <p:sp>
        <p:nvSpPr>
          <p:cNvPr id="20" name="Text 18"/>
          <p:cNvSpPr/>
          <p:nvPr/>
        </p:nvSpPr>
        <p:spPr>
          <a:xfrm>
            <a:off x="3153489" y="6061234"/>
            <a:ext cx="3101578" cy="1445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277"/>
              </a:lnSpc>
              <a:buNone/>
            </a:pPr>
            <a:r>
              <a:rPr lang="en-US" sz="1518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Постмодернисты критикуют «большие истории» модернизма, рассматривая их как инструменты легитимации власти и угнетения маргинальных групп.</a:t>
            </a:r>
            <a:endParaRPr lang="en-US" sz="15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4" name="Text 2"/>
          <p:cNvSpPr/>
          <p:nvPr/>
        </p:nvSpPr>
        <p:spPr>
          <a:xfrm>
            <a:off x="2734032" y="584835"/>
            <a:ext cx="9162217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21"/>
              </a:lnSpc>
              <a:buNone/>
            </a:pPr>
            <a:r>
              <a:rPr lang="en-US" sz="4177" b="1" kern="0" spc="-4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Концепция власти и дискурса в постмодернистской теории</a:t>
            </a:r>
            <a:endParaRPr lang="en-US" sz="4177" dirty="0"/>
          </a:p>
        </p:txBody>
      </p:sp>
      <p:sp>
        <p:nvSpPr>
          <p:cNvPr id="5" name="Text 3"/>
          <p:cNvSpPr/>
          <p:nvPr/>
        </p:nvSpPr>
        <p:spPr>
          <a:xfrm>
            <a:off x="2734032" y="2441138"/>
            <a:ext cx="1902262" cy="663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0"/>
              </a:lnSpc>
              <a:buNone/>
            </a:pPr>
            <a:r>
              <a:rPr lang="en-US" sz="2088" b="1" kern="0" spc="-2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Власть и дискурс</a:t>
            </a:r>
            <a:endParaRPr lang="en-US" sz="2088" dirty="0"/>
          </a:p>
        </p:txBody>
      </p:sp>
      <p:sp>
        <p:nvSpPr>
          <p:cNvPr id="6" name="Text 4"/>
          <p:cNvSpPr/>
          <p:nvPr/>
        </p:nvSpPr>
        <p:spPr>
          <a:xfrm>
            <a:off x="2734032" y="3316486"/>
            <a:ext cx="1902262" cy="3819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6"/>
              </a:lnSpc>
              <a:buNone/>
            </a:pPr>
            <a:r>
              <a:rPr lang="en-US" sz="167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Постмодернисты рассматривают власть не как нечто внешнее по отношению к знанию, а как неотъемлемую часть дискурсивных практик, конституирующих социальную реальность.</a:t>
            </a:r>
            <a:endParaRPr lang="en-US" sz="1671" dirty="0"/>
          </a:p>
        </p:txBody>
      </p:sp>
      <p:sp>
        <p:nvSpPr>
          <p:cNvPr id="7" name="Text 5"/>
          <p:cNvSpPr/>
          <p:nvPr/>
        </p:nvSpPr>
        <p:spPr>
          <a:xfrm>
            <a:off x="5161598" y="2441138"/>
            <a:ext cx="1902262" cy="663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0"/>
              </a:lnSpc>
              <a:buNone/>
            </a:pPr>
            <a:r>
              <a:rPr lang="en-US" sz="2088" b="1" kern="0" spc="-2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Власть знания</a:t>
            </a:r>
            <a:endParaRPr lang="en-US" sz="2088" dirty="0"/>
          </a:p>
        </p:txBody>
      </p:sp>
      <p:sp>
        <p:nvSpPr>
          <p:cNvPr id="8" name="Text 6"/>
          <p:cNvSpPr/>
          <p:nvPr/>
        </p:nvSpPr>
        <p:spPr>
          <a:xfrm>
            <a:off x="5161598" y="3316486"/>
            <a:ext cx="1902262" cy="3182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6"/>
              </a:lnSpc>
              <a:buNone/>
            </a:pPr>
            <a:r>
              <a:rPr lang="en-US" sz="167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Они утверждают, что знание всегда связано с властью и используется для поддержания господствующих идеологий и маргинализации альтернативных точек зрения.</a:t>
            </a:r>
            <a:endParaRPr lang="en-US" sz="1671" dirty="0"/>
          </a:p>
        </p:txBody>
      </p:sp>
      <p:sp>
        <p:nvSpPr>
          <p:cNvPr id="9" name="Text 7"/>
          <p:cNvSpPr/>
          <p:nvPr/>
        </p:nvSpPr>
        <p:spPr>
          <a:xfrm>
            <a:off x="7589163" y="2441138"/>
            <a:ext cx="1902262" cy="663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0"/>
              </a:lnSpc>
              <a:buNone/>
            </a:pPr>
            <a:r>
              <a:rPr lang="en-US" sz="2088" b="1" kern="0" spc="-2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Микрофизика власти</a:t>
            </a:r>
            <a:endParaRPr lang="en-US" sz="2088" dirty="0"/>
          </a:p>
        </p:txBody>
      </p:sp>
      <p:sp>
        <p:nvSpPr>
          <p:cNvPr id="10" name="Text 8"/>
          <p:cNvSpPr/>
          <p:nvPr/>
        </p:nvSpPr>
        <p:spPr>
          <a:xfrm>
            <a:off x="7589163" y="3316486"/>
            <a:ext cx="1902262" cy="4137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6"/>
              </a:lnSpc>
              <a:buNone/>
            </a:pPr>
            <a:r>
              <a:rPr lang="en-US" sz="167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Постмодернисты, такие как Мишель Фуко, акцентируют внимание на «микрофизике власти» - рассеянных, децентрализованных механизмах контроля и нормализации в повседневной жизни.</a:t>
            </a:r>
            <a:endParaRPr lang="en-US" sz="1671" dirty="0"/>
          </a:p>
        </p:txBody>
      </p:sp>
      <p:sp>
        <p:nvSpPr>
          <p:cNvPr id="11" name="Text 9"/>
          <p:cNvSpPr/>
          <p:nvPr/>
        </p:nvSpPr>
        <p:spPr>
          <a:xfrm>
            <a:off x="10016728" y="2441138"/>
            <a:ext cx="1902262" cy="663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0"/>
              </a:lnSpc>
              <a:buNone/>
            </a:pPr>
            <a:r>
              <a:rPr lang="en-US" sz="2088" b="1" kern="0" spc="-2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Сопротивление власти</a:t>
            </a:r>
            <a:endParaRPr lang="en-US" sz="2088" dirty="0"/>
          </a:p>
        </p:txBody>
      </p:sp>
      <p:sp>
        <p:nvSpPr>
          <p:cNvPr id="12" name="Text 10"/>
          <p:cNvSpPr/>
          <p:nvPr/>
        </p:nvSpPr>
        <p:spPr>
          <a:xfrm>
            <a:off x="10016728" y="3316486"/>
            <a:ext cx="1902262" cy="4137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6"/>
              </a:lnSpc>
              <a:buNone/>
            </a:pPr>
            <a:r>
              <a:rPr lang="en-US" sz="1671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Они предлагают стратегии сопротивления властным дискурсам через критическое переосмысление языка, переформулирование идентичностей и создание альтернативных нарративов.</a:t>
            </a:r>
            <a:endParaRPr lang="en-US" sz="16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15378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44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Роль языка и текста в постмодернистской парадигме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531751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рассматривает язык как центральный элемент в конструировании социальной реальности. Язык больше не воспринимается как нейтральное средство отражения объективной действительности, но как активный участник в создании смыслов и значений.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447943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Текст, в свою очередь, перестает быть замкнутым, стабильным объектом. Он становится местом борьбы различных дискурсов, множественных интерпретаций и децентрированного субъекта. Постмодернисты подвергают деконструкции фиксированные значения, выявляя их внутреннее противоречия и скрытые идеологические основания.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2026"/>
            <a:ext cx="14630400" cy="8232577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3304937" y="510778"/>
            <a:ext cx="8020526" cy="17412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70"/>
              </a:lnSpc>
              <a:buNone/>
            </a:pPr>
            <a:r>
              <a:rPr lang="en-US" sz="3656" b="1" kern="0" spc="-37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Проблема идентичности и субъекта в постмодернистской мысли</a:t>
            </a:r>
            <a:endParaRPr lang="en-US" sz="3656" dirty="0"/>
          </a:p>
        </p:txBody>
      </p:sp>
      <p:sp>
        <p:nvSpPr>
          <p:cNvPr id="5" name="Shape 3"/>
          <p:cNvSpPr/>
          <p:nvPr/>
        </p:nvSpPr>
        <p:spPr>
          <a:xfrm>
            <a:off x="3304937" y="2623542"/>
            <a:ext cx="3917394" cy="2456259"/>
          </a:xfrm>
          <a:prstGeom prst="roundRect">
            <a:avLst>
              <a:gd name="adj" fmla="val 2269"/>
            </a:avLst>
          </a:prstGeom>
          <a:solidFill>
            <a:srgbClr val="232629"/>
          </a:solidFill>
          <a:ln/>
        </p:spPr>
      </p:sp>
      <p:sp>
        <p:nvSpPr>
          <p:cNvPr id="6" name="Text 4"/>
          <p:cNvSpPr/>
          <p:nvPr/>
        </p:nvSpPr>
        <p:spPr>
          <a:xfrm>
            <a:off x="3490673" y="2703075"/>
            <a:ext cx="3731658" cy="580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70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Отказ от унитарной субъективности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3490674" y="3309161"/>
            <a:ext cx="3545919" cy="13930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46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отвергает представление о едином, стабильном «я», вместо этого признавая множественность, фрагментированность и ситуативность идентичности.</a:t>
            </a:r>
            <a:endParaRPr lang="en-US" sz="1463" dirty="0"/>
          </a:p>
        </p:txBody>
      </p:sp>
      <p:sp>
        <p:nvSpPr>
          <p:cNvPr id="8" name="Shape 6"/>
          <p:cNvSpPr/>
          <p:nvPr/>
        </p:nvSpPr>
        <p:spPr>
          <a:xfrm>
            <a:off x="7408069" y="2623542"/>
            <a:ext cx="3917394" cy="2456259"/>
          </a:xfrm>
          <a:prstGeom prst="roundRect">
            <a:avLst>
              <a:gd name="adj" fmla="val 2269"/>
            </a:avLst>
          </a:prstGeom>
          <a:solidFill>
            <a:srgbClr val="232629"/>
          </a:solidFill>
          <a:ln/>
        </p:spPr>
      </p:sp>
      <p:sp>
        <p:nvSpPr>
          <p:cNvPr id="9" name="Text 7"/>
          <p:cNvSpPr/>
          <p:nvPr/>
        </p:nvSpPr>
        <p:spPr>
          <a:xfrm>
            <a:off x="7593805" y="2702480"/>
            <a:ext cx="3545919" cy="580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700" b="1" kern="0" spc="-18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Децентрированный</a:t>
            </a:r>
            <a:r>
              <a:rPr lang="en-US" sz="170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</a:t>
            </a:r>
            <a:r>
              <a:rPr lang="en-US" sz="1700" b="1" kern="0" spc="-18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субъект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593805" y="3309161"/>
            <a:ext cx="3545919" cy="13930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46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Постмодернистская теория рассматривает субъект не как автономный, трансцендентальный центр, а как продукт социальных дискурсов и властных отношений.</a:t>
            </a:r>
            <a:endParaRPr lang="en-US" sz="1463" dirty="0"/>
          </a:p>
        </p:txBody>
      </p:sp>
      <p:sp>
        <p:nvSpPr>
          <p:cNvPr id="11" name="Shape 9"/>
          <p:cNvSpPr/>
          <p:nvPr/>
        </p:nvSpPr>
        <p:spPr>
          <a:xfrm>
            <a:off x="3304937" y="5265539"/>
            <a:ext cx="3917394" cy="2456259"/>
          </a:xfrm>
          <a:prstGeom prst="roundRect">
            <a:avLst>
              <a:gd name="adj" fmla="val 2269"/>
            </a:avLst>
          </a:prstGeom>
          <a:solidFill>
            <a:srgbClr val="232629"/>
          </a:solidFill>
          <a:ln/>
        </p:spPr>
      </p:sp>
      <p:sp>
        <p:nvSpPr>
          <p:cNvPr id="12" name="Text 10"/>
          <p:cNvSpPr/>
          <p:nvPr/>
        </p:nvSpPr>
        <p:spPr>
          <a:xfrm>
            <a:off x="3490672" y="5297268"/>
            <a:ext cx="3917390" cy="580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70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Плюральность идентичностей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3490674" y="5665228"/>
            <a:ext cx="3545919" cy="13930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46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постмодернистской перспективе идентичность предстаёт как динамичный, гибридный конструкт, постоянно меняющийся под влиянием культурных, социальных и языковых факторов.</a:t>
            </a:r>
            <a:endParaRPr lang="en-US" sz="1463" dirty="0"/>
          </a:p>
        </p:txBody>
      </p:sp>
      <p:sp>
        <p:nvSpPr>
          <p:cNvPr id="14" name="Shape 12"/>
          <p:cNvSpPr/>
          <p:nvPr/>
        </p:nvSpPr>
        <p:spPr>
          <a:xfrm>
            <a:off x="7408069" y="5265539"/>
            <a:ext cx="3917394" cy="2456259"/>
          </a:xfrm>
          <a:prstGeom prst="roundRect">
            <a:avLst>
              <a:gd name="adj" fmla="val 2269"/>
            </a:avLst>
          </a:prstGeom>
          <a:solidFill>
            <a:srgbClr val="232629"/>
          </a:solidFill>
          <a:ln/>
        </p:spPr>
      </p:sp>
      <p:sp>
        <p:nvSpPr>
          <p:cNvPr id="15" name="Text 13"/>
          <p:cNvSpPr/>
          <p:nvPr/>
        </p:nvSpPr>
        <p:spPr>
          <a:xfrm>
            <a:off x="7593797" y="5297268"/>
            <a:ext cx="3280767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70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Стратегии сопротивления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7593797" y="5665228"/>
            <a:ext cx="3545919" cy="16716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463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Постмодернисты предлагают критические стратегии переосмысления идентичности как средство сопротивления доминирующим дискурсивным практикам и гегемонистским представлениям о субъективности.</a:t>
            </a:r>
            <a:endParaRPr lang="en-US" sz="14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-1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3301841" y="512683"/>
            <a:ext cx="8026717" cy="1161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74"/>
              </a:lnSpc>
              <a:buNone/>
            </a:pPr>
            <a:r>
              <a:rPr lang="en-US" sz="3659" b="1" kern="0" spc="-37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Постмодернизм и культура потребления</a:t>
            </a:r>
            <a:endParaRPr lang="en-US" sz="3659" dirty="0"/>
          </a:p>
        </p:txBody>
      </p:sp>
      <p:sp>
        <p:nvSpPr>
          <p:cNvPr id="6" name="Text 3"/>
          <p:cNvSpPr/>
          <p:nvPr/>
        </p:nvSpPr>
        <p:spPr>
          <a:xfrm>
            <a:off x="3304986" y="3278506"/>
            <a:ext cx="1797606" cy="871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83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Культура гиперреальности</a:t>
            </a:r>
            <a:endParaRPr lang="en-US" sz="1830" dirty="0"/>
          </a:p>
        </p:txBody>
      </p:sp>
      <p:sp>
        <p:nvSpPr>
          <p:cNvPr id="7" name="Text 4"/>
          <p:cNvSpPr/>
          <p:nvPr/>
        </p:nvSpPr>
        <p:spPr>
          <a:xfrm>
            <a:off x="3304986" y="4148376"/>
            <a:ext cx="1797606" cy="3344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5"/>
              </a:lnSpc>
              <a:buNone/>
            </a:pPr>
            <a:r>
              <a:rPr lang="en-US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отражается в современной культуре потребления, создавая гиперреальные пространства с симулякрами и иллюзорными образами, отрываясь от реальности.</a:t>
            </a:r>
            <a:endParaRPr lang="en-US" sz="146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72" y="2045970"/>
            <a:ext cx="1797606" cy="11109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78172" y="3278506"/>
            <a:ext cx="1797606" cy="58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83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Фетишизация вещей</a:t>
            </a:r>
            <a:endParaRPr lang="en-US" sz="1830" dirty="0"/>
          </a:p>
        </p:txBody>
      </p:sp>
      <p:sp>
        <p:nvSpPr>
          <p:cNvPr id="10" name="Text 6"/>
          <p:cNvSpPr/>
          <p:nvPr/>
        </p:nvSpPr>
        <p:spPr>
          <a:xfrm>
            <a:off x="5378172" y="4081701"/>
            <a:ext cx="1797606" cy="3344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5"/>
              </a:lnSpc>
              <a:buNone/>
            </a:pPr>
            <a:r>
              <a:rPr lang="en-US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</a:t>
            </a:r>
            <a:r>
              <a:rPr lang="en-US" sz="1464" dirty="0" err="1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обществе</a:t>
            </a:r>
            <a:r>
              <a:rPr lang="en-US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постмодерна </a:t>
            </a:r>
            <a:r>
              <a:rPr lang="en-US" sz="1464" dirty="0" err="1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вещи</a:t>
            </a:r>
            <a:r>
              <a:rPr lang="en-US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бренды становятся знаковыми объектами, за которыми скрываются символические значения, конструирующие идентичность и социальный статус.</a:t>
            </a:r>
            <a:endParaRPr lang="en-US" sz="1464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503" y="2045970"/>
            <a:ext cx="1797606" cy="11109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51358" y="3278506"/>
            <a:ext cx="1797606" cy="58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83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Симуляция реальности</a:t>
            </a:r>
            <a:endParaRPr lang="en-US" sz="1830" dirty="0"/>
          </a:p>
        </p:txBody>
      </p:sp>
      <p:sp>
        <p:nvSpPr>
          <p:cNvPr id="13" name="Text 8"/>
          <p:cNvSpPr/>
          <p:nvPr/>
        </p:nvSpPr>
        <p:spPr>
          <a:xfrm>
            <a:off x="7454503" y="4081701"/>
            <a:ext cx="1797606" cy="3344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5"/>
              </a:lnSpc>
              <a:buNone/>
            </a:pPr>
            <a:r>
              <a:rPr lang="en-US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Постмодернизм критикует сверхпроизводство образов и симулякров в массмедиа, которые замещают подлинную реальность, создавая фрагментированную, интерактивную картину мира.</a:t>
            </a:r>
            <a:endParaRPr lang="en-US" sz="1464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834" y="2045970"/>
            <a:ext cx="1797725" cy="111097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530834" y="3278506"/>
            <a:ext cx="2003941" cy="58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830" b="1" kern="0" spc="-1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Новые формы зависимости</a:t>
            </a:r>
            <a:endParaRPr lang="en-US" sz="1830" dirty="0"/>
          </a:p>
        </p:txBody>
      </p:sp>
      <p:sp>
        <p:nvSpPr>
          <p:cNvPr id="16" name="Text 10"/>
          <p:cNvSpPr/>
          <p:nvPr/>
        </p:nvSpPr>
        <p:spPr>
          <a:xfrm>
            <a:off x="9530834" y="4081701"/>
            <a:ext cx="1889641" cy="3344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5"/>
              </a:lnSpc>
              <a:buNone/>
            </a:pPr>
            <a:r>
              <a:rPr lang="en-US" sz="1464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Постмодернистская культура потребления порождает новые виды зависимости, когда люди погружаются в виртуальные миры гаджетов, брендов и развлечений, отдаляясь от реальности.</a:t>
            </a:r>
            <a:endParaRPr lang="en-US" sz="1464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D200481-A204-4E76-B4A5-55E493779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841" y="2045970"/>
            <a:ext cx="1800751" cy="1110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3130034" y="533043"/>
            <a:ext cx="8370332" cy="1817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0"/>
              </a:lnSpc>
              <a:buNone/>
            </a:pPr>
            <a:r>
              <a:rPr lang="en-US" sz="3816" b="1" kern="0" spc="-3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Влияние постмодернистской философии на современную науку и искусство</a:t>
            </a:r>
            <a:endParaRPr lang="en-US" sz="3816" dirty="0"/>
          </a:p>
        </p:txBody>
      </p:sp>
      <p:sp>
        <p:nvSpPr>
          <p:cNvPr id="5" name="Text 3"/>
          <p:cNvSpPr/>
          <p:nvPr/>
        </p:nvSpPr>
        <p:spPr>
          <a:xfrm>
            <a:off x="3130034" y="2815233"/>
            <a:ext cx="3948708" cy="1453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526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Постмодернистская мысль оказала глубокое влияние на развитие современной науки и искусства. Она способствовала деконструкции привычных представлений, подрыву авторитетов и признанных канонов.</a:t>
            </a:r>
            <a:endParaRPr lang="en-US" sz="1526" dirty="0"/>
          </a:p>
        </p:txBody>
      </p:sp>
      <p:sp>
        <p:nvSpPr>
          <p:cNvPr id="6" name="Text 4"/>
          <p:cNvSpPr/>
          <p:nvPr/>
        </p:nvSpPr>
        <p:spPr>
          <a:xfrm>
            <a:off x="3130034" y="4558189"/>
            <a:ext cx="3948708" cy="1453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526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науке постмодернизм подверг критике идеалы объективности и универсальности, привел к плюрализму методологий и переосмыслению роли ученого как активного участника в создании знания.</a:t>
            </a:r>
            <a:endParaRPr lang="en-US" sz="1526" dirty="0"/>
          </a:p>
        </p:txBody>
      </p:sp>
      <p:sp>
        <p:nvSpPr>
          <p:cNvPr id="7" name="Text 5"/>
          <p:cNvSpPr/>
          <p:nvPr/>
        </p:nvSpPr>
        <p:spPr>
          <a:xfrm>
            <a:off x="3130034" y="6071592"/>
            <a:ext cx="3948708" cy="1453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526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искусстве постмодернизм ознаменовался отказом от традиционных форм и поисками новых выразительных средств, таких как ирония, пастиш, коллаж, смешение стилей и жанров.</a:t>
            </a:r>
            <a:endParaRPr lang="en-US" sz="1526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278" y="2858810"/>
            <a:ext cx="3948708" cy="27016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842</Words>
  <Application>Microsoft Office PowerPoint</Application>
  <PresentationFormat>Произвольный</PresentationFormat>
  <Paragraphs>79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2024-05-07T14:49:24Z</dcterms:created>
  <dcterms:modified xsi:type="dcterms:W3CDTF">2024-05-23T11:22:14Z</dcterms:modified>
</cp:coreProperties>
</file>