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50" d="100"/>
          <a:sy n="50" d="100"/>
        </p:scale>
        <p:origin x="-414" y="-105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20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-72866" y="90726"/>
            <a:ext cx="9224486" cy="40240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282"/>
              </a:lnSpc>
              <a:buNone/>
            </a:pPr>
            <a:r>
              <a:rPr lang="en-US" sz="4225" b="1" dirty="0">
                <a:solidFill>
                  <a:srgbClr val="5B5F72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Соотношение теоретического и эмпирического в познавательной деятельности военных кадров</a:t>
            </a:r>
            <a:endParaRPr lang="en-US" sz="4225" dirty="0"/>
          </a:p>
        </p:txBody>
      </p:sp>
      <p:sp>
        <p:nvSpPr>
          <p:cNvPr id="6" name="Text 2"/>
          <p:cNvSpPr/>
          <p:nvPr/>
        </p:nvSpPr>
        <p:spPr>
          <a:xfrm>
            <a:off x="254794" y="2777133"/>
            <a:ext cx="7388066" cy="19897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400" dirty="0">
                <a:solidFill>
                  <a:srgbClr val="002060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 Мышление всегда было и остается предметом изучения самых разных дисциплин: гносеологии и логики, психологии и педагогики, физиологии и кибернетики. Вопрос о природе мышления (сознания) и его отношении к бытию является основным вопросом философии. В диалектико-материалистической философии мышление понимается как процесс отражения объективной действительности, как высшая ступень человеческого познания. Многогранная, сложная и ответственная деятельность командира, которая носит преимущественно интеллектуальный характер, диктует потребность в познании закономерностей мыслительного процесса, его основных методов и форм, путей совершенствования культуры мышления.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7" name="Shape 3"/>
          <p:cNvSpPr/>
          <p:nvPr/>
        </p:nvSpPr>
        <p:spPr>
          <a:xfrm>
            <a:off x="877967" y="7201376"/>
            <a:ext cx="248841" cy="248841"/>
          </a:xfrm>
          <a:prstGeom prst="roundRect">
            <a:avLst>
              <a:gd name="adj" fmla="val 36742681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8" name="Прямоугольник 7"/>
          <p:cNvSpPr/>
          <p:nvPr/>
        </p:nvSpPr>
        <p:spPr>
          <a:xfrm>
            <a:off x="254794" y="5657849"/>
            <a:ext cx="7060405" cy="1792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</a:rPr>
              <a:t>Выполнил: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Петухов  Владлен Иванович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Научный руководитель: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Лаврикова Наталия Игоревна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92837" y="536258"/>
            <a:ext cx="8313539" cy="6081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789"/>
              </a:lnSpc>
              <a:buNone/>
            </a:pPr>
            <a:r>
              <a:rPr lang="en-US" sz="3831" b="1" dirty="0">
                <a:solidFill>
                  <a:srgbClr val="5B5F72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Культура мышления командира</a:t>
            </a:r>
            <a:endParaRPr lang="en-US" sz="3831" dirty="0"/>
          </a:p>
        </p:txBody>
      </p:sp>
      <p:sp>
        <p:nvSpPr>
          <p:cNvPr id="5" name="Shape 2"/>
          <p:cNvSpPr/>
          <p:nvPr/>
        </p:nvSpPr>
        <p:spPr>
          <a:xfrm>
            <a:off x="7295793" y="1533644"/>
            <a:ext cx="38814" cy="6159579"/>
          </a:xfrm>
          <a:prstGeom prst="roundRect">
            <a:avLst>
              <a:gd name="adj" fmla="val 225646"/>
            </a:avLst>
          </a:prstGeom>
          <a:solidFill>
            <a:srgbClr val="C9CACE"/>
          </a:solidFill>
          <a:ln/>
        </p:spPr>
      </p:sp>
      <p:sp>
        <p:nvSpPr>
          <p:cNvPr id="6" name="Shape 3"/>
          <p:cNvSpPr/>
          <p:nvPr/>
        </p:nvSpPr>
        <p:spPr>
          <a:xfrm>
            <a:off x="6415147" y="1885117"/>
            <a:ext cx="681157" cy="38814"/>
          </a:xfrm>
          <a:prstGeom prst="roundRect">
            <a:avLst>
              <a:gd name="adj" fmla="val 225646"/>
            </a:avLst>
          </a:prstGeom>
          <a:solidFill>
            <a:srgbClr val="C9CACE"/>
          </a:solidFill>
          <a:ln/>
        </p:spPr>
      </p:sp>
      <p:sp>
        <p:nvSpPr>
          <p:cNvPr id="7" name="Shape 4"/>
          <p:cNvSpPr/>
          <p:nvPr/>
        </p:nvSpPr>
        <p:spPr>
          <a:xfrm>
            <a:off x="7096304" y="1685687"/>
            <a:ext cx="437793" cy="437793"/>
          </a:xfrm>
          <a:prstGeom prst="roundRect">
            <a:avLst>
              <a:gd name="adj" fmla="val 20005"/>
            </a:avLst>
          </a:prstGeom>
          <a:noFill/>
          <a:ln w="7620">
            <a:solidFill>
              <a:srgbClr val="C9CACE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258705" y="1722120"/>
            <a:ext cx="112990" cy="3649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73"/>
              </a:lnSpc>
              <a:buNone/>
            </a:pPr>
            <a:r>
              <a:rPr lang="en-US" sz="2299" b="1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1</a:t>
            </a:r>
            <a:endParaRPr lang="en-US" sz="2299" dirty="0"/>
          </a:p>
        </p:txBody>
      </p:sp>
      <p:sp>
        <p:nvSpPr>
          <p:cNvPr id="9" name="Text 6"/>
          <p:cNvSpPr/>
          <p:nvPr/>
        </p:nvSpPr>
        <p:spPr>
          <a:xfrm>
            <a:off x="2692837" y="1728192"/>
            <a:ext cx="3551992" cy="6079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395"/>
              </a:lnSpc>
              <a:buNone/>
            </a:pPr>
            <a:r>
              <a:rPr lang="en-US" sz="1916" b="1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Наглядно-действенное мышление</a:t>
            </a:r>
            <a:endParaRPr lang="en-US" sz="1916" dirty="0"/>
          </a:p>
        </p:txBody>
      </p:sp>
      <p:sp>
        <p:nvSpPr>
          <p:cNvPr id="10" name="Text 7"/>
          <p:cNvSpPr/>
          <p:nvPr/>
        </p:nvSpPr>
        <p:spPr>
          <a:xfrm>
            <a:off x="2692837" y="2452807"/>
            <a:ext cx="3551992" cy="1868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452"/>
              </a:lnSpc>
              <a:buNone/>
            </a:pPr>
            <a:r>
              <a:rPr lang="en-US" sz="1532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Первый этап развития мышления, связанный с непосредственным взаимодействием с предметами и ситуациями. Характеризуется конкретностью, опорой на практический опыт.</a:t>
            </a:r>
            <a:endParaRPr lang="en-US" sz="1532" dirty="0"/>
          </a:p>
        </p:txBody>
      </p:sp>
      <p:sp>
        <p:nvSpPr>
          <p:cNvPr id="11" name="Shape 8"/>
          <p:cNvSpPr/>
          <p:nvPr/>
        </p:nvSpPr>
        <p:spPr>
          <a:xfrm>
            <a:off x="7534096" y="2858095"/>
            <a:ext cx="681157" cy="38814"/>
          </a:xfrm>
          <a:prstGeom prst="roundRect">
            <a:avLst>
              <a:gd name="adj" fmla="val 225646"/>
            </a:avLst>
          </a:prstGeom>
          <a:solidFill>
            <a:srgbClr val="C9CACE"/>
          </a:solidFill>
          <a:ln/>
        </p:spPr>
      </p:sp>
      <p:sp>
        <p:nvSpPr>
          <p:cNvPr id="12" name="Shape 9"/>
          <p:cNvSpPr/>
          <p:nvPr/>
        </p:nvSpPr>
        <p:spPr>
          <a:xfrm>
            <a:off x="7096304" y="2658666"/>
            <a:ext cx="437793" cy="437793"/>
          </a:xfrm>
          <a:prstGeom prst="roundRect">
            <a:avLst>
              <a:gd name="adj" fmla="val 20005"/>
            </a:avLst>
          </a:prstGeom>
          <a:noFill/>
          <a:ln w="7620">
            <a:solidFill>
              <a:srgbClr val="C9CACE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33821" y="2695099"/>
            <a:ext cx="162639" cy="3649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73"/>
              </a:lnSpc>
              <a:buNone/>
            </a:pPr>
            <a:r>
              <a:rPr lang="en-US" sz="2299" b="1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2</a:t>
            </a:r>
            <a:endParaRPr lang="en-US" sz="2299" dirty="0"/>
          </a:p>
        </p:txBody>
      </p:sp>
      <p:sp>
        <p:nvSpPr>
          <p:cNvPr id="14" name="Text 11"/>
          <p:cNvSpPr/>
          <p:nvPr/>
        </p:nvSpPr>
        <p:spPr>
          <a:xfrm>
            <a:off x="8385572" y="2701171"/>
            <a:ext cx="3551992" cy="6079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95"/>
              </a:lnSpc>
              <a:buNone/>
            </a:pPr>
            <a:r>
              <a:rPr lang="en-US" sz="1916" b="1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Наглядно-образное мышление</a:t>
            </a:r>
            <a:endParaRPr lang="en-US" sz="1916" dirty="0"/>
          </a:p>
        </p:txBody>
      </p:sp>
      <p:sp>
        <p:nvSpPr>
          <p:cNvPr id="15" name="Text 12"/>
          <p:cNvSpPr/>
          <p:nvPr/>
        </p:nvSpPr>
        <p:spPr>
          <a:xfrm>
            <a:off x="8385572" y="3425785"/>
            <a:ext cx="3551992" cy="15573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52"/>
              </a:lnSpc>
              <a:buNone/>
            </a:pPr>
            <a:r>
              <a:rPr lang="en-US" sz="1532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Второй этап, предполагающий оперирование представлениями и образами. Позволяет решать задачи, выходящие за рамки непосредственного восприятия.</a:t>
            </a:r>
            <a:endParaRPr lang="en-US" sz="1532" dirty="0"/>
          </a:p>
        </p:txBody>
      </p:sp>
      <p:sp>
        <p:nvSpPr>
          <p:cNvPr id="16" name="Shape 13"/>
          <p:cNvSpPr/>
          <p:nvPr/>
        </p:nvSpPr>
        <p:spPr>
          <a:xfrm>
            <a:off x="6415147" y="5062180"/>
            <a:ext cx="681157" cy="38814"/>
          </a:xfrm>
          <a:prstGeom prst="roundRect">
            <a:avLst>
              <a:gd name="adj" fmla="val 225646"/>
            </a:avLst>
          </a:prstGeom>
          <a:solidFill>
            <a:srgbClr val="C9CACE"/>
          </a:solidFill>
          <a:ln/>
        </p:spPr>
      </p:sp>
      <p:sp>
        <p:nvSpPr>
          <p:cNvPr id="17" name="Shape 14"/>
          <p:cNvSpPr/>
          <p:nvPr/>
        </p:nvSpPr>
        <p:spPr>
          <a:xfrm>
            <a:off x="7096304" y="4862751"/>
            <a:ext cx="437793" cy="437793"/>
          </a:xfrm>
          <a:prstGeom prst="roundRect">
            <a:avLst>
              <a:gd name="adj" fmla="val 20005"/>
            </a:avLst>
          </a:prstGeom>
          <a:noFill/>
          <a:ln w="7620">
            <a:solidFill>
              <a:srgbClr val="C9CACE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230606" y="4899184"/>
            <a:ext cx="169069" cy="3649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73"/>
              </a:lnSpc>
              <a:buNone/>
            </a:pPr>
            <a:r>
              <a:rPr lang="en-US" sz="2299" b="1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3</a:t>
            </a:r>
            <a:endParaRPr lang="en-US" sz="2299" dirty="0"/>
          </a:p>
        </p:txBody>
      </p:sp>
      <p:sp>
        <p:nvSpPr>
          <p:cNvPr id="19" name="Text 16"/>
          <p:cNvSpPr/>
          <p:nvPr/>
        </p:nvSpPr>
        <p:spPr>
          <a:xfrm>
            <a:off x="2692837" y="4905256"/>
            <a:ext cx="3551992" cy="6079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395"/>
              </a:lnSpc>
              <a:buNone/>
            </a:pPr>
            <a:r>
              <a:rPr lang="en-US" sz="1916" b="1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Словесно-логическое мышление</a:t>
            </a:r>
            <a:endParaRPr lang="en-US" sz="1916" dirty="0"/>
          </a:p>
        </p:txBody>
      </p:sp>
      <p:sp>
        <p:nvSpPr>
          <p:cNvPr id="20" name="Text 17"/>
          <p:cNvSpPr/>
          <p:nvPr/>
        </p:nvSpPr>
        <p:spPr>
          <a:xfrm>
            <a:off x="2692837" y="5629870"/>
            <a:ext cx="3551992" cy="1868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452"/>
              </a:lnSpc>
              <a:buNone/>
            </a:pPr>
            <a:r>
              <a:rPr lang="en-US" sz="1532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Высший уровень мышления, основанный на использовании понятий, суждений и умозаключений. Обеспечивает абстрактное, теоретическое познание действительности.</a:t>
            </a:r>
            <a:endParaRPr lang="en-US" sz="153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811530"/>
            <a:ext cx="10554414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5B5F72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Роль системы методов в интеллектуальной деятельности командира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345007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5B5F72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Методы-подходы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037993" y="4019431"/>
            <a:ext cx="3156347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Диалектико-материалистический подход, системный, комплексный, структурный, исторический, экономический, логический и другие. Формируют общие позиции и стратегию познания.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743932" y="345007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5B5F72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Методы-приемы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5743932" y="4019431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Наблюдение и эксперимент, анализ и синтез, аналогия, индукция и дедукция, моделирование. Конкретные инструменты познания военного дела.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449872" y="345007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5B5F72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Уровни методов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9449872" y="4019431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Философские, общенаучные и военно-специальные методы. Определяют универсальность и специфику применения в военном деле.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072753"/>
            <a:ext cx="955500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5B5F72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Организация умственного труда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2211467"/>
            <a:ext cx="5166122" cy="2361605"/>
          </a:xfrm>
          <a:prstGeom prst="roundRect">
            <a:avLst>
              <a:gd name="adj" fmla="val 4234"/>
            </a:avLst>
          </a:prstGeom>
          <a:noFill/>
          <a:ln w="7620">
            <a:solidFill>
              <a:srgbClr val="C9CACE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267783" y="2441258"/>
            <a:ext cx="402216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Гигиена умственного труда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267783" y="2921675"/>
            <a:ext cx="470654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Соблюдение режима работы и отдыха, ритмичность умственной деятельности. Важно для поддержания работоспособности.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6285" y="2211467"/>
            <a:ext cx="5166122" cy="2361605"/>
          </a:xfrm>
          <a:prstGeom prst="roundRect">
            <a:avLst>
              <a:gd name="adj" fmla="val 4234"/>
            </a:avLst>
          </a:prstGeom>
          <a:noFill/>
          <a:ln w="7620">
            <a:solidFill>
              <a:srgbClr val="C9CACE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56076" y="2441258"/>
            <a:ext cx="470654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Рациональная организация рабочего места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7656076" y="3268861"/>
            <a:ext cx="470654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Создание комфортной и упорядоченной обстановки, способствующей сосредоточенной умственной работе.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2037993" y="4795242"/>
            <a:ext cx="5166122" cy="2361605"/>
          </a:xfrm>
          <a:prstGeom prst="roundRect">
            <a:avLst>
              <a:gd name="adj" fmla="val 4234"/>
            </a:avLst>
          </a:prstGeom>
          <a:noFill/>
          <a:ln w="7620">
            <a:solidFill>
              <a:srgbClr val="C9CAC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267783" y="5025033"/>
            <a:ext cx="314015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Планирование и учет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2267783" y="5505450"/>
            <a:ext cx="470654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Четкое представление о задачах, сроках и порядке выполнения интеллектуальной деятельности. Обеспечивает ритмичность работы.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7426285" y="4795242"/>
            <a:ext cx="5166122" cy="2361605"/>
          </a:xfrm>
          <a:prstGeom prst="roundRect">
            <a:avLst>
              <a:gd name="adj" fmla="val 4234"/>
            </a:avLst>
          </a:prstGeom>
          <a:noFill/>
          <a:ln w="7620">
            <a:solidFill>
              <a:srgbClr val="C9CACE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56076" y="5025033"/>
            <a:ext cx="402109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Завершение и оформление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7656076" y="5505450"/>
            <a:ext cx="470654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Систематизация, обработка и хранение результатов умственного труда для дальнейшего использования.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644843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5B5F72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Культура приобретения и переработки информации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2477929"/>
            <a:ext cx="2638544" cy="88868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260163" y="3699867"/>
            <a:ext cx="219420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Активизация внимания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260163" y="4527471"/>
            <a:ext cx="2194203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Развитие способности концентрироваться на получаемой информации, минимизируя отвлечения.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537" y="2477929"/>
            <a:ext cx="2638663" cy="88868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898707" y="3699867"/>
            <a:ext cx="2194322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Совершенствование восприятия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4898707" y="4874657"/>
            <a:ext cx="2194322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Целенаправленное, системное восприятие информации с выделением существенных деталей.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2477929"/>
            <a:ext cx="2638544" cy="888682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537371" y="3699867"/>
            <a:ext cx="219420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Развитие памяти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7537371" y="4527471"/>
            <a:ext cx="2194203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Использование эффективных приемов запоминания и воспроизведения информации.</a:t>
            </a:r>
            <a:endParaRPr lang="en-US" sz="17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3744" y="2477929"/>
            <a:ext cx="2638663" cy="888682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0175915" y="3699867"/>
            <a:ext cx="219432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Рациональное чтение</a:t>
            </a:r>
            <a:endParaRPr lang="en-US" sz="2187" dirty="0"/>
          </a:p>
        </p:txBody>
      </p:sp>
      <p:sp>
        <p:nvSpPr>
          <p:cNvPr id="16" name="Text 9"/>
          <p:cNvSpPr/>
          <p:nvPr/>
        </p:nvSpPr>
        <p:spPr>
          <a:xfrm>
            <a:off x="10175915" y="4527471"/>
            <a:ext cx="2194322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Овладение методиками быстрого и продуктивного чтения для усвоения знаний.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676638"/>
            <a:ext cx="965323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5B5F72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Культура передачи информации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2815352"/>
            <a:ext cx="555427" cy="55542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359294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Культура речи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037993" y="4073366"/>
            <a:ext cx="329588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Лаконичность, логичность, выразительность устной речи командира. Важно для ясной и убедительной передачи информации.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137" y="2815352"/>
            <a:ext cx="555427" cy="55542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67137" y="359294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Культура письма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667137" y="4073366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Владение различными формами письменной речи - от боевых документов до личных записей. Необходимо для четкой фиксации и передачи информации.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2815352"/>
            <a:ext cx="555427" cy="55542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3592949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Культура планирования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296400" y="4420553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Умение составлять логичные, целенаправленные планы, отражающие суть решаемых задач. Ключевой элемент управленческой деятельности.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6863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89227" y="570309"/>
            <a:ext cx="9851946" cy="12961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04"/>
              </a:lnSpc>
              <a:buNone/>
            </a:pPr>
            <a:r>
              <a:rPr lang="en-US" sz="4083" b="1" dirty="0">
                <a:solidFill>
                  <a:srgbClr val="5B5F72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Роль человеческого фактора в военном деле</a:t>
            </a:r>
            <a:endParaRPr lang="en-US" sz="4083" dirty="0"/>
          </a:p>
        </p:txBody>
      </p:sp>
      <p:sp>
        <p:nvSpPr>
          <p:cNvPr id="5" name="Shape 2"/>
          <p:cNvSpPr/>
          <p:nvPr/>
        </p:nvSpPr>
        <p:spPr>
          <a:xfrm>
            <a:off x="2389227" y="2281238"/>
            <a:ext cx="9851946" cy="5385316"/>
          </a:xfrm>
          <a:prstGeom prst="roundRect">
            <a:avLst>
              <a:gd name="adj" fmla="val 1733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2396847" y="2288858"/>
            <a:ext cx="9836706" cy="125956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2604254" y="2420898"/>
            <a:ext cx="4499729" cy="331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13"/>
              </a:lnSpc>
              <a:buNone/>
            </a:pPr>
            <a:r>
              <a:rPr lang="en-US" sz="1633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Производство вооружения и техники</a:t>
            </a:r>
            <a:endParaRPr lang="en-US" sz="1633" dirty="0"/>
          </a:p>
        </p:txBody>
      </p:sp>
      <p:sp>
        <p:nvSpPr>
          <p:cNvPr id="8" name="Text 5"/>
          <p:cNvSpPr/>
          <p:nvPr/>
        </p:nvSpPr>
        <p:spPr>
          <a:xfrm>
            <a:off x="7526417" y="2420898"/>
            <a:ext cx="4499729" cy="99548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3"/>
              </a:lnSpc>
              <a:buNone/>
            </a:pPr>
            <a:r>
              <a:rPr lang="en-US" sz="1633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Зависит от знаний, опыта и самоотверженности людей, занятых в оборонной промышленности.</a:t>
            </a:r>
            <a:endParaRPr lang="en-US" sz="1633" dirty="0"/>
          </a:p>
        </p:txBody>
      </p:sp>
      <p:sp>
        <p:nvSpPr>
          <p:cNvPr id="9" name="Shape 6"/>
          <p:cNvSpPr/>
          <p:nvPr/>
        </p:nvSpPr>
        <p:spPr>
          <a:xfrm>
            <a:off x="2396847" y="3548420"/>
            <a:ext cx="9836706" cy="125956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2604254" y="3680460"/>
            <a:ext cx="4499729" cy="331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13"/>
              </a:lnSpc>
              <a:buNone/>
            </a:pPr>
            <a:r>
              <a:rPr lang="en-US" sz="1633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Комплектование и подготовка армии</a:t>
            </a:r>
            <a:endParaRPr lang="en-US" sz="1633" dirty="0"/>
          </a:p>
        </p:txBody>
      </p:sp>
      <p:sp>
        <p:nvSpPr>
          <p:cNvPr id="11" name="Text 8"/>
          <p:cNvSpPr/>
          <p:nvPr/>
        </p:nvSpPr>
        <p:spPr>
          <a:xfrm>
            <a:off x="7526417" y="3680460"/>
            <a:ext cx="4499729" cy="99548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3"/>
              </a:lnSpc>
              <a:buNone/>
            </a:pPr>
            <a:r>
              <a:rPr lang="en-US" sz="1633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Мобилизационные возможности и качество личного состава определяются состоянием человека в обществе.</a:t>
            </a:r>
            <a:endParaRPr lang="en-US" sz="1633" dirty="0"/>
          </a:p>
        </p:txBody>
      </p:sp>
      <p:sp>
        <p:nvSpPr>
          <p:cNvPr id="12" name="Shape 9"/>
          <p:cNvSpPr/>
          <p:nvPr/>
        </p:nvSpPr>
        <p:spPr>
          <a:xfrm>
            <a:off x="2396847" y="4807982"/>
            <a:ext cx="9836706" cy="159138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2604254" y="4940022"/>
            <a:ext cx="4499729" cy="331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13"/>
              </a:lnSpc>
              <a:buNone/>
            </a:pPr>
            <a:r>
              <a:rPr lang="en-US" sz="1633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Военно-научный потенциал</a:t>
            </a:r>
            <a:endParaRPr lang="en-US" sz="1633" dirty="0"/>
          </a:p>
        </p:txBody>
      </p:sp>
      <p:sp>
        <p:nvSpPr>
          <p:cNvPr id="14" name="Text 11"/>
          <p:cNvSpPr/>
          <p:nvPr/>
        </p:nvSpPr>
        <p:spPr>
          <a:xfrm>
            <a:off x="7526417" y="4940022"/>
            <a:ext cx="4499729" cy="13273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3"/>
              </a:lnSpc>
              <a:buNone/>
            </a:pPr>
            <a:r>
              <a:rPr lang="en-US" sz="1633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Профессионализм ученых и исследователей влияет на разработку новых образцов оружия и решение проблем военного искусства.</a:t>
            </a:r>
            <a:endParaRPr lang="en-US" sz="1633" dirty="0"/>
          </a:p>
        </p:txBody>
      </p:sp>
      <p:sp>
        <p:nvSpPr>
          <p:cNvPr id="15" name="Shape 12"/>
          <p:cNvSpPr/>
          <p:nvPr/>
        </p:nvSpPr>
        <p:spPr>
          <a:xfrm>
            <a:off x="2396847" y="6399371"/>
            <a:ext cx="9836706" cy="125956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2604254" y="6531412"/>
            <a:ext cx="4499729" cy="331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13"/>
              </a:lnSpc>
              <a:buNone/>
            </a:pPr>
            <a:r>
              <a:rPr lang="en-US" sz="1633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Боевая мощь армии</a:t>
            </a:r>
            <a:endParaRPr lang="en-US" sz="1633" dirty="0"/>
          </a:p>
        </p:txBody>
      </p:sp>
      <p:sp>
        <p:nvSpPr>
          <p:cNvPr id="17" name="Text 14"/>
          <p:cNvSpPr/>
          <p:nvPr/>
        </p:nvSpPr>
        <p:spPr>
          <a:xfrm>
            <a:off x="7526417" y="6531412"/>
            <a:ext cx="4499729" cy="99548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3"/>
              </a:lnSpc>
              <a:buNone/>
            </a:pPr>
            <a:r>
              <a:rPr lang="en-US" sz="1633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Решающую роль играют знания, выучка, дисциплина и духовные качества военнослужащих.</a:t>
            </a:r>
            <a:endParaRPr lang="en-US" sz="1633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342073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5B5F72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Заключение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4490799" y="2543294"/>
            <a:ext cx="499943" cy="499943"/>
          </a:xfrm>
          <a:prstGeom prst="roundRect">
            <a:avLst>
              <a:gd name="adj" fmla="val 20000"/>
            </a:avLst>
          </a:prstGeom>
          <a:noFill/>
          <a:ln w="7620">
            <a:solidFill>
              <a:srgbClr val="C9CACE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676180" y="2584966"/>
            <a:ext cx="12906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4"/>
          <p:cNvSpPr/>
          <p:nvPr/>
        </p:nvSpPr>
        <p:spPr>
          <a:xfrm>
            <a:off x="5212913" y="2619613"/>
            <a:ext cx="38200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Единство теории и практики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5212913" y="3447217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Теоретический и эмпирический методы познания дополняют друг друга в интеллектуальной деятельности военных кадров.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9255085" y="2543294"/>
            <a:ext cx="499943" cy="499943"/>
          </a:xfrm>
          <a:prstGeom prst="roundRect">
            <a:avLst>
              <a:gd name="adj" fmla="val 20000"/>
            </a:avLst>
          </a:prstGeom>
          <a:noFill/>
          <a:ln w="7620">
            <a:solidFill>
              <a:srgbClr val="C9CACE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9412129" y="2584966"/>
            <a:ext cx="18573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8"/>
          <p:cNvSpPr/>
          <p:nvPr/>
        </p:nvSpPr>
        <p:spPr>
          <a:xfrm>
            <a:off x="9977199" y="2619613"/>
            <a:ext cx="38200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Культура мышления командира</a:t>
            </a:r>
            <a:endParaRPr lang="en-US" sz="2187" dirty="0"/>
          </a:p>
        </p:txBody>
      </p:sp>
      <p:sp>
        <p:nvSpPr>
          <p:cNvPr id="13" name="Text 9"/>
          <p:cNvSpPr/>
          <p:nvPr/>
        </p:nvSpPr>
        <p:spPr>
          <a:xfrm>
            <a:off x="9977199" y="3447217"/>
            <a:ext cx="38200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Включает развитие различных видов мышления, овладение методами познания, рациональную организацию умственного труда.</a:t>
            </a:r>
            <a:endParaRPr lang="en-US" sz="1750" dirty="0"/>
          </a:p>
        </p:txBody>
      </p:sp>
      <p:sp>
        <p:nvSpPr>
          <p:cNvPr id="14" name="Shape 10"/>
          <p:cNvSpPr/>
          <p:nvPr/>
        </p:nvSpPr>
        <p:spPr>
          <a:xfrm>
            <a:off x="4490799" y="5619988"/>
            <a:ext cx="499943" cy="499943"/>
          </a:xfrm>
          <a:prstGeom prst="roundRect">
            <a:avLst>
              <a:gd name="adj" fmla="val 20000"/>
            </a:avLst>
          </a:prstGeom>
          <a:noFill/>
          <a:ln w="7620">
            <a:solidFill>
              <a:srgbClr val="C9CACE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4644271" y="5661660"/>
            <a:ext cx="1930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2"/>
          <p:cNvSpPr/>
          <p:nvPr/>
        </p:nvSpPr>
        <p:spPr>
          <a:xfrm>
            <a:off x="5212913" y="5696307"/>
            <a:ext cx="421064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Роль человеческого фактора</a:t>
            </a:r>
            <a:endParaRPr lang="en-US" sz="2187" dirty="0"/>
          </a:p>
        </p:txBody>
      </p:sp>
      <p:sp>
        <p:nvSpPr>
          <p:cNvPr id="17" name="Text 13"/>
          <p:cNvSpPr/>
          <p:nvPr/>
        </p:nvSpPr>
        <p:spPr>
          <a:xfrm>
            <a:off x="5212913" y="6176724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Определяющее влияние знаний, выучки, дисциплины и духовных качеств военнослужащих на боевую мощь армии.</a:t>
            </a:r>
            <a:endParaRPr lang="en-US" sz="1750" dirty="0"/>
          </a:p>
        </p:txBody>
      </p:sp>
      <p:pic>
        <p:nvPicPr>
          <p:cNvPr id="1030" name="Picture 6" descr="Почетный караул на стене Кремля в Москве, России Редакционное Фото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b="5359"/>
          <a:stretch/>
        </p:blipFill>
        <p:spPr bwMode="auto">
          <a:xfrm>
            <a:off x="-19050" y="-7224"/>
            <a:ext cx="4352688" cy="823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583</Words>
  <Application>Microsoft Office PowerPoint</Application>
  <PresentationFormat>Произвольный</PresentationFormat>
  <Paragraphs>76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5</cp:revision>
  <dcterms:created xsi:type="dcterms:W3CDTF">2024-05-02T17:33:35Z</dcterms:created>
  <dcterms:modified xsi:type="dcterms:W3CDTF">2024-05-23T11:26:16Z</dcterms:modified>
</cp:coreProperties>
</file>