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-64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B06A-F445-476D-8D09-ADE2C6127495}" type="datetimeFigureOut">
              <a:rPr lang="ru-RU" smtClean="0"/>
              <a:t>10.05.2024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45F7D0-2FA8-427C-B615-AF26F62EB61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308B-F3FE-41B2-AD50-E6283DF01EEE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6663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B0430-0513-4A37-9DE1-CA7CE80BA486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135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6F563-C9E0-4E24-B4FC-19CDFF534620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72814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7C930-E770-460E-9CA0-6F3562930936}" type="datetime1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5730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9C31C-D672-4171-B797-75C63B07CA36}" type="datetime1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23840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C89D70-3A3D-4ECB-AB0D-0B518EC28501}" type="datetime1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822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C0209-A954-41EF-83C2-7476F3AEF257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7055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7CA14-E31B-4D47-9CC6-6083F6397239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2047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7D10-2FA1-4867-B5CA-2C543B77B610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505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FED51-024A-4D3E-9E9B-22DFF8DD047F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9889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BF57D-6DFB-4C92-B241-DAD9B9F66C67}" type="datetime1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1681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E73F-A1E0-4FA0-B8B0-297E716B4CA2}" type="datetime1">
              <a:rPr lang="ru-RU" smtClean="0"/>
              <a:t>10.05.2024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4471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6E245-948A-4A61-B921-2B46D0CEF289}" type="datetime1">
              <a:rPr lang="ru-RU" smtClean="0"/>
              <a:t>10.05.2024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02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4F117-17C4-48FA-B610-E4FBC5FA9115}" type="datetime1">
              <a:rPr lang="ru-RU" smtClean="0"/>
              <a:t>10.05.2024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70892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C46F9-2F3B-4FE1-AB1C-74F7DD04D3C6}" type="datetime1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7001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3C59B-373D-463D-89D5-5035BC152642}" type="datetime1">
              <a:rPr lang="ru-RU" smtClean="0"/>
              <a:t>10.05.2024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00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6986-E340-4E30-AE01-5E63B47A3051}" type="datetime1">
              <a:rPr lang="ru-RU" smtClean="0"/>
              <a:t>10.05.2024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437E3-1F71-467A-8231-76E966E90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116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8%D1%81%D1%82%D0%B8%D0%BD%D0%B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hyperlink" Target="https://ru.wikipedia.org/wiki/%D0%92%D0%B5%D0%BB%D0%B8%D0%BA%D0%BE%D0%B1%D1%80%D0%B8%D1%82%D0%B0%D0%BD%D0%B8%D1%8F" TargetMode="External"/><Relationship Id="rId7" Type="http://schemas.openxmlformats.org/officeDocument/2006/relationships/image" Target="../media/image2.jpeg"/><Relationship Id="rId2" Type="http://schemas.openxmlformats.org/officeDocument/2006/relationships/hyperlink" Target="https://ru.wikipedia.org/wiki/%D0%90%D0%B2%D1%81%D1%82%D1%80%D0%B8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ru.wikipedia.org/wiki/%D0%A1%D0%BE%D1%86%D0%B8%D0%BE%D0%BB%D0%BE%D0%B3" TargetMode="External"/><Relationship Id="rId4" Type="http://schemas.openxmlformats.org/officeDocument/2006/relationships/hyperlink" Target="https://ru.wikipedia.org/wiki/%D0%A4%D0%B8%D0%BB%D0%BE%D1%81%D0%BE%D1%8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0%BE%D1%81%D1%82%D0%BF%D0%BE%D0%B7%D0%B8%D1%82%D0%B8%D0%B2%D0%B8%D0%B7%D0%BC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s://ru.wikipedia.org/wiki/%D0%A4%D0%B8%D0%BB%D0%BE%D1%81%D0%BE%D1%8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hyperlink" Target="https://ru.wikipedia.org/wiki/%D0%9A%D1%80%D0%B8%D1%82%D0%B8%D1%87%D0%B5%D1%81%D0%BA%D0%B8%D0%B9_%D1%80%D0%B0%D1%86%D0%B8%D0%BE%D0%BD%D0%B0%D0%BB%D0%B8%D0%B7%D0%BC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4%D0%B8%D0%BB%D0%BE%D1%81%D0%BE%D1%84" TargetMode="External"/><Relationship Id="rId7" Type="http://schemas.openxmlformats.org/officeDocument/2006/relationships/image" Target="../media/image12.jpeg"/><Relationship Id="rId2" Type="http://schemas.openxmlformats.org/officeDocument/2006/relationships/hyperlink" Target="https://ru.wikipedia.org/wiki/%D0%A3%D1%87%D1%91%D0%BD%D1%8B%D0%B9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ru.wikipedia.org/wiki/%D0%9C%D0%B5%D1%82%D0%BE%D0%B4%D0%BE%D0%BB%D0%BE%D0%B3%D0%B8%D1%8F_%D0%BD%D0%B0%D1%83%D0%BA%D0%B8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D%D0%B0%D1%83%D1%87%D0%BD%D0%B0%D1%8F_%D1%82%D0%B5%D0%BE%D1%80%D0%B8%D1%8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3" y="2792634"/>
            <a:ext cx="8915399" cy="1043873"/>
          </a:xfrm>
        </p:spPr>
        <p:txBody>
          <a:bodyPr>
            <a:noAutofit/>
          </a:bodyPr>
          <a:lstStyle/>
          <a:p>
            <a:r>
              <a:rPr lang="ru-RU" sz="7200" dirty="0" smtClean="0"/>
              <a:t>Особенности философии </a:t>
            </a:r>
            <a:r>
              <a:rPr lang="ru-RU" sz="7200" b="1" dirty="0" err="1" smtClean="0"/>
              <a:t>п</a:t>
            </a:r>
            <a:r>
              <a:rPr lang="ru-RU" sz="7200" b="1" dirty="0" err="1" smtClean="0"/>
              <a:t>остпозитивизма</a:t>
            </a:r>
            <a:endParaRPr lang="ru-RU" sz="72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7046912" y="5400242"/>
            <a:ext cx="8915399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Выполнил: </a:t>
            </a:r>
            <a:r>
              <a:rPr lang="ru-RU" dirty="0" err="1" smtClean="0"/>
              <a:t>Маренин</a:t>
            </a:r>
            <a:r>
              <a:rPr lang="ru-RU" dirty="0" smtClean="0"/>
              <a:t> </a:t>
            </a:r>
            <a:r>
              <a:rPr lang="ru-RU" dirty="0" smtClean="0"/>
              <a:t>Д.С. </a:t>
            </a:r>
            <a:endParaRPr lang="ru-RU" dirty="0" smtClean="0"/>
          </a:p>
          <a:p>
            <a:r>
              <a:rPr lang="ru-RU" dirty="0" smtClean="0"/>
              <a:t>Научный руководитель: Лаврикова Н.И.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02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 </a:t>
            </a:r>
            <a:r>
              <a:rPr lang="ru-RU" dirty="0" err="1" smtClean="0"/>
              <a:t>постпозитивизма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588042"/>
          </a:xfrm>
        </p:spPr>
        <p:txBody>
          <a:bodyPr>
            <a:normAutofit/>
          </a:bodyPr>
          <a:lstStyle/>
          <a:p>
            <a:pPr lvl="0"/>
            <a:r>
              <a:rPr lang="ru-RU" b="1" dirty="0" err="1"/>
              <a:t>Фаллибилисткое</a:t>
            </a:r>
            <a:r>
              <a:rPr lang="ru-RU" dirty="0"/>
              <a:t> (Основные представители : Карл Поппер  и </a:t>
            </a:r>
            <a:r>
              <a:rPr lang="ru-RU" dirty="0" err="1"/>
              <a:t>Имре</a:t>
            </a:r>
            <a:r>
              <a:rPr lang="ru-RU" dirty="0"/>
              <a:t> </a:t>
            </a:r>
            <a:r>
              <a:rPr lang="ru-RU" dirty="0" err="1"/>
              <a:t>Лакатос</a:t>
            </a:r>
            <a:r>
              <a:rPr lang="ru-RU" dirty="0" smtClean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        Основной идеей является  то что любое </a:t>
            </a:r>
            <a:r>
              <a:rPr lang="ru-RU" dirty="0"/>
              <a:t>научное знание </a:t>
            </a:r>
            <a:r>
              <a:rPr lang="ru-RU" dirty="0" smtClean="0"/>
              <a:t>не </a:t>
            </a:r>
            <a:r>
              <a:rPr lang="ru-RU" dirty="0"/>
              <a:t>является окончательным, а есть лишь промежуточная </a:t>
            </a:r>
            <a:r>
              <a:rPr lang="ru-RU" dirty="0" smtClean="0"/>
              <a:t>вариация </a:t>
            </a:r>
            <a:r>
              <a:rPr lang="ru-RU" dirty="0"/>
              <a:t> </a:t>
            </a:r>
            <a:r>
              <a:rPr lang="ru-RU" dirty="0">
                <a:hlinkClick r:id="rId2" tooltip="Истина"/>
              </a:rPr>
              <a:t>истины</a:t>
            </a:r>
            <a:r>
              <a:rPr lang="ru-RU" dirty="0"/>
              <a:t>, подразумевающая последующую замену на лучшую </a:t>
            </a:r>
            <a:r>
              <a:rPr lang="ru-RU" dirty="0" smtClean="0"/>
              <a:t>вариацию.</a:t>
            </a:r>
            <a:endParaRPr lang="ru-RU" dirty="0"/>
          </a:p>
          <a:p>
            <a:pPr lvl="0"/>
            <a:r>
              <a:rPr lang="ru-RU" b="1" dirty="0" err="1"/>
              <a:t>Релятивисткое</a:t>
            </a:r>
            <a:r>
              <a:rPr lang="ru-RU" dirty="0"/>
              <a:t> (Томас Кун и Пол </a:t>
            </a:r>
            <a:r>
              <a:rPr lang="ru-RU" dirty="0" err="1"/>
              <a:t>Фейерабенд</a:t>
            </a:r>
            <a:r>
              <a:rPr lang="ru-RU" dirty="0" smtClean="0"/>
              <a:t>)</a:t>
            </a:r>
            <a:endParaRPr lang="ru-RU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1800" dirty="0"/>
              <a:t> Основной идеей является  </a:t>
            </a:r>
            <a:r>
              <a:rPr lang="ru-RU" sz="1800" dirty="0" err="1" smtClean="0"/>
              <a:t>отрицане</a:t>
            </a:r>
            <a:r>
              <a:rPr lang="ru-RU" sz="1800" dirty="0" smtClean="0"/>
              <a:t> претензий </a:t>
            </a:r>
            <a:r>
              <a:rPr lang="ru-RU" sz="1800" dirty="0"/>
              <a:t>на объективность в определенной области и </a:t>
            </a:r>
            <a:r>
              <a:rPr lang="ru-RU" sz="1800" dirty="0" smtClean="0"/>
              <a:t>утверждение, </a:t>
            </a:r>
            <a:r>
              <a:rPr lang="ru-RU" sz="1800" dirty="0"/>
              <a:t>что оценки в этой области относительны к точке зрения наблюдателя или контексту, в котором они оцениваются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090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Карл Поппер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(1902 </a:t>
            </a:r>
            <a:r>
              <a:rPr lang="ru-RU" b="1" dirty="0">
                <a:ln/>
                <a:solidFill>
                  <a:schemeClr val="accent3"/>
                </a:solidFill>
              </a:rPr>
              <a:t>- 1994)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5501" y="4337331"/>
            <a:ext cx="8562824" cy="244847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Предложил радикально новый взгляд на роль опыта по отношению к </a:t>
            </a:r>
            <a:r>
              <a:rPr lang="ru-RU" dirty="0" smtClean="0"/>
              <a:t>научным </a:t>
            </a:r>
            <a:r>
              <a:rPr lang="ru-RU" dirty="0"/>
              <a:t>теориям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Является основателем такого направления как </a:t>
            </a:r>
            <a:r>
              <a:rPr lang="en-US" dirty="0" smtClean="0"/>
              <a:t>“</a:t>
            </a:r>
            <a:r>
              <a:rPr lang="ru-RU" u="sng" dirty="0" err="1" smtClean="0"/>
              <a:t>фаллибилизм</a:t>
            </a:r>
            <a:r>
              <a:rPr lang="en-US" dirty="0" smtClean="0"/>
              <a:t>”</a:t>
            </a:r>
            <a:endParaRPr lang="ru-RU" dirty="0" smtClean="0"/>
          </a:p>
          <a:p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качестве основы для решения </a:t>
            </a:r>
            <a:r>
              <a:rPr lang="ru-RU" dirty="0" smtClean="0"/>
              <a:t>проблемы разграничения науки </a:t>
            </a:r>
            <a:r>
              <a:rPr lang="ru-RU" dirty="0"/>
              <a:t>и </a:t>
            </a:r>
            <a:r>
              <a:rPr lang="ru-RU" dirty="0" err="1"/>
              <a:t>вненаучных</a:t>
            </a:r>
            <a:r>
              <a:rPr lang="ru-RU" dirty="0"/>
              <a:t> знаний выдвинул принцип фальсификации (опровержения). Научные теории всегда имеют свой предмет и свои границы, а поэтому должны быть принципиально фальсифицируемы.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592925" y="1322709"/>
            <a:ext cx="8915400" cy="9304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- </a:t>
            </a:r>
            <a:r>
              <a:rPr lang="ru-RU" dirty="0"/>
              <a:t> </a:t>
            </a:r>
            <a:r>
              <a:rPr lang="ru-RU" dirty="0">
                <a:hlinkClick r:id="rId2" tooltip="Австрия"/>
              </a:rPr>
              <a:t>австрийский</a:t>
            </a:r>
            <a:r>
              <a:rPr lang="ru-RU" dirty="0"/>
              <a:t> и </a:t>
            </a:r>
            <a:r>
              <a:rPr lang="ru-RU" dirty="0">
                <a:hlinkClick r:id="rId3" tooltip="Великобритания"/>
              </a:rPr>
              <a:t>британский</a:t>
            </a:r>
            <a:r>
              <a:rPr lang="ru-RU" dirty="0"/>
              <a:t> </a:t>
            </a:r>
            <a:r>
              <a:rPr lang="ru-RU" dirty="0">
                <a:hlinkClick r:id="rId4" tooltip="Философ"/>
              </a:rPr>
              <a:t>философ</a:t>
            </a:r>
            <a:r>
              <a:rPr lang="ru-RU" dirty="0"/>
              <a:t> и </a:t>
            </a:r>
            <a:r>
              <a:rPr lang="ru-RU" dirty="0">
                <a:hlinkClick r:id="rId5" tooltip="Социолог"/>
              </a:rPr>
              <a:t>социолог</a:t>
            </a:r>
            <a:r>
              <a:rPr lang="ru-RU" dirty="0"/>
              <a:t>. Один из самых влиятельных философов </a:t>
            </a:r>
            <a:r>
              <a:rPr lang="ru-RU" dirty="0" smtClean="0"/>
              <a:t>науки</a:t>
            </a:r>
            <a:r>
              <a:rPr lang="ru-RU" dirty="0"/>
              <a:t>.</a:t>
            </a:r>
            <a:endParaRPr lang="ru-RU" u="sng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4975" y="2046943"/>
            <a:ext cx="3364209" cy="22237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287" y="2046945"/>
            <a:ext cx="3541323" cy="22237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662" y="2057328"/>
            <a:ext cx="2478286" cy="31763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err="1">
                <a:ln/>
                <a:solidFill>
                  <a:schemeClr val="accent3"/>
                </a:solidFill>
              </a:rPr>
              <a:t>Имре</a:t>
            </a:r>
            <a:r>
              <a:rPr lang="ru-RU" b="1" dirty="0">
                <a:ln/>
                <a:solidFill>
                  <a:schemeClr val="accent3"/>
                </a:solidFill>
              </a:rPr>
              <a:t> </a:t>
            </a:r>
            <a:r>
              <a:rPr lang="ru-RU" b="1" dirty="0" err="1">
                <a:ln/>
                <a:solidFill>
                  <a:schemeClr val="accent3"/>
                </a:solidFill>
              </a:rPr>
              <a:t>Лакатос</a:t>
            </a:r>
            <a:r>
              <a:rPr lang="ru-RU" b="1" dirty="0">
                <a:ln/>
                <a:solidFill>
                  <a:schemeClr val="accent3"/>
                </a:solidFill>
              </a:rPr>
              <a:t> (1922 – 1974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)</a:t>
            </a:r>
            <a:br>
              <a:rPr lang="ru-RU" b="1" dirty="0" smtClean="0">
                <a:ln/>
                <a:solidFill>
                  <a:schemeClr val="accent3"/>
                </a:solidFill>
              </a:rPr>
            </a:b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05317"/>
            <a:ext cx="8915400" cy="20661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-</a:t>
            </a:r>
            <a:r>
              <a:rPr lang="ru-RU" dirty="0"/>
              <a:t> английский </a:t>
            </a:r>
            <a:r>
              <a:rPr lang="ru-RU" dirty="0">
                <a:hlinkClick r:id="rId2" tooltip="Философ"/>
              </a:rPr>
              <a:t>философ</a:t>
            </a:r>
            <a:r>
              <a:rPr lang="ru-RU" dirty="0"/>
              <a:t> венгерского происхождения, один из представителей </a:t>
            </a:r>
            <a:r>
              <a:rPr lang="ru-RU" dirty="0" err="1">
                <a:hlinkClick r:id="rId3" tooltip="Постпозитивизм"/>
              </a:rPr>
              <a:t>постпозитивизма</a:t>
            </a:r>
            <a:r>
              <a:rPr lang="ru-RU" dirty="0"/>
              <a:t> и </a:t>
            </a:r>
            <a:r>
              <a:rPr lang="ru-RU" dirty="0">
                <a:hlinkClick r:id="rId4" tooltip="Критический рационализм"/>
              </a:rPr>
              <a:t>критического рационализма</a:t>
            </a:r>
            <a:r>
              <a:rPr lang="ru-RU" dirty="0"/>
              <a:t>.</a:t>
            </a:r>
            <a:r>
              <a:rPr lang="ru-RU" dirty="0" smtClean="0"/>
              <a:t> родился </a:t>
            </a:r>
            <a:r>
              <a:rPr lang="ru-RU" dirty="0"/>
              <a:t>в Венгрии. Во время Второй мировой войны участвовал в антифашистском движении Сопротивления. </a:t>
            </a:r>
            <a:r>
              <a:rPr lang="ru-RU" dirty="0" smtClean="0"/>
              <a:t>В </a:t>
            </a:r>
            <a:r>
              <a:rPr lang="ru-RU" dirty="0"/>
              <a:t>Московском </a:t>
            </a:r>
            <a:r>
              <a:rPr lang="ru-RU" dirty="0" smtClean="0"/>
              <a:t>университете </a:t>
            </a:r>
            <a:r>
              <a:rPr lang="ru-RU" dirty="0"/>
              <a:t>под руководством проф. С.А. Яновской работал над кандидатской диссертацией по философии </a:t>
            </a:r>
            <a:r>
              <a:rPr lang="ru-RU" dirty="0" smtClean="0"/>
              <a:t>математики. В </a:t>
            </a:r>
            <a:r>
              <a:rPr lang="ru-RU" dirty="0"/>
              <a:t>кон. 1940-х гг. был обвинен в «ревизионизме» и более трех лет провел в заключении. </a:t>
            </a:r>
            <a:r>
              <a:rPr lang="ru-RU" dirty="0" smtClean="0"/>
              <a:t>С </a:t>
            </a:r>
            <a:r>
              <a:rPr lang="ru-RU" dirty="0"/>
              <a:t>1960 преподавал в Лондонской школе экономики, стал учеником и последователем К. Поппера.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422" t="-199" r="20845" b="-459"/>
          <a:stretch/>
        </p:blipFill>
        <p:spPr>
          <a:xfrm>
            <a:off x="2213814" y="3481138"/>
            <a:ext cx="3914275" cy="322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09006" y="3465096"/>
            <a:ext cx="3224462" cy="3224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4195" y="3471483"/>
            <a:ext cx="2261027" cy="3218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394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35760" y="802103"/>
            <a:ext cx="8915400" cy="1283370"/>
          </a:xfrm>
        </p:spPr>
        <p:txBody>
          <a:bodyPr/>
          <a:lstStyle/>
          <a:p>
            <a:r>
              <a:rPr lang="ru-RU" dirty="0" smtClean="0"/>
              <a:t>Считал, что философское основание науки должно опираться на рациональные знания. В отличие от Поппера считал, что рост научных знаний осуществляется за счет конкурирующих исследовательских программ.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035760" y="2085473"/>
            <a:ext cx="8915400" cy="1283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 Для того, чтобы раскрыть структуру своей научно-исследовательской программы, мыслитель ввел базисную единицу, включающую в себя следующие элементы</a:t>
            </a:r>
            <a:r>
              <a:rPr lang="ru-RU" dirty="0" smtClean="0"/>
              <a:t>: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 smtClean="0"/>
              <a:t>Ядро</a:t>
            </a:r>
            <a:r>
              <a:rPr lang="ru-RU" dirty="0"/>
              <a:t> — доказанные и неопровержимые знания.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Защитный пояс — множество частных научных гипотез, которые поддаются пересмотру, </a:t>
            </a:r>
            <a:r>
              <a:rPr lang="ru-RU" dirty="0" smtClean="0"/>
              <a:t>опровержению.</a:t>
            </a:r>
            <a:endParaRPr lang="ru-RU" dirty="0"/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Положительная эвристика программы — прогресс в объяснении </a:t>
            </a:r>
            <a:r>
              <a:rPr lang="ru-RU" dirty="0" smtClean="0"/>
              <a:t>имеющихся фактов </a:t>
            </a:r>
            <a:r>
              <a:rPr lang="ru-RU" dirty="0"/>
              <a:t>и успешное предсказание новых в конкретно области исследования.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dirty="0"/>
              <a:t>Отрицательная эвристика — методы защиты от опровержения со стороны альтернативных программ.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035760" y="5935578"/>
            <a:ext cx="8915400" cy="12512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“</a:t>
            </a:r>
            <a:r>
              <a:rPr lang="ru-RU" dirty="0" smtClean="0"/>
              <a:t>Знания не устаревают, а накапливаются</a:t>
            </a:r>
            <a:r>
              <a:rPr lang="en-US" dirty="0" smtClean="0"/>
              <a:t>”</a:t>
            </a:r>
            <a:endParaRPr lang="ru-RU" dirty="0" smtClean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47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Томас Кун (1922-1996)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494330"/>
            <a:ext cx="8915400" cy="8523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-американский </a:t>
            </a:r>
            <a:r>
              <a:rPr lang="ru-RU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историк науки </a:t>
            </a:r>
            <a:r>
              <a:rPr lang="ru-RU" dirty="0"/>
              <a:t>и </a:t>
            </a:r>
            <a:r>
              <a:rPr lang="ru-RU" u="sng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философ</a:t>
            </a:r>
            <a:r>
              <a:rPr lang="ru-RU" dirty="0" smtClean="0"/>
              <a:t>,</a:t>
            </a:r>
            <a:r>
              <a:rPr lang="ru-RU" dirty="0"/>
              <a:t> </a:t>
            </a:r>
            <a:r>
              <a:rPr lang="ru-RU" dirty="0" smtClean="0"/>
              <a:t>один </a:t>
            </a:r>
            <a:r>
              <a:rPr lang="ru-RU" dirty="0"/>
              <a:t>из лидеров историко-эволюционистского направления в философии науки.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0846" y="2346690"/>
            <a:ext cx="3652205" cy="273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70773" y="3216910"/>
            <a:ext cx="2105724" cy="2739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6766" y="2874779"/>
            <a:ext cx="4360292" cy="2769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2131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34550" y="1498731"/>
            <a:ext cx="8915400" cy="1653473"/>
          </a:xfrm>
        </p:spPr>
        <p:txBody>
          <a:bodyPr/>
          <a:lstStyle/>
          <a:p>
            <a:r>
              <a:rPr lang="ru-RU" dirty="0"/>
              <a:t>В своих работах он доказывал, что научные теории не всегда развиваются линейно и непрерывно, как это предполагалось </a:t>
            </a:r>
            <a:r>
              <a:rPr lang="ru-RU" dirty="0" err="1"/>
              <a:t>постпозитивистами</a:t>
            </a:r>
            <a:r>
              <a:rPr lang="ru-RU" dirty="0"/>
              <a:t>. Вместо этого, научные революции возникают как результат смены </a:t>
            </a:r>
            <a:r>
              <a:rPr lang="ru-RU" dirty="0" smtClean="0"/>
              <a:t>базовых </a:t>
            </a:r>
            <a:r>
              <a:rPr lang="ru-RU" dirty="0"/>
              <a:t>убеждений, на которых строится научное знание.</a:t>
            </a: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2464992" y="3312625"/>
            <a:ext cx="9727008" cy="1901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Наиболее 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известной работой Томаса Куна считается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“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Структура научных революций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”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. В которой он придал большое значение слову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“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парадигма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”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. Это совокупность научных достижений, в первую очередь, теорий, признаваемых всем научным сообществом в определенный период времени. Парадигмой можно назвать одну или несколько фундаментальных теорий, получивших всеобщее признание и в течение какого-то времени направляющих научное исследование</a:t>
            </a:r>
          </a:p>
          <a:p>
            <a:endParaRPr lang="ru-RU" dirty="0">
              <a:latin typeface="Century Gothic (Основной текст)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53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ru-RU" b="1" dirty="0">
                <a:ln/>
                <a:solidFill>
                  <a:schemeClr val="accent3"/>
                </a:solidFill>
              </a:rPr>
              <a:t>Пол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Фейерабенд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(1924-1994)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0199" y="1494329"/>
            <a:ext cx="8915400" cy="58532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- австрийско-американский</a:t>
            </a:r>
            <a:r>
              <a:rPr lang="ru-RU" dirty="0"/>
              <a:t> </a:t>
            </a:r>
            <a:r>
              <a:rPr lang="ru-RU" dirty="0">
                <a:hlinkClick r:id="rId2" tooltip="Учёный"/>
              </a:rPr>
              <a:t>учёный</a:t>
            </a:r>
            <a:r>
              <a:rPr lang="ru-RU" dirty="0"/>
              <a:t>, </a:t>
            </a:r>
            <a:r>
              <a:rPr lang="ru-RU" dirty="0">
                <a:hlinkClick r:id="rId3" tooltip="Философ"/>
              </a:rPr>
              <a:t>философ</a:t>
            </a:r>
            <a:r>
              <a:rPr lang="ru-RU" dirty="0"/>
              <a:t>, </a:t>
            </a:r>
            <a:r>
              <a:rPr lang="ru-RU" dirty="0">
                <a:hlinkClick r:id="rId4" tooltip="Методология науки"/>
              </a:rPr>
              <a:t>методолог науки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3438" y="2031101"/>
            <a:ext cx="3475605" cy="35434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7844" y="3643950"/>
            <a:ext cx="2008946" cy="3021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3753" y="3265463"/>
            <a:ext cx="4879381" cy="27430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859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5001" y="1909010"/>
            <a:ext cx="8915400" cy="834189"/>
          </a:xfrm>
        </p:spPr>
        <p:txBody>
          <a:bodyPr>
            <a:normAutofit/>
          </a:bodyPr>
          <a:lstStyle/>
          <a:p>
            <a:r>
              <a:rPr lang="ru-RU" dirty="0" smtClean="0"/>
              <a:t>Отрицал идею единого научного подхода, считая , что все научные теории и методы должны быть подвергнуты критике.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650748" y="2743199"/>
            <a:ext cx="8915400" cy="83418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Является сторонником тезиса о несоизмеримости теорий. По мнению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Фейерабенда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, плюрализм должен господствовать как в политике, так и в науке.</a:t>
            </a:r>
          </a:p>
          <a:p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428789" y="3753851"/>
            <a:ext cx="9410283" cy="190901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Один из критериев оценки 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  <a:hlinkClick r:id="rId2" tooltip="Научная теория"/>
              </a:rPr>
              <a:t>научных теорий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, который активно критикуется </a:t>
            </a:r>
            <a:r>
              <a:rPr lang="ru-RU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Фейерабендом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 (Основной текст)"/>
              </a:rPr>
              <a:t> — это критерий последовательности. Он указывает, что настаивание на том, чтобы новые теории последовательно продолжали старые теории, даёт необоснованные преимущества старым теориям, и что последовательность по отношению к старым теориям не приводит к тому, что новая теория лучше описывает действительность по сравнению с другой новой теорией, которая такую последовательность не соблюдает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437E3-1F71-467A-8231-76E966E90979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61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213</TotalTime>
  <Words>341</Words>
  <Application>Microsoft Office PowerPoint</Application>
  <PresentationFormat>Произвольный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Легкий дым</vt:lpstr>
      <vt:lpstr>Особенности философии постпозитивизма</vt:lpstr>
      <vt:lpstr>Основные направления постпозитивизма</vt:lpstr>
      <vt:lpstr>Карл Поппер (1902 - 1994) </vt:lpstr>
      <vt:lpstr>Имре Лакатос (1922 – 1974) </vt:lpstr>
      <vt:lpstr>Слайд 5</vt:lpstr>
      <vt:lpstr> Томас Кун (1922-1996)</vt:lpstr>
      <vt:lpstr>Слайд 7</vt:lpstr>
      <vt:lpstr>Пол Фейерабенд (1924-1994)</vt:lpstr>
      <vt:lpstr>Слайд 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Постпозитивизм</dc:title>
  <dc:creator>Admin</dc:creator>
  <cp:lastModifiedBy>User</cp:lastModifiedBy>
  <cp:revision>24</cp:revision>
  <dcterms:created xsi:type="dcterms:W3CDTF">2024-03-04T12:49:46Z</dcterms:created>
  <dcterms:modified xsi:type="dcterms:W3CDTF">2024-05-10T09:19:11Z</dcterms:modified>
</cp:coreProperties>
</file>