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52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966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657600" y="3749040"/>
            <a:ext cx="9875520" cy="227323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57600" y="6003986"/>
            <a:ext cx="9875520" cy="1645920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2880594" y="1332716"/>
            <a:ext cx="2743200" cy="6096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2055150" y="4941193"/>
            <a:ext cx="4389120" cy="614477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09600" y="0"/>
            <a:ext cx="975360" cy="8229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42138" y="0"/>
            <a:ext cx="167462" cy="8229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84960" y="0"/>
            <a:ext cx="290995" cy="8229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826112" y="0"/>
            <a:ext cx="368448" cy="8229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015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46304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366579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762624" y="0"/>
            <a:ext cx="0" cy="8229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70688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458217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950720" y="0"/>
            <a:ext cx="121920" cy="8229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975360" y="4114800"/>
            <a:ext cx="2072640" cy="155448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95411" y="5840102"/>
            <a:ext cx="1026278" cy="76970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745728" y="6600758"/>
            <a:ext cx="219456" cy="1645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662733" y="6945782"/>
            <a:ext cx="438912" cy="3291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3048000" y="5394960"/>
            <a:ext cx="585216" cy="4389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2120870" y="5914442"/>
            <a:ext cx="975360" cy="621029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2682240" cy="70218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11948160" cy="584850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5/10/2024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474720"/>
            <a:ext cx="9875520" cy="2464308"/>
          </a:xfrm>
        </p:spPr>
        <p:txBody>
          <a:bodyPr/>
          <a:lstStyle>
            <a:lvl1pPr algn="l">
              <a:buNone/>
              <a:defRPr sz="4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0" y="6012180"/>
            <a:ext cx="9875520" cy="164592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2878410" y="1328318"/>
            <a:ext cx="2743200" cy="6096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2055450" y="4937760"/>
            <a:ext cx="4389120" cy="614477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09600" y="0"/>
            <a:ext cx="975360" cy="82296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2138" y="0"/>
            <a:ext cx="167462" cy="82296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84960" y="0"/>
            <a:ext cx="290995" cy="82296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826112" y="0"/>
            <a:ext cx="368448" cy="82296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015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463040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366579" y="0"/>
            <a:ext cx="0" cy="82296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762624" y="0"/>
            <a:ext cx="0" cy="82296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70688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950720" y="0"/>
            <a:ext cx="121920" cy="82296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975360" y="4114800"/>
            <a:ext cx="2072640" cy="1554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2119527" y="5840102"/>
            <a:ext cx="1026278" cy="769709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745728" y="6600758"/>
            <a:ext cx="219456" cy="16459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662733" y="6949440"/>
            <a:ext cx="438912" cy="32918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3006464" y="5375866"/>
            <a:ext cx="585216" cy="43891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455671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2144986" y="5914442"/>
            <a:ext cx="975360" cy="621029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585216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832397" y="1920240"/>
            <a:ext cx="5852160" cy="5486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207008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5852160" cy="46634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995160" y="2834640"/>
            <a:ext cx="5852160" cy="46634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731520" y="1883664"/>
            <a:ext cx="5852160" cy="7900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6949440" y="1883664"/>
            <a:ext cx="5852160" cy="7900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9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5/10/2024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656832" y="3749040"/>
            <a:ext cx="7571232" cy="731520"/>
          </a:xfrm>
        </p:spPr>
        <p:txBody>
          <a:bodyPr anchor="b"/>
          <a:lstStyle>
            <a:lvl1pPr algn="l">
              <a:buNone/>
              <a:defRPr sz="29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99648" y="329184"/>
            <a:ext cx="2443277" cy="5980176"/>
          </a:xfrm>
        </p:spPr>
        <p:txBody>
          <a:bodyPr/>
          <a:lstStyle>
            <a:lvl1pPr marL="0" indent="0">
              <a:spcBef>
                <a:spcPts val="571"/>
              </a:spcBef>
              <a:spcAft>
                <a:spcPts val="1429"/>
              </a:spcAft>
              <a:buNone/>
              <a:defRPr sz="17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999744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907674" y="0"/>
            <a:ext cx="0" cy="8229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87680" y="329184"/>
            <a:ext cx="9022080" cy="759317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5/10/2024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622085" y="3749040"/>
            <a:ext cx="7571232" cy="731520"/>
          </a:xfrm>
        </p:spPr>
        <p:txBody>
          <a:bodyPr anchor="b"/>
          <a:lstStyle>
            <a:lvl1pPr algn="l">
              <a:buNone/>
              <a:defRPr sz="2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9875520" cy="82296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25277" y="317754"/>
            <a:ext cx="2438400" cy="5947258"/>
          </a:xfrm>
        </p:spPr>
        <p:txBody>
          <a:bodyPr rot="0" spcFirstLastPara="0" vertOverflow="overflow" horzOverflow="overflow" vert="horz" wrap="square" lIns="130622" tIns="65311" rIns="130622" bIns="65311" numCol="1" spcCol="391866" rtlCol="0" fromWordArt="0" anchor="t" anchorCtr="0" forceAA="0" compatLnSpc="1">
            <a:normAutofit/>
          </a:bodyPr>
          <a:lstStyle>
            <a:lvl1pPr marL="0" indent="0">
              <a:spcBef>
                <a:spcPts val="143"/>
              </a:spcBef>
              <a:spcAft>
                <a:spcPts val="571"/>
              </a:spcAft>
              <a:buFontTx/>
              <a:buNone/>
              <a:defRPr sz="17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99744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907674" y="0"/>
            <a:ext cx="0" cy="82296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5/10/2024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4020800" y="0"/>
            <a:ext cx="0" cy="82296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948160" cy="1371600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1948160" cy="584850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2545568" y="1221412"/>
            <a:ext cx="2414016" cy="614477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5/10/2024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11824378" y="4411536"/>
            <a:ext cx="3840480" cy="585216"/>
          </a:xfrm>
          <a:prstGeom prst="rect">
            <a:avLst/>
          </a:prstGeom>
        </p:spPr>
        <p:txBody>
          <a:bodyPr vert="horz" lIns="130622" tIns="65311" rIns="130622" bIns="65311" anchor="ctr" anchorCtr="0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21920" y="0"/>
            <a:ext cx="0" cy="82296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4386560" y="0"/>
            <a:ext cx="0" cy="82296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142720" y="0"/>
            <a:ext cx="487680" cy="82296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264640" y="0"/>
            <a:ext cx="0" cy="82296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3050317" y="6858000"/>
            <a:ext cx="877824" cy="65836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3006426" y="6880860"/>
            <a:ext cx="975360" cy="625450"/>
          </a:xfrm>
          <a:prstGeom prst="rect">
            <a:avLst/>
          </a:prstGeom>
        </p:spPr>
        <p:txBody>
          <a:bodyPr vert="horz" lIns="130622" tIns="65311" rIns="130622" bIns="65311" anchor="ctr"/>
          <a:lstStyle>
            <a:lvl1pPr algn="ctr" eaLnBrk="1" latinLnBrk="0" hangingPunct="1">
              <a:defRPr kumimoji="0" sz="20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20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57"/>
        </a:spcBef>
        <a:buClr>
          <a:schemeClr val="accent1"/>
        </a:buClr>
        <a:buSzPct val="70000"/>
        <a:buFont typeface="Wingdings"/>
        <a:buChar char="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9186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087" indent="-26124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indent="-261244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819" indent="-261244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6pPr>
      <a:lvl7pPr marL="2873685" indent="-261244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65551" indent="-261244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0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657417" indent="-26124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978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19532"/>
            <a:ext cx="7477601" cy="4791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ru-RU" sz="6036" dirty="0" err="1">
                <a:solidFill>
                  <a:schemeClr val="accent6">
                    <a:lumMod val="50000"/>
                  </a:schemeClr>
                </a:solidFill>
              </a:rPr>
              <a:t>Теологема</a:t>
            </a:r>
            <a:r>
              <a:rPr lang="ru-RU" sz="6036" dirty="0">
                <a:solidFill>
                  <a:schemeClr val="accent6">
                    <a:lumMod val="50000"/>
                  </a:schemeClr>
                </a:solidFill>
              </a:rPr>
              <a:t> священной войны в арабской и европейской мысли</a:t>
            </a:r>
            <a:endParaRPr lang="en-US" sz="6036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527750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Подготовил: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Чехарин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Ростислав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Алексеевич</a:t>
            </a:r>
          </a:p>
          <a:p>
            <a:pPr marL="0" indent="0">
              <a:lnSpc>
                <a:spcPts val="2799"/>
              </a:lnSpc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Научный руководитель: Лаврикова Н.И.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77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9292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ru-RU" sz="6036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Заключение</a:t>
            </a:r>
            <a:endParaRPr lang="en-US" sz="6036" dirty="0">
              <a:solidFill>
                <a:schemeClr val="accent6">
                  <a:lumMod val="50000"/>
                </a:schemeClr>
              </a:solidFill>
              <a:latin typeface="Lora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440624"/>
            <a:ext cx="7477601" cy="22842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Тема священной войны остается актуальной в свете политических конфликтов и религиозных движений, использующих идеи джихада и «священной </a:t>
            </a:r>
            <a:r>
              <a:rPr lang="en-US" sz="36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борьбы</a:t>
            </a:r>
            <a:r>
              <a:rPr lang="en-US" sz="36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»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2956" y="3022169"/>
            <a:ext cx="13204555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Истоки концепции священной войны 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Lora"/>
              </a:rPr>
              <a:t>в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Коране и хадисах</a:t>
            </a:r>
          </a:p>
        </p:txBody>
      </p:sp>
      <p:sp>
        <p:nvSpPr>
          <p:cNvPr id="6" name="Text 3"/>
          <p:cNvSpPr/>
          <p:nvPr/>
        </p:nvSpPr>
        <p:spPr>
          <a:xfrm>
            <a:off x="402955" y="4664990"/>
            <a:ext cx="12135173" cy="24672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Концепция джихада как внутренней и внешней борьбы за веру глубоко укоренена в Коране и хадисах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Понятие «священная война» 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Lora"/>
              </a:rPr>
              <a:t>арабск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аль-джихад аль-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Lora"/>
              </a:rPr>
              <a:t>акбар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) подразумевает духовную борьбу с собственными страстями и грехами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Вместе с тем, Коран и хадисы также допускают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вооруженный джихад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 против врагов ислама, предписывая мусульманам защищать свою веру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3"/>
          <p:cNvSpPr/>
          <p:nvPr/>
        </p:nvSpPr>
        <p:spPr>
          <a:xfrm>
            <a:off x="6319599" y="61993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Трактовка священной войны в средневековой мусульманской мысли</a:t>
            </a:r>
            <a:endParaRPr lang="en-US" sz="4374" dirty="0"/>
          </a:p>
        </p:txBody>
      </p:sp>
      <p:sp>
        <p:nvSpPr>
          <p:cNvPr id="8" name="Text 4"/>
          <p:cNvSpPr/>
          <p:nvPr/>
        </p:nvSpPr>
        <p:spPr>
          <a:xfrm>
            <a:off x="6319599" y="390132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средневековых исламских теологических трактатах священная война (араб. «джихад») трактовалась как духовный и физический долг каждого мусульманина. Богословы тщательно разработали правила ведения войны и условия, при которых она </a:t>
            </a:r>
            <a:r>
              <a:rPr lang="en-US" sz="24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признавалась</a:t>
            </a: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400" dirty="0" err="1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справедливой</a:t>
            </a:r>
            <a:endParaRPr lang="en-US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F1A8ED-6698-495E-BFB7-53E20AC8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30949" cy="822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687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0208"/>
            <a:ext cx="7477601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Священная война в контексте крестовых походов: европейская перспектива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82095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Европе понятие "священной войны" тесно связано с движением крестовых походов, где рыцари-крестоносцы сражались за освобождение Святой Земли от власти мусульман.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13707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Концепция войны за веру стала ключевой идеологией крестовых походов, мотивируя европейских христиан на длительные и кровопролитные военные кампании.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645318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западных христиан участие в крестовых походах воспринималось как акт религиозного подвижничества, путь к искуплению грехов и обретению вечной жизни в раю.</a:t>
            </a:r>
            <a:endParaRPr lang="en-US" sz="1750" dirty="0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1658320" y="852407"/>
            <a:ext cx="1063744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Эволюция идеи священной войны в исламском мире в Новое время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7301270" y="2871549"/>
            <a:ext cx="27742" cy="4208383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6287512" y="3281184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9" name="Shape 6"/>
          <p:cNvSpPr/>
          <p:nvPr/>
        </p:nvSpPr>
        <p:spPr>
          <a:xfrm>
            <a:off x="7065109" y="304514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7254419" y="3086814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315533" y="309372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17-18 вв.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2348389" y="3574137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Расширение концепции джихада, оправдание колониальной экспансии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565053" y="4392037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109" y="415599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7225486" y="4197668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8537138" y="42045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19 в.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8537138" y="4684990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Религиозные движения за независимость, антиколониальный джихад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6287512" y="5498604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109" y="526256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20" name="Text 17"/>
          <p:cNvSpPr/>
          <p:nvPr/>
        </p:nvSpPr>
        <p:spPr>
          <a:xfrm>
            <a:off x="7222153" y="5304234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3315533" y="531114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 в.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2348389" y="5791557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Политизация идеи священной войны, связь с современным исламским терроризмом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348389" y="637937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Теологические дебаты о легитимности священной войны в исламе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276481"/>
            <a:ext cx="20768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Классическая трактовка джихада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540210"/>
            <a:ext cx="20768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Понимание джихада как священной войны с неверными основано на аятах Корана и хадисах.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974788" y="3276481"/>
            <a:ext cx="227841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Прогрессивные трактовки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974788" y="4193024"/>
            <a:ext cx="2278419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Современные мусульманские богословы призывают к пересмотру концепции джихада в сторону духовного самосовершенствования.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188" y="3276481"/>
            <a:ext cx="236422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Консервативные позиции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188" y="4193024"/>
            <a:ext cx="207680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Радикальные исламские группировки настаивают на необходимости ведения физического джихада против "неверных".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227588" y="3276481"/>
            <a:ext cx="20768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Нравственные дилеммы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227588" y="4193024"/>
            <a:ext cx="207680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Использование священной войны как политического инструмента вызывает активные дебаты в исламском сообществе.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348389" y="94345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Концепция джихада в современном исламском фундаментализме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95013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2537698" y="2991803"/>
            <a:ext cx="1213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3026450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Редукция джихада к военным действиям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3854053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Фундаменталисты трактуют джихад исключительно как военный долг мусульман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0" name="Text 8"/>
          <p:cNvSpPr/>
          <p:nvPr/>
        </p:nvSpPr>
        <p:spPr>
          <a:xfrm>
            <a:off x="7586663" y="2991803"/>
            <a:ext cx="1790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Использование джихада для оправдания насилия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854053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Радикальные группировки призывают к вооруженной борьбе с неверными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531602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4" name="Text 12"/>
          <p:cNvSpPr/>
          <p:nvPr/>
        </p:nvSpPr>
        <p:spPr>
          <a:xfrm>
            <a:off x="2505432" y="5357693"/>
            <a:ext cx="1857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392341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Глобальный характер современного джихада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6219944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Борьба ведется не только против Запада, но и против светских режимов в мусульманском мире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31602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7585829" y="5357693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392341"/>
            <a:ext cx="41336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Джихад как средство политической мобилизации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6219944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Концепция джихада используется для консолидации мусульман в противовес западному влиянию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456841" y="516731"/>
            <a:ext cx="11360258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Священная война как политический инструмент в арабо-израильском конфликте</a:t>
            </a:r>
          </a:p>
        </p:txBody>
      </p:sp>
      <p:sp>
        <p:nvSpPr>
          <p:cNvPr id="5" name="Text 3"/>
          <p:cNvSpPr/>
          <p:nvPr/>
        </p:nvSpPr>
        <p:spPr>
          <a:xfrm>
            <a:off x="1456841" y="2727483"/>
            <a:ext cx="7656161" cy="1206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Борьба за Святую землю стала основой для религиозно-политического противостояния между арабами и Израилем.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449458" y="3974136"/>
            <a:ext cx="7656161" cy="901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Обе стороны использовали риторику священной войны для мобилизации своих сторонников и оправдания военных действий.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449459" y="5318345"/>
            <a:ext cx="7656161" cy="9011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6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Образы джихада и крестовых походов были активно задействованы в арабской и израильской пропаганде.</a:t>
            </a:r>
            <a:endParaRPr lang="en-US" sz="20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537" y="3934046"/>
            <a:ext cx="3064562" cy="38216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30075" y="427673"/>
            <a:ext cx="11995688" cy="1458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Сравнительный анализ идей священной войны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Lora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Lora"/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Lora"/>
              </a:rPr>
              <a:t>арабской и европейской культурах</a:t>
            </a:r>
          </a:p>
        </p:txBody>
      </p:sp>
      <p:sp>
        <p:nvSpPr>
          <p:cNvPr id="5" name="Text 3"/>
          <p:cNvSpPr/>
          <p:nvPr/>
        </p:nvSpPr>
        <p:spPr>
          <a:xfrm>
            <a:off x="3993952" y="2297549"/>
            <a:ext cx="3161943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Корни концепции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474506" y="2297549"/>
            <a:ext cx="594702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Арабская традиция: священная война (джихад) как религиозный долг мусульман. Европейская традиция: Крестовые походы как святая миссия христианства.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3838456" y="3393280"/>
            <a:ext cx="6953488" cy="1196577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3993952" y="3494127"/>
            <a:ext cx="3161943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Причины и цели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474506" y="3494127"/>
            <a:ext cx="5745548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Арабы: защита исламской веры, распространение ислама. Европейцы: освобождение Святой Земли, распространение христианства.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3993952" y="4690705"/>
            <a:ext cx="3161943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Легитимность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474506" y="4690705"/>
            <a:ext cx="5745548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Арабская мысль: джихад как санкционированный религией акт. Европейская мысль: Крестовые походы как предписанные Богом.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3838456" y="5786438"/>
            <a:ext cx="6953488" cy="1196578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3993952" y="5887283"/>
            <a:ext cx="3161943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Отношение к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мирному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ru-RU" sz="2000" dirty="0" smtClean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>
              <a:lnSpc>
                <a:spcPts val="1960"/>
              </a:lnSpc>
              <a:buNone/>
            </a:pPr>
            <a:r>
              <a:rPr lang="en-US" sz="2000" dirty="0" err="1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населению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7474506" y="5887283"/>
            <a:ext cx="5745548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Арабы: различие между бойцами и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мирными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жителями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Европейцы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: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менее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дифференцированное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отношение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большая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жестокость</a:t>
            </a: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3993952" y="7083862"/>
            <a:ext cx="3161943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Отношение к противнику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474506" y="7083862"/>
            <a:ext cx="5544070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Арабы: стремление к победе, но с возможностью мирных соглашений. Европейцы: максимальное уничтожение врага.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589</Words>
  <Application>Microsoft Office PowerPoint</Application>
  <PresentationFormat>Произвольный</PresentationFormat>
  <Paragraphs>75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2024-04-27T14:45:54Z</dcterms:created>
  <dcterms:modified xsi:type="dcterms:W3CDTF">2024-05-10T08:46:03Z</dcterms:modified>
</cp:coreProperties>
</file>