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authors.xml" ContentType="application/vnd.ms-powerpoint.author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256" r:id="rId5"/>
    <p:sldId id="275" r:id="rId6"/>
    <p:sldId id="290" r:id="rId7"/>
    <p:sldId id="276" r:id="rId8"/>
    <p:sldId id="286" r:id="rId9"/>
    <p:sldId id="287" r:id="rId10"/>
    <p:sldId id="279" r:id="rId11"/>
    <p:sldId id="278" r:id="rId12"/>
    <p:sldId id="265" r:id="rId13"/>
    <p:sldId id="289" r:id="rId14"/>
    <p:sldId id="288" r:id="rId15"/>
    <p:sldId id="292" r:id="rId16"/>
    <p:sldId id="291" r:id="rId17"/>
    <p:sldId id="274" r:id="rId18"/>
  </p:sldIdLst>
  <p:sldSz cx="12192000" cy="6858000"/>
  <p:notesSz cx="6858000" cy="9144000"/>
  <p:custDataLst>
    <p:tags r:id="rId19"/>
  </p:custDataLst>
  <p:defaultTextStyle>
    <a:defPPr rtl="0"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4A5EE6"/>
    <a:srgbClr val="132BDC"/>
    <a:srgbClr val="DCE0FC"/>
    <a:srgbClr val="FDF200"/>
    <a:srgbClr val="80FBE5"/>
    <a:srgbClr val="3CF3D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626"/>
  </p:normalViewPr>
  <p:slideViewPr>
    <p:cSldViewPr snapToGrid="0">
      <p:cViewPr varScale="1">
        <p:scale>
          <a:sx n="44" d="100"/>
          <a:sy n="44" d="100"/>
        </p:scale>
        <p:origin x="-126" y="-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660" y="96"/>
      </p:cViewPr>
      <p:guideLst/>
    </p:cSldViewPr>
  </p:notesViewPr>
  <p:gridSpacing cx="78028800" cy="780288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tags" Target="tags/tag1.xml" /><Relationship Id="rId2" Type="http://schemas.openxmlformats.org/officeDocument/2006/relationships/slideMaster" Target="slideMasters/slideMaster1.xml" /><Relationship Id="rId20" Type="http://schemas.openxmlformats.org/officeDocument/2006/relationships/presProps" Target="presProps.xml" /><Relationship Id="rId21" Type="http://schemas.openxmlformats.org/officeDocument/2006/relationships/viewProps" Target="viewProps.xml" /><Relationship Id="rId22" Type="http://schemas.openxmlformats.org/officeDocument/2006/relationships/theme" Target="theme/theme1.xml" /><Relationship Id="rId23" Type="http://schemas.openxmlformats.org/officeDocument/2006/relationships/tableStyles" Target="tableStyles.xml" /><Relationship Id="rId24" Type="http://schemas.microsoft.com/office/2018/10/relationships/authors" Target="authors.xml" /><Relationship Id="rId3" Type="http://schemas.openxmlformats.org/officeDocument/2006/relationships/notesMaster" Target="notesMasters/notesMaster1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58B9E520-E069-0742-BD97-ED28BB08EC53}" type="datetimeFigureOut">
              <a:rPr lang="ru-RU" smtClean="0"/>
              <a:pPr rtl="0"/>
              <a:t>05.05.2024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07B964BE-1CD1-1943-8CAA-B6D417321F15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61F85F30-A497-F84E-BC49-B57AB2B760AA}" type="datetimeFigureOut">
              <a:rPr lang="ru-RU" smtClean="0"/>
              <a:pPr rtl="0"/>
              <a:t>05.05.2024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8D7D3E5B-4BED-B24C-9674-6B6454D04561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5750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8681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7D3E5B-4BED-B24C-9674-6B6454D04561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7358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8D7D3E5B-4BED-B24C-9674-6B6454D04561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061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365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8309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0982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647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8502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7324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7D3E5B-4BED-B24C-9674-6B6454D04561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6235147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microsoft.com/office/2007/relationships/hdphoto" Target="../media/image2.wdp" /><Relationship Id="rId3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microsoft.com/office/2007/relationships/hdphoto" Target="../media/image4.wdp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jpeg" /><Relationship Id="rId2" Type="http://schemas.microsoft.com/office/2007/relationships/hdphoto" Target="../media/image6.wdp" /><Relationship Id="rId3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6" name="Полилиния 15">
            <a:extLst>
              <a:ext uri="{FF2B5EF4-FFF2-40B4-BE49-F238E27FC236}">
                <a16:creationId xmlns:a16="http://schemas.microsoft.com/office/drawing/2014/main" xmlns="" id="{1EBC0340-3AAE-A39F-0BAF-0E7430611152}"/>
              </a:ext>
            </a:extLst>
          </p:cNvPr>
          <p:cNvSpPr/>
          <p:nvPr userDrawn="1"/>
        </p:nvSpPr>
        <p:spPr>
          <a:xfrm>
            <a:off x="3127386" y="1976768"/>
            <a:ext cx="6929120" cy="4877511"/>
          </a:xfrm>
          <a:custGeom>
            <a:gdLst>
              <a:gd name="connsiteX0" fmla="*/ 3464560 w 6929120"/>
              <a:gd name="connsiteY0" fmla="*/ 0 h 4877511"/>
              <a:gd name="connsiteX1" fmla="*/ 6929120 w 6929120"/>
              <a:gd name="connsiteY1" fmla="*/ 3464560 h 4877511"/>
              <a:gd name="connsiteX2" fmla="*/ 6656858 w 6929120"/>
              <a:gd name="connsiteY2" fmla="*/ 4813124 h 4877511"/>
              <a:gd name="connsiteX3" fmla="*/ 6625841 w 6929120"/>
              <a:gd name="connsiteY3" fmla="*/ 4877511 h 4877511"/>
              <a:gd name="connsiteX4" fmla="*/ 303280 w 6929120"/>
              <a:gd name="connsiteY4" fmla="*/ 4877511 h 4877511"/>
              <a:gd name="connsiteX5" fmla="*/ 272263 w 6929120"/>
              <a:gd name="connsiteY5" fmla="*/ 4813124 h 4877511"/>
              <a:gd name="connsiteX6" fmla="*/ 0 w 6929120"/>
              <a:gd name="connsiteY6" fmla="*/ 3464560 h 4877511"/>
              <a:gd name="connsiteX7" fmla="*/ 3464560 w 6929120"/>
              <a:gd name="connsiteY7" fmla="*/ 0 h 487751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9120" h="4877511">
                <a:moveTo>
                  <a:pt x="3464560" y="0"/>
                </a:moveTo>
                <a:cubicBezTo>
                  <a:pt x="5377984" y="0"/>
                  <a:pt x="6929120" y="1551136"/>
                  <a:pt x="6929120" y="3464560"/>
                </a:cubicBezTo>
                <a:cubicBezTo>
                  <a:pt x="6929120" y="3942916"/>
                  <a:pt x="6832174" y="4398629"/>
                  <a:pt x="6656858" y="4813124"/>
                </a:cubicBezTo>
                <a:lnTo>
                  <a:pt x="6625841" y="4877511"/>
                </a:lnTo>
                <a:lnTo>
                  <a:pt x="303280" y="4877511"/>
                </a:lnTo>
                <a:lnTo>
                  <a:pt x="272263" y="4813124"/>
                </a:lnTo>
                <a:cubicBezTo>
                  <a:pt x="96946" y="4398629"/>
                  <a:pt x="0" y="3942916"/>
                  <a:pt x="0" y="3464560"/>
                </a:cubicBezTo>
                <a:cubicBezTo>
                  <a:pt x="0" y="1551136"/>
                  <a:pt x="1551136" y="0"/>
                  <a:pt x="34645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>
              <a:solidFill>
                <a:schemeClr val="accent1"/>
              </a:solidFill>
            </a:endParaRPr>
          </a:p>
        </p:txBody>
      </p:sp>
      <p:pic>
        <p:nvPicPr>
          <p:cNvPr id="10" name="Рисунок 9" descr="Промежуток между двумя зданиями на фоне голубого неба">
            <a:extLst>
              <a:ext uri="{FF2B5EF4-FFF2-40B4-BE49-F238E27FC236}">
                <a16:creationId xmlns:a16="http://schemas.microsoft.com/office/drawing/2014/main" xmlns="" id="{C40F96A3-9DAF-4D22-64AD-CEC023D28D98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BEBA8EAE-BF5A-486C-A8C5-ECC9F3942E4B}">
                <a14:imgProps xmlns:a14="http://schemas.microsoft.com/office/drawing/2010/main" xmlns="">
                  <a14:imgLayer r:embed="rId2">
                    <a14:imgEffect>
                      <a14:colorTemperature colorTemp="10546"/>
                    </a14:imgEffect>
                    <a14:imgEffect>
                      <a14:saturation sat="0"/>
                    </a14:imgEffect>
                    <a14:imgEffect>
                      <a14:brightnessContrast bright="-3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2550" b="8386"/>
          <a:stretch>
            <a:fillRect/>
          </a:stretch>
        </p:blipFill>
        <p:spPr>
          <a:xfrm>
            <a:off x="760411" y="0"/>
            <a:ext cx="11431589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6768" y="633753"/>
            <a:ext cx="7414940" cy="578325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2400" cap="all" spc="300" baseline="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ЩЕЛКНИТЕ, ЧТОБЫ ИЗМЕНИТЬ СТИЛЬ ОБРАЗЦА ПОДЗАГОЛОВКА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6768" y="1313284"/>
            <a:ext cx="6226593" cy="3427502"/>
          </a:xfrm>
        </p:spPr>
        <p:txBody>
          <a:bodyPr lIns="0" tIns="0" rIns="0" bIns="0" rtlCol="0" anchor="t">
            <a:noAutofit/>
          </a:bodyPr>
          <a:lstStyle>
            <a:lvl1pPr algn="l">
              <a:defRPr lang="ru-RU" sz="4500" cap="all" baseline="0"/>
            </a:lvl1pPr>
          </a:lstStyle>
          <a:p>
            <a:pPr rtl="0"/>
            <a:r>
              <a:rPr lang="ru-RU"/>
              <a:t>ЩЕЛКНИТЕ, ЧТОБЫ ИЗМЕНИТЬ СТИЛЬ ОБРАЗЦА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2916498579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2" y="654637"/>
            <a:ext cx="4834517" cy="2774361"/>
          </a:xfrm>
        </p:spPr>
        <p:txBody>
          <a:bodyPr lIns="0" tIns="0" rIns="0" bIns="0" rtlCol="0" anchor="b">
            <a:noAutofit/>
          </a:bodyPr>
          <a:lstStyle>
            <a:lvl1pPr>
              <a:defRPr lang="ru-RU" sz="3600" cap="all" baseline="0"/>
            </a:lvl1pPr>
          </a:lstStyle>
          <a:p>
            <a:pPr rtl="0"/>
            <a:r>
              <a:rPr lang="ru-RU"/>
              <a:t>СТИЛЬ ОБРАЗЦА ЗАГОЛОВКА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xmlns="" id="{346650F3-FE62-E3A1-C1F7-6A7E767D00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1" y="3429000"/>
            <a:ext cx="4834517" cy="2774361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2000" cap="all" baseline="0"/>
            </a:lvl1pPr>
            <a:lvl2pPr marL="457200" indent="0">
              <a:buNone/>
              <a:defRPr lang="ru-RU"/>
            </a:lvl2pPr>
            <a:lvl3pPr marL="914400" indent="0">
              <a:buNone/>
              <a:defRPr lang="ru-RU"/>
            </a:lvl3pPr>
            <a:lvl4pPr marL="1371600" indent="0">
              <a:buNone/>
              <a:defRPr lang="ru-RU"/>
            </a:lvl4pPr>
            <a:lvl5pPr marL="1828800" indent="0">
              <a:buNone/>
              <a:defRPr lang="ru-RU"/>
            </a:lvl5pPr>
          </a:lstStyle>
          <a:p>
            <a:pPr lvl="0" rtl="0"/>
            <a:r>
              <a:rPr lang="ru-RU"/>
              <a:t>ЩЕЛКНИТЕ, ЧТОБЫ ИЗМЕНИТЬ СТИЛИ ОБРАЗЦА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782271272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ADE39F4-E652-D021-FAC3-9A057954548D}"/>
              </a:ext>
            </a:extLst>
          </p:cNvPr>
          <p:cNvSpPr/>
          <p:nvPr userDrawn="1"/>
        </p:nvSpPr>
        <p:spPr>
          <a:xfrm>
            <a:off x="0" y="0"/>
            <a:ext cx="453347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xmlns="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1"/>
            <a:ext cx="10506416" cy="1128519"/>
          </a:xfrm>
        </p:spPr>
        <p:txBody>
          <a:bodyPr lIns="0" tIns="0" rIns="0" bIns="0" rtlCol="0" anchor="t">
            <a:noAutofit/>
          </a:bodyPr>
          <a:lstStyle>
            <a:lvl1pPr>
              <a:defRPr lang="ru-RU" sz="360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/>
              <a:t>ЩЕЛКНИТЕ, ЧТОБЫ ИЗМЕНИТЬ СТИЛЬ ОБРАЗЦА ЗАГОЛОВКА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6763DD79-6EE3-B8D8-0CBF-2151E35159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6438" y="2090460"/>
            <a:ext cx="4729163" cy="3271838"/>
          </a:xfrm>
          <a:custGeom>
            <a:gdLst>
              <a:gd name="connsiteX0" fmla="*/ 0 w 4729163"/>
              <a:gd name="connsiteY0" fmla="*/ 0 h 3271838"/>
              <a:gd name="connsiteX1" fmla="*/ 4729163 w 4729163"/>
              <a:gd name="connsiteY1" fmla="*/ 0 h 3271838"/>
              <a:gd name="connsiteX2" fmla="*/ 4729163 w 4729163"/>
              <a:gd name="connsiteY2" fmla="*/ 1519113 h 3271838"/>
              <a:gd name="connsiteX3" fmla="*/ 4674888 w 4729163"/>
              <a:gd name="connsiteY3" fmla="*/ 1524585 h 3271838"/>
              <a:gd name="connsiteX4" fmla="*/ 4145679 w 4729163"/>
              <a:gd name="connsiteY4" fmla="*/ 2173901 h 3271838"/>
              <a:gd name="connsiteX5" fmla="*/ 4674888 w 4729163"/>
              <a:gd name="connsiteY5" fmla="*/ 2823218 h 3271838"/>
              <a:gd name="connsiteX6" fmla="*/ 4729163 w 4729163"/>
              <a:gd name="connsiteY6" fmla="*/ 2828689 h 3271838"/>
              <a:gd name="connsiteX7" fmla="*/ 4729163 w 4729163"/>
              <a:gd name="connsiteY7" fmla="*/ 3271838 h 3271838"/>
              <a:gd name="connsiteX8" fmla="*/ 0 w 4729163"/>
              <a:gd name="connsiteY8" fmla="*/ 3271838 h 327183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9163" h="3271838">
                <a:moveTo>
                  <a:pt x="0" y="0"/>
                </a:moveTo>
                <a:lnTo>
                  <a:pt x="4729163" y="0"/>
                </a:lnTo>
                <a:lnTo>
                  <a:pt x="4729163" y="1519113"/>
                </a:lnTo>
                <a:lnTo>
                  <a:pt x="4674888" y="1524585"/>
                </a:lnTo>
                <a:cubicBezTo>
                  <a:pt x="4372869" y="1586387"/>
                  <a:pt x="4145679" y="1853613"/>
                  <a:pt x="4145679" y="2173901"/>
                </a:cubicBezTo>
                <a:cubicBezTo>
                  <a:pt x="4145679" y="2494190"/>
                  <a:pt x="4372869" y="2761416"/>
                  <a:pt x="4674888" y="2823218"/>
                </a:cubicBezTo>
                <a:lnTo>
                  <a:pt x="4729163" y="2828689"/>
                </a:lnTo>
                <a:lnTo>
                  <a:pt x="4729163" y="3271838"/>
                </a:lnTo>
                <a:lnTo>
                  <a:pt x="0" y="327183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650" y="2087562"/>
            <a:ext cx="4375150" cy="3891067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>
                <a:solidFill>
                  <a:schemeClr val="tx1"/>
                </a:solidFill>
              </a:defRPr>
            </a:lvl1pPr>
            <a:lvl2pPr marL="457200" indent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AE3A22C8-6F2C-1CDE-8309-91BEE025D4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992117" y="3601579"/>
            <a:ext cx="1325563" cy="1325563"/>
          </a:xfrm>
          <a:prstGeom prst="ellipse">
            <a:avLst/>
          </a:prstGeom>
          <a:solidFill>
            <a:schemeClr val="accent1">
              <a:alpha val="892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6CD6503F-0A61-068C-55A7-DCFF406FB3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CAB612C-940F-4C41-D28D-9328F152416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263503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7" name="Рисунок 36" descr="Изображение с аксессуаром&#10;&#10;Описание создано автоматически">
            <a:extLst>
              <a:ext uri="{FF2B5EF4-FFF2-40B4-BE49-F238E27FC236}">
                <a16:creationId xmlns:a16="http://schemas.microsoft.com/office/drawing/2014/main" xmlns="" id="{C36ADBF6-BB82-4096-70C0-7517A47A412F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grayscl/>
            <a:extLst>
              <a:ext uri="{BEBA8EAE-BF5A-486C-A8C5-ECC9F3942E4B}">
                <a14:imgProps xmlns:a14="http://schemas.microsoft.com/office/drawing/2010/main" xmlns="">
                  <a14:imgLayer r:embed="rId2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r="21975" b="1533"/>
          <a:stretch>
            <a:fillRect/>
          </a:stretch>
        </p:blipFill>
        <p:spPr>
          <a:xfrm rot="8325578">
            <a:off x="-1775001" y="-1607470"/>
            <a:ext cx="10567962" cy="8905077"/>
          </a:xfrm>
          <a:custGeom>
            <a:gdLst>
              <a:gd name="connsiteX0" fmla="*/ 6047036 w 10567962"/>
              <a:gd name="connsiteY0" fmla="*/ 8905077 h 8905077"/>
              <a:gd name="connsiteX1" fmla="*/ 0 w 10567962"/>
              <a:gd name="connsiteY1" fmla="*/ 3603767 h 8905077"/>
              <a:gd name="connsiteX2" fmla="*/ 0 w 10567962"/>
              <a:gd name="connsiteY2" fmla="*/ 0 h 8905077"/>
              <a:gd name="connsiteX3" fmla="*/ 6292508 w 10567962"/>
              <a:gd name="connsiteY3" fmla="*/ 0 h 8905077"/>
              <a:gd name="connsiteX4" fmla="*/ 10567962 w 10567962"/>
              <a:gd name="connsiteY4" fmla="*/ 3748201 h 890507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7962" h="8905077">
                <a:moveTo>
                  <a:pt x="6047036" y="8905077"/>
                </a:moveTo>
                <a:lnTo>
                  <a:pt x="0" y="3603767"/>
                </a:lnTo>
                <a:lnTo>
                  <a:pt x="0" y="0"/>
                </a:lnTo>
                <a:lnTo>
                  <a:pt x="6292508" y="0"/>
                </a:lnTo>
                <a:lnTo>
                  <a:pt x="10567962" y="3748201"/>
                </a:lnTo>
                <a:close/>
              </a:path>
            </a:pathLst>
          </a:custGeom>
        </p:spPr>
      </p:pic>
      <p:sp>
        <p:nvSpPr>
          <p:cNvPr id="14" name="Полилиния 13">
            <a:extLst>
              <a:ext uri="{FF2B5EF4-FFF2-40B4-BE49-F238E27FC236}">
                <a16:creationId xmlns:a16="http://schemas.microsoft.com/office/drawing/2014/main" xmlns="" id="{FA127B08-9EC5-3FDF-B7CC-DF3587255E18}"/>
              </a:ext>
            </a:extLst>
          </p:cNvPr>
          <p:cNvSpPr/>
          <p:nvPr userDrawn="1"/>
        </p:nvSpPr>
        <p:spPr>
          <a:xfrm>
            <a:off x="925160" y="4144752"/>
            <a:ext cx="4788322" cy="2713249"/>
          </a:xfrm>
          <a:custGeom>
            <a:gdLst>
              <a:gd name="connsiteX0" fmla="*/ 2394161 w 4788322"/>
              <a:gd name="connsiteY0" fmla="*/ 0 h 2713249"/>
              <a:gd name="connsiteX1" fmla="*/ 4788322 w 4788322"/>
              <a:gd name="connsiteY1" fmla="*/ 2394161 h 2713249"/>
              <a:gd name="connsiteX2" fmla="*/ 4775962 w 4788322"/>
              <a:gd name="connsiteY2" fmla="*/ 2638950 h 2713249"/>
              <a:gd name="connsiteX3" fmla="*/ 4764622 w 4788322"/>
              <a:gd name="connsiteY3" fmla="*/ 2713249 h 2713249"/>
              <a:gd name="connsiteX4" fmla="*/ 23700 w 4788322"/>
              <a:gd name="connsiteY4" fmla="*/ 2713249 h 2713249"/>
              <a:gd name="connsiteX5" fmla="*/ 12361 w 4788322"/>
              <a:gd name="connsiteY5" fmla="*/ 2638950 h 2713249"/>
              <a:gd name="connsiteX6" fmla="*/ 0 w 4788322"/>
              <a:gd name="connsiteY6" fmla="*/ 2394161 h 2713249"/>
              <a:gd name="connsiteX7" fmla="*/ 2394161 w 4788322"/>
              <a:gd name="connsiteY7" fmla="*/ 0 h 271324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8322" h="2713249">
                <a:moveTo>
                  <a:pt x="2394161" y="0"/>
                </a:moveTo>
                <a:cubicBezTo>
                  <a:pt x="3716420" y="0"/>
                  <a:pt x="4788322" y="1071902"/>
                  <a:pt x="4788322" y="2394161"/>
                </a:cubicBezTo>
                <a:cubicBezTo>
                  <a:pt x="4788322" y="2476803"/>
                  <a:pt x="4784135" y="2558466"/>
                  <a:pt x="4775962" y="2638950"/>
                </a:cubicBezTo>
                <a:lnTo>
                  <a:pt x="4764622" y="2713249"/>
                </a:lnTo>
                <a:lnTo>
                  <a:pt x="23700" y="2713249"/>
                </a:lnTo>
                <a:lnTo>
                  <a:pt x="12361" y="2638950"/>
                </a:lnTo>
                <a:cubicBezTo>
                  <a:pt x="4187" y="2558466"/>
                  <a:pt x="0" y="2476803"/>
                  <a:pt x="0" y="2394161"/>
                </a:cubicBezTo>
                <a:cubicBezTo>
                  <a:pt x="0" y="1071902"/>
                  <a:pt x="1071902" y="0"/>
                  <a:pt x="2394161" y="0"/>
                </a:cubicBezTo>
                <a:close/>
              </a:path>
            </a:pathLst>
          </a:custGeom>
          <a:solidFill>
            <a:schemeClr val="accent1">
              <a:alpha val="8985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3445" y="2043946"/>
            <a:ext cx="6034216" cy="1439604"/>
          </a:xfrm>
        </p:spPr>
        <p:txBody>
          <a:bodyPr lIns="0" tIns="0" rIns="0" bIns="0" rtlCol="0" anchor="b">
            <a:noAutofit/>
          </a:bodyPr>
          <a:lstStyle>
            <a:lvl1pPr>
              <a:defRPr lang="ru-RU" sz="3600" cap="all" baseline="0"/>
            </a:lvl1pPr>
          </a:lstStyle>
          <a:p>
            <a:pPr rtl="0"/>
            <a:r>
              <a:rPr lang="ru-RU"/>
              <a:t>СТИЛЬ ОБРАЗЦА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13445" y="3469262"/>
            <a:ext cx="6034216" cy="1085641"/>
          </a:xfrm>
        </p:spPr>
        <p:txBody>
          <a:bodyPr lIns="0" tIns="0" rIns="0" bIns="0" rtlCol="0">
            <a:noAutofit/>
          </a:bodyPr>
          <a:lstStyle>
            <a:lvl1pPr marL="0" indent="0" algn="l">
              <a:buNone/>
              <a:defRPr lang="ru-RU" sz="2000" cap="all" spc="0" baseline="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ЩЕЛКНИТЕ, ЧТОБЫ ИЗМЕНИТЬ СТИЛЬ ОБРАЗЦА ПОДЗАГОЛОВКА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E21B6B04-886C-2862-3BD4-97071FCAD7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E0F1657-AAC1-699F-C320-E5260E380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7806385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rtlCol="0" anchor="ctr">
            <a:noAutofit/>
          </a:bodyPr>
          <a:lstStyle>
            <a:lvl1pPr algn="ctr">
              <a:defRPr lang="ru-RU" sz="3600" baseline="0"/>
            </a:lvl1pPr>
          </a:lstStyle>
          <a:p>
            <a:pPr rtl="0"/>
            <a:r>
              <a:rPr lang="ru-RU"/>
              <a:t>НАЖМИТЕ, ЧТОБЫ ИЗМЕНИТЬ ОБРАЗЕЦ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 rtlCol="0">
            <a:noAutofit/>
          </a:bodyPr>
          <a:lstStyle>
            <a:lvl1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0694361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6879" y="884902"/>
            <a:ext cx="4567228" cy="1877976"/>
          </a:xfrm>
        </p:spPr>
        <p:txBody>
          <a:bodyPr lIns="0" tIns="0" rIns="0" bIns="0" rtlCol="0">
            <a:noAutofit/>
          </a:bodyPr>
          <a:lstStyle>
            <a:lvl1pPr>
              <a:defRPr lang="ru-RU" sz="3600" baseline="0"/>
            </a:lvl1pPr>
          </a:lstStyle>
          <a:p>
            <a:pPr rtl="0"/>
            <a:r>
              <a:rPr lang="ru-RU"/>
              <a:t>ЩЕЛКНИТЕ, ЧТОБЫ ИЗМЕНИТЬ СТИЛЬ ОБРАЗЦА ЗАГОЛОВКА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409576"/>
            <a:ext cx="5789913" cy="6067424"/>
          </a:xfrm>
        </p:spPr>
        <p:txBody>
          <a:bodyPr lIns="0" tIns="0" rIns="0" bIns="0" rtlCol="0">
            <a:noAutofit/>
          </a:bodyPr>
          <a:lstStyle>
            <a:lvl1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ru-RU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6" name="Полилиния 5" descr="Мужчина смотрит на небоскребы">
            <a:extLst>
              <a:ext uri="{FF2B5EF4-FFF2-40B4-BE49-F238E27FC236}">
                <a16:creationId xmlns:a16="http://schemas.microsoft.com/office/drawing/2014/main" xmlns="" id="{7BCB4311-6C5C-4FCF-5824-E1C8254AC360}"/>
              </a:ext>
            </a:extLst>
          </p:cNvPr>
          <p:cNvSpPr/>
          <p:nvPr userDrawn="1"/>
        </p:nvSpPr>
        <p:spPr>
          <a:xfrm rot="2329651">
            <a:off x="-532604" y="2895950"/>
            <a:ext cx="5658498" cy="5088743"/>
          </a:xfrm>
          <a:custGeom>
            <a:gdLst>
              <a:gd name="connsiteX0" fmla="*/ 1041364 w 5658498"/>
              <a:gd name="connsiteY0" fmla="*/ 660618 h 5088743"/>
              <a:gd name="connsiteX1" fmla="*/ 2881574 w 5658498"/>
              <a:gd name="connsiteY1" fmla="*/ 0 h 5088743"/>
              <a:gd name="connsiteX2" fmla="*/ 5644500 w 5658498"/>
              <a:gd name="connsiteY2" fmla="*/ 2032703 h 5088743"/>
              <a:gd name="connsiteX3" fmla="*/ 5658498 w 5658498"/>
              <a:gd name="connsiteY3" fmla="*/ 2087143 h 5088743"/>
              <a:gd name="connsiteX4" fmla="*/ 1928931 w 5658498"/>
              <a:gd name="connsiteY4" fmla="*/ 5088743 h 5088743"/>
              <a:gd name="connsiteX5" fmla="*/ 0 w 5658498"/>
              <a:gd name="connsiteY5" fmla="*/ 2691993 h 5088743"/>
              <a:gd name="connsiteX6" fmla="*/ 7450 w 5658498"/>
              <a:gd name="connsiteY6" fmla="*/ 2560795 h 5088743"/>
              <a:gd name="connsiteX7" fmla="*/ 1041364 w 5658498"/>
              <a:gd name="connsiteY7" fmla="*/ 660618 h 508874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58498" h="5088743">
                <a:moveTo>
                  <a:pt x="1041364" y="660618"/>
                </a:moveTo>
                <a:cubicBezTo>
                  <a:pt x="1541443" y="247916"/>
                  <a:pt x="2182557" y="0"/>
                  <a:pt x="2881574" y="0"/>
                </a:cubicBezTo>
                <a:cubicBezTo>
                  <a:pt x="4179749" y="0"/>
                  <a:pt x="5278215" y="855058"/>
                  <a:pt x="5644500" y="2032703"/>
                </a:cubicBezTo>
                <a:lnTo>
                  <a:pt x="5658498" y="2087143"/>
                </a:lnTo>
                <a:lnTo>
                  <a:pt x="1928931" y="5088743"/>
                </a:lnTo>
                <a:lnTo>
                  <a:pt x="0" y="2691993"/>
                </a:lnTo>
                <a:lnTo>
                  <a:pt x="7450" y="2560795"/>
                </a:lnTo>
                <a:cubicBezTo>
                  <a:pt x="94683" y="1797754"/>
                  <a:pt x="478776" y="1124908"/>
                  <a:pt x="1041364" y="660618"/>
                </a:cubicBezTo>
                <a:close/>
              </a:path>
            </a:pathLst>
          </a:cu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 xmlns="">
                    <a14:imgLayer r:embed="rId2">
                      <a14:imgEffect>
                        <a14:saturation sat="0"/>
                      </a14:imgEffect>
                      <a14:imgEffect>
                        <a14:brightnessContrast bright="8000" contras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3B5704EA-7A65-5CC2-D428-F28396B06208}"/>
              </a:ext>
            </a:extLst>
          </p:cNvPr>
          <p:cNvSpPr/>
          <p:nvPr userDrawn="1"/>
        </p:nvSpPr>
        <p:spPr>
          <a:xfrm>
            <a:off x="356461" y="2238899"/>
            <a:ext cx="1411557" cy="1411557"/>
          </a:xfrm>
          <a:prstGeom prst="ellipse">
            <a:avLst/>
          </a:prstGeom>
          <a:solidFill>
            <a:schemeClr val="accent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0231778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Заголовок 21">
            <a:extLst>
              <a:ext uri="{FF2B5EF4-FFF2-40B4-BE49-F238E27FC236}">
                <a16:creationId xmlns:a16="http://schemas.microsoft.com/office/drawing/2014/main" xmlns="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lang="ru-RU" sz="3600" cap="all" baseline="0"/>
            </a:lvl1pPr>
          </a:lstStyle>
          <a:p>
            <a:pPr rtl="0"/>
            <a:r>
              <a:rPr lang="ru-RU"/>
              <a:t>НАЖМИТЕ, ЧТОБЫ ИЗМЕНИТЬ ОБРАЗЕЦ ЗАГОЛОВКА</a:t>
            </a:r>
          </a:p>
        </p:txBody>
      </p:sp>
      <p:sp>
        <p:nvSpPr>
          <p:cNvPr id="15" name="Текст 28">
            <a:extLst>
              <a:ext uri="{FF2B5EF4-FFF2-40B4-BE49-F238E27FC236}">
                <a16:creationId xmlns:a16="http://schemas.microsoft.com/office/drawing/2014/main" xmlns="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864186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buNone/>
              <a:defRPr lang="ru-RU" sz="2000" b="1" i="0" kern="1200" cap="all" spc="300" baseline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/>
              <a:t>ЩЕЛКНИТЕ, ЧТОБЫ ИЗМЕНИТЬ СТИЛЬ ОБРАЗЦА ПОДЗАГОЛОВКА</a:t>
            </a:r>
          </a:p>
        </p:txBody>
      </p:sp>
      <p:sp>
        <p:nvSpPr>
          <p:cNvPr id="40" name="Текст 28">
            <a:extLst>
              <a:ext uri="{FF2B5EF4-FFF2-40B4-BE49-F238E27FC236}">
                <a16:creationId xmlns:a16="http://schemas.microsoft.com/office/drawing/2014/main" xmlns="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553205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ru-RU" sz="1400" spc="0" baseline="0"/>
            </a:lvl1pPr>
          </a:lstStyle>
          <a:p>
            <a:pPr marL="2857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/>
              <a:t>Второй уровень</a:t>
            </a:r>
          </a:p>
          <a:p>
            <a:pPr marL="285750" lvl="0" indent="-285750" rtl="0">
              <a:lnSpc>
                <a:spcPct val="100000"/>
              </a:lnSpc>
              <a:spcBef>
                <a:spcPct val="0"/>
              </a:spcBef>
            </a:pPr>
            <a:endParaRPr lang="ru-RU"/>
          </a:p>
        </p:txBody>
      </p:sp>
      <p:sp>
        <p:nvSpPr>
          <p:cNvPr id="20" name="Текст 28">
            <a:extLst>
              <a:ext uri="{FF2B5EF4-FFF2-40B4-BE49-F238E27FC236}">
                <a16:creationId xmlns:a16="http://schemas.microsoft.com/office/drawing/2014/main" xmlns="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4057317"/>
            <a:ext cx="5753520" cy="631867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buNone/>
              <a:defRPr lang="ru-RU" sz="2000" b="1" i="0" kern="1200" cap="all" spc="300" baseline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pPr rtl="0"/>
            <a:r>
              <a:rPr lang="ru-RU"/>
              <a:t>ЩЕЛКНИТЕ, ЧТОБЫ ИЗМЕНИТЬ СТИЛЬ ОБРАЗЦА ПОДЗАГОЛОВКА</a:t>
            </a:r>
          </a:p>
        </p:txBody>
      </p:sp>
      <p:sp>
        <p:nvSpPr>
          <p:cNvPr id="19" name="Текст 28">
            <a:extLst>
              <a:ext uri="{FF2B5EF4-FFF2-40B4-BE49-F238E27FC236}">
                <a16:creationId xmlns:a16="http://schemas.microsoft.com/office/drawing/2014/main" xmlns="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746336"/>
            <a:ext cx="5257800" cy="1311566"/>
          </a:xfr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ru-RU" sz="1400" spc="0" baseline="0"/>
            </a:lvl1pPr>
          </a:lstStyle>
          <a:p>
            <a:pPr marL="2857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/>
              <a:t>Второй уровень</a:t>
            </a:r>
          </a:p>
          <a:p>
            <a:pPr marL="285750" lvl="0" indent="-285750" rtl="0">
              <a:lnSpc>
                <a:spcPct val="100000"/>
              </a:lnSpc>
              <a:spcBef>
                <a:spcPct val="0"/>
              </a:spcBef>
            </a:pPr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4AED9AA9-2FB1-B400-47C0-803090B07B01}"/>
              </a:ext>
            </a:extLst>
          </p:cNvPr>
          <p:cNvSpPr/>
          <p:nvPr userDrawn="1"/>
        </p:nvSpPr>
        <p:spPr>
          <a:xfrm>
            <a:off x="7793831" y="810843"/>
            <a:ext cx="3091172" cy="5597912"/>
          </a:xfrm>
          <a:prstGeom prst="rect">
            <a:avLst/>
          </a:prstGeom>
          <a:solidFill>
            <a:schemeClr val="accent1">
              <a:alpha val="9323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xmlns="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1066373"/>
            <a:ext cx="2243137" cy="4929188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endParaRPr lang="ru-RU"/>
          </a:p>
        </p:txBody>
      </p:sp>
      <p:sp>
        <p:nvSpPr>
          <p:cNvPr id="22" name="Рисунок 17">
            <a:extLst>
              <a:ext uri="{FF2B5EF4-FFF2-40B4-BE49-F238E27FC236}">
                <a16:creationId xmlns:a16="http://schemas.microsoft.com/office/drawing/2014/main" xmlns="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1066373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endParaRPr lang="ru-RU"/>
          </a:p>
        </p:txBody>
      </p:sp>
      <p:sp>
        <p:nvSpPr>
          <p:cNvPr id="23" name="Рисунок 17">
            <a:extLst>
              <a:ext uri="{FF2B5EF4-FFF2-40B4-BE49-F238E27FC236}">
                <a16:creationId xmlns:a16="http://schemas.microsoft.com/office/drawing/2014/main" xmlns="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716568"/>
            <a:ext cx="1672682" cy="2278993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>
            <a:noAutofit/>
          </a:bodyPr>
          <a:lstStyle>
            <a:lvl1pPr algn="ctr">
              <a:defRPr lang="ru-RU"/>
            </a:lvl1pPr>
          </a:lstStyle>
          <a:p>
            <a:pPr rtl="0"/>
            <a:endParaRPr lang="ru-RU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5A615220-DA65-3A8D-609D-95B6D86B192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6AC2A57F-F2BF-F3B3-9D45-5DCD2608D80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920054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Заголовок 21">
            <a:extLst>
              <a:ext uri="{FF2B5EF4-FFF2-40B4-BE49-F238E27FC236}">
                <a16:creationId xmlns:a16="http://schemas.microsoft.com/office/drawing/2014/main" xmlns="" id="{592F592C-CC3F-8FC0-DAF8-24019474C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884982"/>
            <a:ext cx="5744335" cy="979204"/>
          </a:xfrm>
        </p:spPr>
        <p:txBody>
          <a:bodyPr lIns="0" tIns="0" rIns="0" bIns="0" rtlCol="0" anchor="t">
            <a:noAutofit/>
          </a:bodyPr>
          <a:lstStyle>
            <a:lvl1pPr>
              <a:defRPr lang="ru-RU" sz="3600" baseline="0">
                <a:latin typeface="+mj-lt"/>
              </a:defRPr>
            </a:lvl1pPr>
          </a:lstStyle>
          <a:p>
            <a:pPr rtl="0"/>
            <a:r>
              <a:rPr lang="ru-RU"/>
              <a:t>НАЖМИТЕ, ЧТОБЫ ИЗМЕНИТЬ ОБРАЗЕЦ ЗАГОЛОВКА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xmlns="" id="{ED5AF112-F5BD-9AA8-0E64-A6972333D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915" y="2046038"/>
            <a:ext cx="4831207" cy="3568139"/>
          </a:xfrm>
        </p:spPr>
        <p:txBody>
          <a:bodyPr lIns="0" tIns="0" rIns="0" bIns="0" rtlCol="0">
            <a:noAutofit/>
          </a:bodyPr>
          <a:lstStyle>
            <a:lvl1pPr marL="0" indent="0">
              <a:buNone/>
              <a:defRPr lang="ru-RU" sz="1800">
                <a:solidFill>
                  <a:schemeClr val="tx1"/>
                </a:solidFill>
              </a:defRPr>
            </a:lvl1pPr>
            <a:lvl2pPr marL="457200" indent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DD9A5508-A146-4C36-FF14-5B78325C52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68966" y="1112838"/>
            <a:ext cx="3475649" cy="4975225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 anchor="ctr"/>
          <a:lstStyle>
            <a:lvl1pPr algn="ctr">
              <a:defRPr lang="ru-RU"/>
            </a:lvl1pPr>
          </a:lstStyle>
          <a:p>
            <a:pPr rtl="0"/>
            <a:endParaRPr lang="ru-RU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xmlns="" id="{104F5115-4987-5C8E-E191-E06A29A55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0733" y="2803273"/>
            <a:ext cx="2121408" cy="2121408"/>
          </a:xfrm>
          <a:prstGeom prst="ellipse">
            <a:avLst/>
          </a:prstGeom>
          <a:solidFill>
            <a:schemeClr val="accent1">
              <a:alpha val="89000"/>
            </a:schemeClr>
          </a:solidFill>
        </p:spPr>
        <p:txBody>
          <a:bodyPr rtlCol="0"/>
          <a:lstStyle>
            <a:lvl1pPr>
              <a:defRPr lang="ru-RU"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xmlns="" id="{1EA969D2-43E7-374C-2BD3-3ED94ADEAE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58537" y="4711495"/>
            <a:ext cx="192024" cy="1033272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rtlCol="0"/>
          <a:lstStyle>
            <a:lvl1pPr>
              <a:defRPr lang="ru-RU" sz="30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DE7E217-DB17-AA1B-8753-DBFDF42AB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D6FA3F1-16D7-20B8-B929-59317A576C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0579565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D688C66-2A77-64CD-38B5-90492185CACE}"/>
              </a:ext>
            </a:extLst>
          </p:cNvPr>
          <p:cNvSpPr/>
          <p:nvPr userDrawn="1"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8854442" y="2953511"/>
            <a:ext cx="6291068" cy="384048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lang="ru-RU" sz="1200" b="1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438" y="409576"/>
            <a:ext cx="109728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5644" y="1825625"/>
            <a:ext cx="11098307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</a:lstStyle>
          <a:p>
            <a:pPr lvl="0" rtl="0"/>
            <a:r>
              <a:rPr lang="ru-RU"/>
              <a:t>ЩЕЛКНИТЕ, ЧТОБЫ ИЗМЕНИТЬ СТИЛИ ТЕКСТА ОБРАЗЦА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xmlns="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16512" y="6382510"/>
            <a:ext cx="566928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400">
                <a:solidFill>
                  <a:schemeClr val="bg1"/>
                </a:solidFill>
              </a:defRPr>
            </a:lvl1pPr>
          </a:lstStyle>
          <a:p>
            <a:pPr rtl="0"/>
            <a:fld id="{09A01C0A-2BB6-49E7-91A3-DCB9F9F59583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52" r:id="rId5"/>
    <p:sldLayoutId id="2147483665" r:id="rId6"/>
    <p:sldLayoutId id="2147483656" r:id="rId7"/>
    <p:sldLayoutId id="2147483664" r:id="rId8"/>
  </p:sldLayoutIdLst>
  <p:transition/>
  <p:timing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lang="ru-RU"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ru-RU" sz="22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ru-RU"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ru-RU"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ru-RU"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10.xml" /><Relationship Id="rId3" Type="http://schemas.openxmlformats.org/officeDocument/2006/relationships/hyperlink" Target="https://bbf.ru/quotes/author/39484/" TargetMode="Externa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image" Target="../media/image24.jpeg" /><Relationship Id="rId3" Type="http://schemas.microsoft.com/office/2007/relationships/hdphoto" Target="../media/image25.wdp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hyperlink" Target="https://citaty.info/man/albert-einshtein" TargetMode="Externa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26.jpeg" /><Relationship Id="rId3" Type="http://schemas.microsoft.com/office/2007/relationships/hdphoto" Target="../media/image27.wdp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8.jpeg" /><Relationship Id="rId4" Type="http://schemas.microsoft.com/office/2007/relationships/hdphoto" Target="../media/image29.wdp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7.jpeg" /><Relationship Id="rId4" Type="http://schemas.microsoft.com/office/2007/relationships/hdphoto" Target="../media/image8.wdp" /><Relationship Id="rId5" Type="http://schemas.openxmlformats.org/officeDocument/2006/relationships/image" Target="../media/image9.jpeg" /><Relationship Id="rId6" Type="http://schemas.microsoft.com/office/2007/relationships/hdphoto" Target="../media/image10.wdp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3.xml" /><Relationship Id="rId3" Type="http://schemas.openxmlformats.org/officeDocument/2006/relationships/hyperlink" Target="https://bbf.ru/quotes/author/44370/" TargetMode="Externa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1.jpeg" /><Relationship Id="rId4" Type="http://schemas.microsoft.com/office/2007/relationships/hdphoto" Target="../media/image12.wdp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5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3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4.jpeg" /><Relationship Id="rId4" Type="http://schemas.microsoft.com/office/2007/relationships/hdphoto" Target="../media/image15.wdp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microsoft.com/office/2007/relationships/hdphoto" Target="../media/image23.wdp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6.jpeg" /><Relationship Id="rId4" Type="http://schemas.microsoft.com/office/2007/relationships/hdphoto" Target="../media/image17.wdp" /><Relationship Id="rId5" Type="http://schemas.openxmlformats.org/officeDocument/2006/relationships/image" Target="../media/image18.jpeg" /><Relationship Id="rId6" Type="http://schemas.microsoft.com/office/2007/relationships/hdphoto" Target="../media/image19.wdp" /><Relationship Id="rId7" Type="http://schemas.openxmlformats.org/officeDocument/2006/relationships/image" Target="../media/image20.jpeg" /><Relationship Id="rId8" Type="http://schemas.microsoft.com/office/2007/relationships/hdphoto" Target="../media/image21.wdp" /><Relationship Id="rId9" Type="http://schemas.openxmlformats.org/officeDocument/2006/relationships/image" Target="../media/image22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27228BAE-048B-681E-DD8D-BD96B2256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68" y="694481"/>
            <a:ext cx="6226593" cy="342750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современные взгляды на строение материи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xmlns="" id="{3AFD8D3D-82CB-EA16-814E-A3FED8BBF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3014" y="4408584"/>
            <a:ext cx="7414940" cy="578325"/>
          </a:xfrm>
        </p:spPr>
        <p:txBody>
          <a:bodyPr rtlCol="0"/>
          <a:lstStyle>
            <a:defPPr>
              <a:defRPr lang="ru-RU"/>
            </a:defPPr>
          </a:lstStyle>
          <a:p>
            <a:pPr algn="r" rtl="0">
              <a:lnSpc>
                <a:spcPct val="100000"/>
              </a:lnSpc>
            </a:pPr>
            <a:r>
              <a:rPr lang="ru-RU" i="1" smtClean="0">
                <a:solidFill>
                  <a:srgbClr val="000000"/>
                </a:solidFill>
                <a:latin typeface="+mj-lt"/>
              </a:rPr>
              <a:t>Выполнил:</a:t>
            </a:r>
          </a:p>
          <a:p>
            <a:pPr algn="r" rtl="0">
              <a:lnSpc>
                <a:spcPct val="100000"/>
              </a:lnSpc>
            </a:pPr>
            <a:r>
              <a:rPr lang="ru-RU" err="1" smtClean="0">
                <a:solidFill>
                  <a:srgbClr val="000000"/>
                </a:solidFill>
                <a:latin typeface="+mj-lt"/>
              </a:rPr>
              <a:t>Гураль </a:t>
            </a:r>
            <a:r>
              <a:rPr lang="ru-RU">
                <a:solidFill>
                  <a:srgbClr val="000000"/>
                </a:solidFill>
                <a:latin typeface="+mj-lt"/>
              </a:rPr>
              <a:t>Р.Л</a:t>
            </a:r>
            <a:r>
              <a:rPr lang="ru-RU" smtClean="0">
                <a:solidFill>
                  <a:srgbClr val="000000"/>
                </a:solidFill>
                <a:latin typeface="+mj-lt"/>
              </a:rPr>
              <a:t>.</a:t>
            </a:r>
          </a:p>
          <a:p>
            <a:pPr algn="r" rtl="0">
              <a:lnSpc>
                <a:spcPct val="100000"/>
              </a:lnSpc>
            </a:pPr>
            <a:r>
              <a:rPr lang="ru-RU" i="1" smtClean="0">
                <a:solidFill>
                  <a:srgbClr val="000000"/>
                </a:solidFill>
                <a:latin typeface="+mj-lt"/>
              </a:rPr>
              <a:t>Научный руководитель:</a:t>
            </a:r>
          </a:p>
          <a:p>
            <a:pPr algn="r" rtl="0">
              <a:lnSpc>
                <a:spcPct val="100000"/>
              </a:lnSpc>
            </a:pPr>
            <a:r>
              <a:rPr lang="ru-RU" smtClean="0">
                <a:solidFill>
                  <a:srgbClr val="000000"/>
                </a:solidFill>
                <a:latin typeface="+mj-lt"/>
              </a:rPr>
              <a:t>Лаврикова Н.И.</a:t>
            </a:r>
            <a:endParaRPr lang="ru-RU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9308896"/>
      </p:ext>
    </p:extLst>
  </p:cSld>
  <p:clrMapOvr>
    <a:masterClrMapping/>
  </p:clrMapOvr>
  <p:transition spd="slow">
    <p:push dir="u"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444" y="808008"/>
            <a:ext cx="6321355" cy="1248350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/>
              <a:t>Движение</a:t>
            </a:r>
            <a:br>
              <a:rPr lang="ru-RU"/>
            </a:br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26E68C1-1703-73CF-D4D8-D10C96073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10</a:t>
            </a:fld>
            <a:endParaRPr lang="ru-RU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605D8B2F-8F43-476E-A67E-E865E5032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3444" y="3469262"/>
            <a:ext cx="6321355" cy="1085641"/>
          </a:xfrm>
        </p:spPr>
        <p:txBody>
          <a:bodyPr/>
          <a:lstStyle/>
          <a:p>
            <a:pPr algn="l"/>
            <a:r>
              <a:rPr lang="ru-RU" b="0" i="1">
                <a:solidFill>
                  <a:srgbClr val="0C0C0C"/>
                </a:solidFill>
                <a:effectLst/>
                <a:latin typeface="+mj-lt"/>
              </a:rPr>
              <a:t>«Смысл жизни нашей — непрерывное движение» </a:t>
            </a:r>
            <a:r>
              <a:rPr lang="ru-RU" b="0" i="0">
                <a:solidFill>
                  <a:srgbClr val="0C0C0C"/>
                </a:solidFill>
                <a:effectLst/>
                <a:latin typeface="+mj-lt"/>
              </a:rPr>
              <a:t>- </a:t>
            </a:r>
            <a:r>
              <a:rPr lang="ru-RU" b="0" i="0" u="sng">
                <a:solidFill>
                  <a:srgbClr val="9F4F68"/>
                </a:solidFill>
                <a:effectLst/>
                <a:latin typeface="+mj-lt"/>
                <a:hlinkClick r:id="rId3"/>
              </a:rPr>
              <a:t>Якуб Колас</a:t>
            </a:r>
            <a:endParaRPr lang="ru-RU" b="0" i="0">
              <a:solidFill>
                <a:srgbClr val="53647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4975699"/>
      </p:ext>
    </p:extLst>
  </p:cSld>
  <p:clrMapOvr>
    <a:masterClrMapping/>
  </p:clrMapOvr>
  <p:transition spd="slow">
    <p:push dir="u"/>
  </p:transition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69D7428A-557E-4D33-9D01-567C9BCBD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65" y="133634"/>
            <a:ext cx="5744335" cy="979204"/>
          </a:xfrm>
        </p:spPr>
        <p:txBody>
          <a:bodyPr/>
          <a:lstStyle/>
          <a:p>
            <a:r>
              <a:rPr lang="ru-RU"/>
              <a:t>Движение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CD0669DA-0124-4AA6-B5AA-3FCCDF8CA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241" y="721360"/>
            <a:ext cx="7031052" cy="6136638"/>
          </a:xfrm>
        </p:spPr>
        <p:txBody>
          <a:bodyPr/>
          <a:lstStyle/>
          <a:p>
            <a:r>
              <a:rPr lang="ru-RU" sz="1600">
                <a:latin typeface="Arial Black" panose="020b0604020202020204" pitchFamily="34" charset="0"/>
              </a:rPr>
              <a:t>• Движение является фундаментальным свойством материи и связано с изменением состояния объектов.</a:t>
            </a:r>
          </a:p>
          <a:p>
            <a:r>
              <a:rPr lang="ru-RU" sz="1600">
                <a:latin typeface="Arial Black" panose="020b0604020202020204" pitchFamily="34" charset="0"/>
              </a:rPr>
              <a:t>• Механицизм может выступать в различных формах, включая сведение сложных форм движения к механическому движению.</a:t>
            </a:r>
          </a:p>
          <a:p>
            <a:r>
              <a:rPr lang="ru-RU" sz="1600">
                <a:latin typeface="Arial Black" panose="020b0604020202020204" pitchFamily="34" charset="0"/>
              </a:rPr>
              <a:t>• Развитие человеческого общества невозможно понять, игнорируя особенности социального развития.</a:t>
            </a:r>
          </a:p>
          <a:p>
            <a:r>
              <a:rPr lang="ru-RU" sz="1600">
                <a:latin typeface="Arial Black" panose="020b0604020202020204" pitchFamily="34" charset="0"/>
              </a:rPr>
              <a:t>• Прослеживание связей между различными формами движения на основе данных современной науки позволяет создать целостную картину их развития во Вселенной.</a:t>
            </a:r>
          </a:p>
          <a:p>
            <a:r>
              <a:rPr lang="ru-RU" sz="1600">
                <a:latin typeface="Arial Black" panose="020b0604020202020204" pitchFamily="34" charset="0"/>
              </a:rPr>
              <a:t>• В современной космологии идеи входят в содержание антропного принципа, согласно которому наш мир устроен таким образом, что он в принципе допускает возможность появления человека как закономерного итога эволюции материи.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xmlns="" id="{B6BD2F81-B734-4946-8EE6-D0F98581A3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1526" y="1112838"/>
            <a:ext cx="3475649" cy="4975225"/>
          </a:xfrm>
          <a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b="124"/>
            </a:stretch>
          </a:blipFill>
        </p:spPr>
        <p:txBody>
          <a:bodyPr/>
          <a:lstStyle/>
          <a:p/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B7E4D66F-A9BF-40BD-A43A-297714426C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73293" y="2803273"/>
            <a:ext cx="2121408" cy="2121408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91B7F44D-6346-4B5C-8E77-D3EDC2E602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421097" y="4711495"/>
            <a:ext cx="192024" cy="1033272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xmlns="" id="{F0EFAAEB-6B1C-4572-B367-0ADAF155AD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09A01C0A-2BB6-49E7-91A3-DCB9F9F59583}" type="slidenum">
              <a:rPr lang="ru-RU" smtClean="0"/>
              <a:pPr rtl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1851411"/>
      </p:ext>
    </p:extLst>
  </p:cSld>
  <p:clrMapOvr>
    <a:masterClrMapping/>
  </p:clrMapOvr>
  <p:transition spd="slow">
    <p:push dir="u"/>
  </p:transition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413445" y="793116"/>
            <a:ext cx="6034216" cy="1439604"/>
          </a:xfrm>
        </p:spPr>
        <p:txBody>
          <a:bodyPr/>
          <a:lstStyle/>
          <a:p>
            <a:r>
              <a:rPr lang="ru-RU"/>
              <a:t>Пространство и время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5413445" y="3469262"/>
            <a:ext cx="6292600" cy="1145870"/>
          </a:xfrm>
        </p:spPr>
        <p:txBody>
          <a:bodyPr/>
          <a:lstStyle/>
          <a:p>
            <a:r>
              <a:rPr lang="ru-RU" i="1">
                <a:latin typeface="+mj-lt"/>
              </a:rPr>
              <a:t>«Нет пространства и времени, а есть их единство» - </a:t>
            </a:r>
            <a:r>
              <a:rPr lang="ru-RU">
                <a:latin typeface="+mj-lt"/>
                <a:hlinkClick r:id="rId2" tooltip="Автор цитаты"/>
              </a:rPr>
              <a:t>Альберт Эйнштейн</a:t>
            </a:r>
            <a:endParaRPr lang="ru-RU">
              <a:latin typeface="+mj-lt"/>
            </a:endParaRPr>
          </a:p>
          <a:p>
            <a:endParaRPr lang="ru-RU">
              <a:latin typeface="+mj-lt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09A01C0A-2BB6-49E7-91A3-DCB9F9F59583}" type="slidenum">
              <a:rPr lang="ru-RU" smtClean="0"/>
              <a:pPr rtl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6742032"/>
      </p:ext>
    </p:extLst>
  </p:cSld>
  <p:clrMapOvr>
    <a:masterClrMapping/>
  </p:clrMapOvr>
  <p:transition spd="slow">
    <p:push dir="u"/>
  </p:transition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46438" y="138221"/>
            <a:ext cx="10506416" cy="1128519"/>
          </a:xfrm>
        </p:spPr>
        <p:txBody>
          <a:bodyPr/>
          <a:lstStyle/>
          <a:p>
            <a:r>
              <a:rPr lang="ru-RU" sz="2800" b="0" i="0">
                <a:solidFill>
                  <a:srgbClr val="4A4A4A"/>
                </a:solidFill>
                <a:effectLst/>
              </a:rPr>
              <a:t>Взаимосвязь пространства-времени и движущейся материи</a:t>
            </a:r>
            <a:endParaRPr lang="ru-RU" sz="280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1"/>
          </p:nvPr>
        </p:nvSpPr>
        <p:spPr>
          <a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6350000" y="985519"/>
            <a:ext cx="5334000" cy="5734259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>
                <a:effectLst/>
                <a:latin typeface="+mj-lt"/>
              </a:rPr>
              <a:t>Пространство и время являются фундаментальными характеристиками материального мира.</a:t>
            </a:r>
            <a:endParaRPr lang="ru-RU" sz="1400" b="1">
              <a:effectLst/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>
                <a:effectLst/>
                <a:latin typeface="+mj-lt"/>
              </a:rPr>
              <a:t>Существует множество концепций пространства и времени, включая мистические и современные научные подходы.</a:t>
            </a:r>
            <a:endParaRPr lang="ru-RU" sz="1400" b="1">
              <a:effectLst/>
              <a:latin typeface="+mj-lt"/>
            </a:endParaRPr>
          </a:p>
          <a:p>
            <a:pPr marL="285750" indent="-28575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>
                <a:effectLst/>
                <a:latin typeface="+mj-lt"/>
              </a:rPr>
              <a:t>Развитие материи порождает множество миров с различными размерностями пространства-времени.</a:t>
            </a:r>
            <a:endParaRPr lang="ru-RU" sz="1400" b="1">
              <a:effectLst/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>
                <a:effectLst/>
                <a:latin typeface="+mj-lt"/>
              </a:rPr>
              <a:t>Качественное многообразие форм пространства-времени проявляется в неживой природе, жизни и обществе.</a:t>
            </a:r>
            <a:endParaRPr lang="ru-RU" sz="1400" b="1">
              <a:effectLst/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>
                <a:effectLst/>
                <a:latin typeface="+mj-lt"/>
              </a:rPr>
              <a:t>В процессе развития материи возникают новые типы пространственно-временных структур.</a:t>
            </a:r>
            <a:endParaRPr lang="ru-RU" sz="1400" b="1">
              <a:effectLst/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>
                <a:effectLst/>
                <a:latin typeface="+mj-lt"/>
              </a:rPr>
              <a:t>Биологическое пространство-время имеет особенности, связанные с асимметрией и неевклидовым характером организации.</a:t>
            </a:r>
            <a:endParaRPr lang="ru-RU" sz="1400" b="1">
              <a:effectLst/>
              <a:latin typeface="+mj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>
                <a:effectLst/>
                <a:latin typeface="+mj-lt"/>
              </a:rPr>
              <a:t>Живая материя имеет специфику пространственной и временной организации, связанную с адаптацией и выживанием организмов.</a:t>
            </a:r>
            <a:endParaRPr lang="ru-RU" sz="1400">
              <a:latin typeface="+mj-lt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09A01C0A-2BB6-49E7-91A3-DCB9F9F59583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7109138"/>
      </p:ext>
    </p:extLst>
  </p:cSld>
  <p:clrMapOvr>
    <a:masterClrMapping/>
  </p:clrMapOvr>
  <p:transition spd="slow">
    <p:push dir="u"/>
  </p:transition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D3B7B0AB-7E6D-621B-43E7-5825A6443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65" y="478421"/>
            <a:ext cx="5744335" cy="97920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ПОДВЕДЕНИЕ ИТОГОВ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F17F915-9766-1FC8-98BD-D9AE3D5B2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656079"/>
            <a:ext cx="7010733" cy="4402947"/>
          </a:xfrm>
        </p:spPr>
        <p:txBody>
          <a:bodyPr rtlCol="0"/>
          <a:lstStyle>
            <a:defPPr>
              <a:defRPr lang="ru-RU"/>
            </a:def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b="0" i="0">
                <a:effectLst/>
                <a:latin typeface="+mj-lt"/>
              </a:rPr>
              <a:t>Современные взгляды на строение материи основаны на корпускулярно-волновом дуализме и квантовой механике. </a:t>
            </a:r>
            <a:endParaRPr lang="en-US" sz="2400" b="0" i="0">
              <a:effectLst/>
              <a:latin typeface="+mj-lt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b="0" i="0">
                <a:effectLst/>
                <a:latin typeface="+mj-lt"/>
              </a:rPr>
              <a:t>Материя состоит из элементарных частиц, обладающих двойственной природой волн и частиц. </a:t>
            </a:r>
            <a:endParaRPr lang="en-US" sz="2400" b="0" i="0">
              <a:effectLst/>
              <a:latin typeface="+mj-lt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400" b="0" i="0">
                <a:effectLst/>
                <a:latin typeface="+mj-lt"/>
              </a:rPr>
              <a:t>Исследования продолжаются, чтобы лучше понять фундаментальные свойства материи и взаимодействие между элементарными частицами.</a:t>
            </a:r>
          </a:p>
        </p:txBody>
      </p:sp>
      <p:pic>
        <p:nvPicPr>
          <p:cNvPr id="14" name="Рисунок 14">
            <a:extLst>
              <a:ext uri="{FF2B5EF4-FFF2-40B4-BE49-F238E27FC236}">
                <a16:creationId xmlns:a16="http://schemas.microsoft.com/office/drawing/2014/main" xmlns="" id="{F96F20C9-F169-573A-32C0-8FA15642A6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0436" y="1142665"/>
            <a:ext cx="3475649" cy="4916361"/>
          </a:xfrm>
        </p:spPr>
      </p:pic>
      <p:sp>
        <p:nvSpPr>
          <p:cNvPr id="84" name="Текст 83">
            <a:extLst>
              <a:ext uri="{FF2B5EF4-FFF2-40B4-BE49-F238E27FC236}">
                <a16:creationId xmlns:a16="http://schemas.microsoft.com/office/drawing/2014/main" xmlns="" id="{F6A0489E-C8E2-CAE5-9FFC-28CC9E0860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85" name="Текст 84">
            <a:extLst>
              <a:ext uri="{FF2B5EF4-FFF2-40B4-BE49-F238E27FC236}">
                <a16:creationId xmlns:a16="http://schemas.microsoft.com/office/drawing/2014/main" xmlns="" id="{D396BF65-AA7F-3F0F-FE49-EA87C28282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E6C7ECE-6B8F-A6C6-C92D-4C1BB6245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8401256"/>
      </p:ext>
    </p:extLst>
  </p:cSld>
  <p:clrMapOvr>
    <a:masterClrMapping/>
  </p:clrMapOvr>
  <p:transition spd="slow">
    <p:push dir="u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A984E2-4C7E-D7E0-9603-A0CE74B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222" y="654637"/>
            <a:ext cx="4834517" cy="2323025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smtClean="0"/>
              <a:t>План</a:t>
            </a:r>
            <a:endParaRPr lang="ru-RU"/>
          </a:p>
        </p:txBody>
      </p:sp>
      <p:pic>
        <p:nvPicPr>
          <p:cNvPr id="22" name="Рисунок 11">
            <a:extLst>
              <a:ext uri="{FF2B5EF4-FFF2-40B4-BE49-F238E27FC236}">
                <a16:creationId xmlns:a16="http://schemas.microsoft.com/office/drawing/2014/main" xmlns="" id="{02CB0A40-C392-7AEB-F580-EA0981B3CB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62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1763" y="653461"/>
            <a:ext cx="3704853" cy="5549900"/>
          </a:xfrm>
          <a:blipFill dpi="0" rotWithShape="1"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 b="124"/>
            </a:stretch>
          </a:blipFill>
        </p:spPr>
      </p:pic>
      <p:sp>
        <p:nvSpPr>
          <p:cNvPr id="21" name="Объект 20">
            <a:extLst>
              <a:ext uri="{FF2B5EF4-FFF2-40B4-BE49-F238E27FC236}">
                <a16:creationId xmlns:a16="http://schemas.microsoft.com/office/drawing/2014/main" xmlns="" id="{A50CB90F-9D48-F8DD-961F-C3F1AE2B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221" y="3429000"/>
            <a:ext cx="5048104" cy="2774361"/>
          </a:xfrm>
        </p:spPr>
        <p:txBody>
          <a:bodyPr rtlCol="0"/>
          <a:lstStyle>
            <a:defPPr>
              <a:defRPr lang="ru-RU"/>
            </a:defPPr>
          </a:lstStyle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>
                <a:latin typeface="+mj-lt"/>
              </a:rPr>
              <a:t>Понятие Материи 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>
                <a:latin typeface="+mj-lt"/>
              </a:rPr>
              <a:t>Современная наука о Строении Материи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>
                <a:latin typeface="+mj-lt"/>
              </a:rPr>
              <a:t>Движение</a:t>
            </a:r>
            <a:endParaRPr lang="en-US">
              <a:latin typeface="+mj-lt"/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>
                <a:latin typeface="+mj-lt"/>
              </a:rPr>
              <a:t>Пространство и время</a:t>
            </a:r>
          </a:p>
          <a:p>
            <a:pPr rtl="0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0D15BEAD-012C-AF1F-9EBB-243A511C90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260958" y="653461"/>
            <a:ext cx="2743200" cy="1336433"/>
          </a:xfrm>
          <a:prstGeom prst="rect">
            <a:avLst/>
          </a:prstGeom>
          <a:solidFill>
            <a:srgbClr val="4A5EE6">
              <a:alpha val="87843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D578531-1E9F-3E5A-7A85-E9CA9A5C73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369883" y="2927872"/>
            <a:ext cx="251791" cy="2071501"/>
          </a:xfrm>
          <a:prstGeom prst="rect">
            <a:avLst/>
          </a:prstGeom>
          <a:solidFill>
            <a:srgbClr val="4A5EE6">
              <a:alpha val="7607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1735052"/>
      </p:ext>
    </p:extLst>
  </p:cSld>
  <p:clrMapOvr>
    <a:masterClrMapping/>
  </p:clrMapOvr>
  <p:transition spd="slow">
    <p:push dir="u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181" y="842514"/>
            <a:ext cx="6321355" cy="1238190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/>
              <a:t>Понятие материи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26E68C1-1703-73CF-D4D8-D10C96073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3</a:t>
            </a:fld>
            <a:endParaRPr lang="ru-RU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605D8B2F-8F43-476E-A67E-E865E5032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8491" y="2172628"/>
            <a:ext cx="7231261" cy="2512743"/>
          </a:xfrm>
        </p:spPr>
        <p:txBody>
          <a:bodyPr/>
          <a:lstStyle/>
          <a:p>
            <a:pPr algn="l"/>
            <a:r>
              <a:rPr lang="ru-RU" b="0" i="1">
                <a:solidFill>
                  <a:srgbClr val="0C0C0C"/>
                </a:solidFill>
                <a:effectLst/>
                <a:latin typeface="+mj-lt"/>
              </a:rPr>
              <a:t>«Я словно хожу по тонкой скорлупе материи, которая вот-вот треснет, и я провалюсь в пустое пространство. Но если это то, откуда мы вышли, я согласен</a:t>
            </a:r>
            <a:r>
              <a:rPr lang="ru-RU" i="1">
                <a:solidFill>
                  <a:srgbClr val="0C0C0C"/>
                </a:solidFill>
                <a:latin typeface="+mj-lt"/>
              </a:rPr>
              <a:t>»</a:t>
            </a:r>
            <a:r>
              <a:rPr lang="en-US" b="0" i="1">
                <a:solidFill>
                  <a:srgbClr val="0C0C0C"/>
                </a:solidFill>
                <a:effectLst/>
                <a:latin typeface="+mj-lt"/>
              </a:rPr>
              <a:t> </a:t>
            </a:r>
            <a:r>
              <a:rPr lang="en-US" b="0" i="0">
                <a:solidFill>
                  <a:srgbClr val="0C0C0C"/>
                </a:solidFill>
                <a:effectLst/>
                <a:latin typeface="+mj-lt"/>
              </a:rPr>
              <a:t>- </a:t>
            </a:r>
            <a:r>
              <a:rPr lang="ru-RU" b="0" i="0" u="sng">
                <a:solidFill>
                  <a:srgbClr val="9F4F68"/>
                </a:solidFill>
                <a:effectLst/>
                <a:latin typeface="+mj-lt"/>
                <a:hlinkClick r:id="rId3"/>
              </a:rPr>
              <a:t>Дэвид Лазба</a:t>
            </a:r>
            <a:endParaRPr lang="ru-RU" b="0" i="0">
              <a:solidFill>
                <a:srgbClr val="53647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4282051"/>
      </p:ext>
    </p:extLst>
  </p:cSld>
  <p:clrMapOvr>
    <a:masterClrMapping/>
  </p:clrMapOvr>
  <p:transition spd="slow">
    <p:push dir="u"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9752655-72F7-26B4-5DA5-07E2346C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83" y="884981"/>
            <a:ext cx="3564195" cy="112851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>
                <a:solidFill>
                  <a:schemeClr val="bg1"/>
                </a:solidFill>
              </a:rPr>
              <a:t>Материя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D77A1A7-7876-7DF9-AF3A-C47588011C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908" y="2187303"/>
            <a:ext cx="4729163" cy="3154351"/>
          </a:xfrm>
        </p:spPr>
      </p:pic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C8FC01B0-7BC5-5869-A281-EF11B59BA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3640" y="274320"/>
            <a:ext cx="5544312" cy="5871957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lnSpc>
                <a:spcPct val="100000"/>
              </a:lnSpc>
            </a:pPr>
            <a:r>
              <a:rPr lang="ru-RU" sz="1600">
                <a:effectLst/>
                <a:latin typeface="+mj-lt"/>
              </a:rPr>
              <a:t>• В истории материалистического мировоззрения существуют два подхода к определению понятия материи.</a:t>
            </a:r>
          </a:p>
          <a:p>
            <a:pPr>
              <a:lnSpc>
                <a:spcPct val="100000"/>
              </a:lnSpc>
            </a:pPr>
            <a:r>
              <a:rPr lang="ru-RU" sz="1600">
                <a:effectLst/>
                <a:latin typeface="+mj-lt"/>
              </a:rPr>
              <a:t>• Один подход определяет материю в контексте ее отношения к сознанию.</a:t>
            </a:r>
          </a:p>
          <a:p>
            <a:pPr>
              <a:lnSpc>
                <a:spcPct val="100000"/>
              </a:lnSpc>
            </a:pPr>
            <a:r>
              <a:rPr lang="ru-RU" sz="1600">
                <a:effectLst/>
                <a:latin typeface="+mj-lt"/>
              </a:rPr>
              <a:t>• Другая традиция рассматривает материю как субстанцию, основу всего существующего в мире.</a:t>
            </a:r>
          </a:p>
          <a:p>
            <a:pPr>
              <a:lnSpc>
                <a:spcPct val="100000"/>
              </a:lnSpc>
            </a:pPr>
            <a:r>
              <a:rPr lang="ru-RU" sz="1600">
                <a:effectLst/>
                <a:latin typeface="+mj-lt"/>
              </a:rPr>
              <a:t>• Эти два подхода к определению материи являются двумя углами зрения на одну и ту же реальность.</a:t>
            </a:r>
          </a:p>
          <a:p>
            <a:pPr>
              <a:lnSpc>
                <a:spcPct val="100000"/>
              </a:lnSpc>
            </a:pPr>
            <a:r>
              <a:rPr lang="ru-RU" sz="1600">
                <a:effectLst/>
                <a:latin typeface="+mj-lt"/>
              </a:rPr>
              <a:t>• Важно определить конкретное содержание понятия материи в качестве субстанции для определения его методологической роли в развитии науки и познания природы, общества, человека, сознания и культуры.</a:t>
            </a:r>
          </a:p>
          <a:p>
            <a:pPr>
              <a:lnSpc>
                <a:spcPct val="100000"/>
              </a:lnSpc>
            </a:pPr>
            <a:r>
              <a:rPr lang="ru-RU" sz="1600">
                <a:effectLst/>
                <a:latin typeface="+mj-lt"/>
              </a:rPr>
              <a:t>• В философии существуют две традиции в понимании субстанциальности материи: одна ориентирована на понимание материи как исходного "субстрата", другая - на понимание ее как бесконечно развивающегося многообразия мира в единстве.</a:t>
            </a:r>
          </a:p>
          <a:p>
            <a:pPr>
              <a:lnSpc>
                <a:spcPct val="100000"/>
              </a:lnSpc>
            </a:pPr>
            <a:endParaRPr lang="ru-RU">
              <a:effectLst/>
            </a:endParaRPr>
          </a:p>
          <a:p>
            <a:pPr>
              <a:lnSpc>
                <a:spcPct val="100000"/>
              </a:lnSpc>
            </a:pPr>
            <a:endParaRPr lang="ru-RU">
              <a:effectLst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xmlns="" id="{5A2D1EE3-10BA-7879-1DC3-ACF7D44361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500148"/>
      </p:ext>
    </p:extLst>
  </p:cSld>
  <p:clrMapOvr>
    <a:masterClrMapping/>
  </p:clrMapOvr>
  <p:transition spd="slow">
    <p:push dir="u"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2CD3C5A-CEA8-6DDC-B3F1-41D07C4FA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3444" y="819150"/>
            <a:ext cx="6321355" cy="2664400"/>
          </a:xfrm>
        </p:spPr>
        <p:txBody>
          <a:bodyPr rtlCol="0"/>
          <a:lstStyle>
            <a:defPPr>
              <a:defRPr lang="ru-RU"/>
            </a:defPPr>
          </a:lstStyle>
          <a:p>
            <a:r>
              <a:rPr lang="ru-RU"/>
              <a:t>Современная наука о Строении Материи</a:t>
            </a:r>
            <a:br>
              <a:rPr lang="ru-RU"/>
            </a:br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126E68C1-1703-73CF-D4D8-D10C96073F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5</a:t>
            </a:fld>
            <a:endParaRPr lang="ru-RU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605D8B2F-8F43-476E-A67E-E865E50323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i="1">
                <a:solidFill>
                  <a:srgbClr val="333333"/>
                </a:solidFill>
                <a:effectLst/>
                <a:latin typeface="+mj-lt"/>
              </a:rPr>
              <a:t>«материя</a:t>
            </a:r>
            <a:r>
              <a:rPr lang="ru-RU" b="0" i="1">
                <a:solidFill>
                  <a:srgbClr val="333333"/>
                </a:solidFill>
                <a:effectLst/>
                <a:latin typeface="+mj-lt"/>
              </a:rPr>
              <a:t> — всецело причинность и больше ничего» </a:t>
            </a:r>
            <a:r>
              <a:rPr lang="ru-RU" b="0" i="0">
                <a:solidFill>
                  <a:srgbClr val="333333"/>
                </a:solidFill>
                <a:effectLst/>
                <a:latin typeface="+mj-lt"/>
              </a:rPr>
              <a:t>— </a:t>
            </a:r>
            <a:r>
              <a:rPr lang="ru-RU" u="sng">
                <a:solidFill>
                  <a:srgbClr val="4A5EE6"/>
                </a:solidFill>
                <a:effectLst/>
                <a:latin typeface="+mj-lt"/>
              </a:rPr>
              <a:t>Джек Лондон</a:t>
            </a:r>
            <a:endParaRPr lang="ru-RU" u="sng">
              <a:solidFill>
                <a:srgbClr val="4A5EE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1615323"/>
      </p:ext>
    </p:extLst>
  </p:cSld>
  <p:clrMapOvr>
    <a:masterClrMapping/>
  </p:clrMapOvr>
  <p:transition spd="slow">
    <p:push dir="u"/>
  </p:transition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EEA49A-DC7C-9C4F-2F9A-564E195C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ВРЕМЕННАЯ ШКАЛА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xmlns="" id="{AF0DE047-1B7D-F942-8E09-3EFF699BE9A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850888813"/>
              </p:ext>
            </p:extLst>
          </p:nvPr>
        </p:nvGraphicFramePr>
        <p:xfrm>
          <a:off x="5039361" y="409575"/>
          <a:ext cx="6768591" cy="6309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4110">
                  <a:extLst>
                    <a:ext uri="{9D8B030D-6E8A-4147-A177-3AD203B41FA5}">
                      <a16:colId xmlns:a16="http://schemas.microsoft.com/office/drawing/2014/main" xmlns="" val="2918303207"/>
                    </a:ext>
                  </a:extLst>
                </a:gridCol>
                <a:gridCol w="4574481">
                  <a:extLst>
                    <a:ext uri="{9D8B030D-6E8A-4147-A177-3AD203B41FA5}">
                      <a16:colId xmlns:a16="http://schemas.microsoft.com/office/drawing/2014/main" xmlns="" val="1189393465"/>
                    </a:ext>
                  </a:extLst>
                </a:gridCol>
              </a:tblGrid>
              <a:tr h="1188720">
                <a:tc>
                  <a:txBody>
                    <a:bodyPr vert="horz" wrap="square"/>
                    <a:lstStyle>
                      <a:defPPr>
                        <a:defRPr lang="ru-RU"/>
                      </a:defPPr>
                    </a:lstStyle>
                    <a:p>
                      <a:pPr rtl="0"/>
                      <a:r>
                        <a:rPr lang="ru-RU" sz="1600" b="1" i="0" spc="300">
                          <a:latin typeface="+mj-lt"/>
                          <a:cs typeface="Arial Black" panose="020b0604020202020204" pitchFamily="34" charset="0"/>
                        </a:rPr>
                        <a:t>Античность</a:t>
                      </a: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defPPr>
                        <a:defRPr lang="ru-RU"/>
                      </a:def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ru-RU"/>
                      </a:pPr>
                      <a:r>
                        <a:rPr lang="ru-RU" sz="1600" b="0" i="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Платон вводит понятие «хора» — чистой потенциальности, которая образует возможность для всякого бытия.</a:t>
                      </a:r>
                      <a:endParaRPr lang="ru-RU" sz="1600" b="1" i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12157666"/>
                  </a:ext>
                </a:extLst>
              </a:tr>
              <a:tr h="1188720">
                <a:tc>
                  <a:txBody>
                    <a:bodyPr vert="horz" wrap="square"/>
                    <a:lstStyle>
                      <a:defPPr>
                        <a:defRPr lang="ru-RU"/>
                      </a:defPPr>
                    </a:lstStyle>
                    <a:p>
                      <a:pPr rtl="0"/>
                      <a:r>
                        <a:rPr lang="ru-RU" sz="1600" b="1" i="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Новое время</a:t>
                      </a:r>
                      <a:endParaRPr lang="ru-RU" sz="1600" b="1" i="0" spc="300">
                        <a:latin typeface="+mj-lt"/>
                        <a:cs typeface="Arial Black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defPPr>
                        <a:defRPr lang="ru-RU"/>
                      </a:def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ru-RU"/>
                      </a:pPr>
                      <a:r>
                        <a:rPr lang="ru-RU" sz="1600" b="0" i="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Галилей и Ньютон вводят понятие массы как меры инертности и гравитации материи.</a:t>
                      </a:r>
                      <a:endParaRPr lang="ru-RU" sz="160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23334722"/>
                  </a:ext>
                </a:extLst>
              </a:tr>
              <a:tr h="1188720">
                <a:tc>
                  <a:txBody>
                    <a:bodyPr vert="horz" wrap="square"/>
                    <a:lstStyle>
                      <a:defPPr>
                        <a:defRPr lang="ru-RU"/>
                      </a:defPPr>
                    </a:lstStyle>
                    <a:p>
                      <a:pPr rtl="0"/>
                      <a:r>
                        <a:rPr lang="en-US" sz="1600" b="1" i="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XIX </a:t>
                      </a:r>
                      <a:r>
                        <a:rPr lang="ru-RU" sz="1600" b="1" i="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век</a:t>
                      </a:r>
                      <a:endParaRPr lang="ru-RU" sz="1600" b="1" i="0">
                        <a:latin typeface="+mj-lt"/>
                        <a:cs typeface="Arial Black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defPPr>
                        <a:defRPr lang="ru-RU"/>
                      </a:def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ru-RU"/>
                      </a:pPr>
                      <a:r>
                        <a:rPr lang="ru-RU" sz="1600" b="0" i="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Кант вводит понятие «вещь в себе»</a:t>
                      </a:r>
                      <a:r>
                        <a:rPr lang="en-US" sz="1600" b="0" i="0" kern="1200" baseline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—непознаваемой сущности, лежащей в основе явлений.</a:t>
                      </a:r>
                      <a:endParaRPr lang="ru-RU" sz="160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97403263"/>
                  </a:ext>
                </a:extLst>
              </a:tr>
              <a:tr h="1188720">
                <a:tc>
                  <a:txBody>
                    <a:bodyPr vert="horz" wrap="square"/>
                    <a:lstStyle>
                      <a:defPPr>
                        <a:defRPr lang="ru-RU"/>
                      </a:defPPr>
                    </a:lstStyle>
                    <a:p>
                      <a:pPr rtl="0"/>
                      <a:r>
                        <a:rPr lang="ru-RU" sz="1600" b="1" i="0" spc="30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ХХ век</a:t>
                      </a: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defPPr>
                        <a:defRPr lang="ru-RU"/>
                      </a:def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 lang="ru-RU"/>
                      </a:pPr>
                      <a:r>
                        <a:rPr lang="ru-RU" sz="1600" b="0" i="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Эйнштейн создаёт общую теорию относительности, связывающую материю с геометрией пространства-времени.</a:t>
                      </a:r>
                      <a:endParaRPr lang="ru-RU" sz="1600" b="1" i="0">
                        <a:latin typeface="+mj-lt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50924858"/>
                  </a:ext>
                </a:extLst>
              </a:tr>
              <a:tr h="1188720">
                <a:tc>
                  <a:txBody>
                    <a:bodyPr vert="horz" wrap="square"/>
                    <a:lstStyle>
                      <a:defPPr>
                        <a:defRPr lang="ru-RU"/>
                      </a:defPPr>
                    </a:lstStyle>
                    <a:p>
                      <a:pPr rtl="0"/>
                      <a:r>
                        <a:rPr lang="ru-RU" sz="1600" b="1" i="0" spc="30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ХХ</a:t>
                      </a:r>
                      <a:r>
                        <a:rPr lang="en-US" sz="1600" b="1" i="0" spc="30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</a:t>
                      </a:r>
                      <a:r>
                        <a:rPr lang="ru-RU" sz="1600" b="1" i="0" spc="30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век</a:t>
                      </a:r>
                    </a:p>
                  </a:txBody>
                  <a:tcPr anchor="ctr"/>
                </a:tc>
                <a:tc>
                  <a:txBody>
                    <a:bodyPr vert="horz" wrap="square"/>
                    <a:lstStyle>
                      <a:defPPr>
                        <a:defRPr lang="ru-RU"/>
                      </a:defPPr>
                    </a:lstStyle>
                    <a:p>
                      <a:pPr algn="just"/>
                      <a:r>
                        <a:rPr lang="ru-RU" sz="1600" b="0" i="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Современные исследования продолжают изучать фундаментальные свойства материи и взаимодействие между элементарными частицами.</a:t>
                      </a:r>
                      <a:endParaRPr lang="ru-RU" sz="1600" b="0" i="0">
                        <a:effectLst/>
                        <a:latin typeface="+mj-lt"/>
                      </a:endParaRPr>
                    </a:p>
                    <a:p>
                      <a:pPr algn="just"/>
                      <a:br>
                        <a:rPr lang="ru-RU" sz="1600" b="0" i="0" kern="120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endParaRPr lang="ru-RU" sz="1600">
                        <a:latin typeface="+mj-lt"/>
                        <a:cs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24136017"/>
                  </a:ext>
                </a:extLst>
              </a:tr>
            </a:tbl>
          </a:graphicData>
        </a:graphic>
      </p:graphicFrame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F85384B4-F5D2-6521-EDF6-AAF2511DE1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6</a:t>
            </a:fld>
            <a:endParaRPr lang="ru-RU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25138D39-DE26-CACA-E17F-0D30E82AA5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 flipH="1">
            <a:off x="7068727" y="409575"/>
            <a:ext cx="0" cy="6038848"/>
          </a:xfrm>
          <a:prstGeom prst="line">
            <a:avLst/>
          </a:prstGeom>
          <a:ln w="127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FA3D4B50-54D0-CA63-02B8-46F00CBD04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976455" y="913958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A998E0FB-F056-814D-0480-795EEC9C92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976455" y="2096896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6D179EA3-9F21-20F9-B3EF-80C1C93186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976455" y="3279834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2C6B5CE2-4CD6-EA8F-61E1-8184FC0666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976455" y="4462772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E3133598-58B4-2425-DC83-FAABE13E04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976455" y="5645710"/>
            <a:ext cx="202470" cy="202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510B2481-5482-43DD-BB5F-A1FE3B6DA199}"/>
              </a:ext>
            </a:extLst>
          </p:cNvPr>
          <p:cNvSpPr/>
          <p:nvPr/>
        </p:nvSpPr>
        <p:spPr>
          <a:xfrm>
            <a:off x="-858028" y="2762878"/>
            <a:ext cx="5897389" cy="5862962"/>
          </a:xfrm>
          <a:prstGeom prst="ellipse">
            <a:avLst/>
          </a:prstGeom>
          <a:blipFill>
            <a:blip r:embed="rId3"/>
            <a:stretch>
              <a:fillRect b="1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9658235"/>
      </p:ext>
    </p:extLst>
  </p:cSld>
  <p:clrMapOvr>
    <a:masterClrMapping/>
  </p:clrMapOvr>
  <p:transition spd="slow">
    <p:push dir="u"/>
  </p:transition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F2C975-C0D8-5635-3CD4-B28EE357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86" y="348792"/>
            <a:ext cx="6163348" cy="53386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Научный пример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62B6991-4690-5E5C-1B86-4715D2403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520" y="952107"/>
            <a:ext cx="6554267" cy="5557101"/>
          </a:xfrm>
        </p:spPr>
        <p:txBody>
          <a:bodyPr rtlCol="0"/>
          <a:lstStyle>
            <a:defPPr>
              <a:defRPr lang="ru-RU"/>
            </a:defPPr>
          </a:lstStyle>
          <a:p>
            <a:pPr algn="just" rtl="0"/>
            <a:r>
              <a:rPr lang="ru-RU">
                <a:latin typeface="+mj-lt"/>
              </a:rPr>
              <a:t>Современное представление о строении материи основано на идее ее сложной системной организации. Если рассмотреть макротело, то можно увидеть, что оно состоит из молекул, которые, в свою очередь, являются системой, состоящей из атомов и связей между ними. Ядро атома состоит из протонов и нейтронов, которые постоянно превращаются друг в друга и образуют нуклоны. Протон и нейтрон — сложные образования, состоящие из кварков, которые взаимодействуют благодаря глюонам. Протоны, нейтроны и другие адроны существуют благодаря кварк-глюонным взаимодействиям.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B9E8AB2-575E-4304-954C-89348B5F0D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5077" r="15077"/>
          <a:stretch>
            <a:fillRect/>
          </a:stretch>
        </p:blipFill>
        <p:spPr/>
      </p:pic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26AB0583-06CD-4719-8F23-C1E4AD8882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accent1">
              <a:alpha val="89000"/>
            </a:schemeClr>
          </a:solidFill>
        </p:spPr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3223606B-6D03-4DA0-AF85-A4C2F97DA1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xmlns="" id="{EA7158D5-C54E-C1C2-70BB-D7F577BB8A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2098340"/>
      </p:ext>
    </p:extLst>
  </p:cSld>
  <p:clrMapOvr>
    <a:masterClrMapping/>
  </p:clrMapOvr>
  <p:transition spd="slow">
    <p:push dir="u"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2FB9C5-183A-3556-D047-215BDB00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68" y="112319"/>
            <a:ext cx="10122632" cy="65205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Неживая Природа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A33CCEA-C12A-DDE4-040B-E2BBFEC5AE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8</a:t>
            </a:fld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EDF3DF8C-082C-4491-9F1C-A2C63C6DB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640" y="764373"/>
            <a:ext cx="11475720" cy="6093625"/>
          </a:xfrm>
        </p:spPr>
        <p:txBody>
          <a:bodyPr/>
          <a:lstStyle/>
          <a:p>
            <a:pPr algn="just"/>
            <a:r>
              <a:rPr lang="ru-RU" sz="1800">
                <a:latin typeface="+mj-lt"/>
              </a:rPr>
              <a:t>Согласно современным научным взглядам, глубинные структуры материального мира представлены объектами элементарного уровня. Их свойства отличаются от свойств макротел. Все элементарные частицы обладают одновременно и корпускулярными, и волновыми свойствами. Элементарные частицы участвуют в четырех типах взаимодействия. Только два последних типа проявляют себя на любых расстояниях и подчинены процессам микромира, макротел, планет, звезд и галактик. Элементарные частицы классифицируются по типам взаимодействия. Адроны (тяжелые частицы — протоны, нейтроны, мезоны и другие) участвуют во всех взаимодействиях. Лептоны участвуют в электрослабых и гравитационных. В сильных взаимодействиях многие адроны неразличимы. Включение электромагнитных сил приводит к расщеплению адронов и лептонов на составляющие. Поиск таких структур составляет главную цель современной физики.</a:t>
            </a:r>
          </a:p>
        </p:txBody>
      </p:sp>
    </p:spTree>
    <p:extLst>
      <p:ext uri="{BB962C8B-B14F-4D97-AF65-F5344CB8AC3E}">
        <p14:creationId xmlns:p14="http://schemas.microsoft.com/office/powerpoint/2010/main" xmlns="" val="3942952489"/>
      </p:ext>
    </p:extLst>
  </p:cSld>
  <p:clrMapOvr>
    <a:masterClrMapping/>
  </p:clrMapOvr>
  <p:transition spd="slow">
    <p:push dir="u"/>
  </p:transition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xmlns="" id="{9EA43EF1-009B-DB7B-7D0C-2867BEE96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38" y="310496"/>
            <a:ext cx="5744335" cy="97920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/>
              <a:t>На фоне общества</a:t>
            </a:r>
          </a:p>
        </p:txBody>
      </p:sp>
      <p:sp>
        <p:nvSpPr>
          <p:cNvPr id="95" name="Текст 94">
            <a:extLst>
              <a:ext uri="{FF2B5EF4-FFF2-40B4-BE49-F238E27FC236}">
                <a16:creationId xmlns:a16="http://schemas.microsoft.com/office/drawing/2014/main" xmlns="" id="{9C9924F1-3753-74B2-DDD5-B5340BB785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71438" y="1470282"/>
            <a:ext cx="6018534" cy="5194678"/>
          </a:xfrm>
        </p:spPr>
        <p:txBody>
          <a:bodyPr rtlCol="0"/>
          <a:lstStyle>
            <a:defPPr>
              <a:defRPr lang="ru-RU"/>
            </a:defPPr>
          </a:lstStyle>
          <a:p>
            <a:pPr algn="just" rtl="0"/>
            <a:r>
              <a:rPr lang="ru-RU">
                <a:latin typeface="+mj-lt"/>
              </a:rPr>
              <a:t>В человеческой жизнедеятельности сталкиваются различные линии саморазвития материи. Первая — естественная эволюция, реализующаяся в неживой и живой природе, вторая — искусственная, реализуемая в обществе. Она выражается не только в развитии предметной среды, но и в развитии самого человека, который меняет себя в процессе общения и социальных отношений.</a:t>
            </a:r>
            <a:r>
              <a:rPr lang="en-US">
                <a:latin typeface="+mj-lt"/>
              </a:rPr>
              <a:t> </a:t>
            </a:r>
            <a:r>
              <a:rPr lang="ru-RU">
                <a:latin typeface="+mj-lt"/>
              </a:rPr>
              <a:t>Понимание истории человечества, как особого этапа развития материи, ставит мировоззренческие проблемы о возможности существования иных цивилизаций и космическом будущем человечества.</a:t>
            </a:r>
            <a:r>
              <a:rPr lang="en-US">
                <a:latin typeface="+mj-lt"/>
              </a:rPr>
              <a:t> </a:t>
            </a:r>
            <a:r>
              <a:rPr lang="ru-RU">
                <a:latin typeface="+mj-lt"/>
              </a:rPr>
              <a:t>Научное мировоззрение расширяет масштабы понимания человеческого бытия. Развитие научной картины мира дает новый материал для философских размышлений над вечными вопросами о месте человека в мире и будущем человечества.</a:t>
            </a:r>
          </a:p>
        </p:txBody>
      </p:sp>
      <p:pic>
        <p:nvPicPr>
          <p:cNvPr id="70" name="Рисунок 31" descr="Большой пешеходный переход с одним человеком">
            <a:extLst>
              <a:ext uri="{FF2B5EF4-FFF2-40B4-BE49-F238E27FC236}">
                <a16:creationId xmlns:a16="http://schemas.microsoft.com/office/drawing/2014/main" xmlns="" id="{D1FC6153-A37A-EC14-7EEA-7335A559F9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0"/>
                    </a14:imgEffect>
                    <a14:imgEffect>
                      <a14:brightnessContrast bright="44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/>
      </p:pic>
      <p:pic>
        <p:nvPicPr>
          <p:cNvPr id="68" name="Рисунок 11">
            <a:extLst>
              <a:ext uri="{FF2B5EF4-FFF2-40B4-BE49-F238E27FC236}">
                <a16:creationId xmlns:a16="http://schemas.microsoft.com/office/drawing/2014/main" xmlns="" id="{A0327B68-D192-4EDA-F3AE-366C54CED4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3709" y="1369528"/>
            <a:ext cx="1780072" cy="1780072"/>
          </a:xfrm>
          <a:blipFill dpi="0" rotWithShape="1"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 b="124"/>
            </a:stretch>
          </a:blipFill>
        </p:spPr>
      </p:pic>
      <p:pic>
        <p:nvPicPr>
          <p:cNvPr id="69" name="Рисунок 8">
            <a:extLst>
              <a:ext uri="{FF2B5EF4-FFF2-40B4-BE49-F238E27FC236}">
                <a16:creationId xmlns:a16="http://schemas.microsoft.com/office/drawing/2014/main" xmlns="" id="{EB131536-3790-0769-3F4B-54C44B98F3B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2960" y="3708400"/>
            <a:ext cx="1982919" cy="1984800"/>
          </a:xfrm>
        </p:spPr>
      </p:pic>
      <p:sp>
        <p:nvSpPr>
          <p:cNvPr id="36" name="Номер слайда 35">
            <a:extLst>
              <a:ext uri="{FF2B5EF4-FFF2-40B4-BE49-F238E27FC236}">
                <a16:creationId xmlns:a16="http://schemas.microsoft.com/office/drawing/2014/main" xmlns="" id="{B6B0F1EA-6238-43CB-79BF-1872F34BB86C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 rtlCol="0"/>
          <a:lstStyle>
            <a:defPPr>
              <a:defRPr lang="ru-RU"/>
            </a:defPPr>
          </a:lstStyle>
          <a:p>
            <a:pPr rtl="0"/>
            <a:fld id="{09A01C0A-2BB6-49E7-91A3-DCB9F9F59583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3119616"/>
      </p:ext>
    </p:extLst>
  </p:cSld>
  <p:clrMapOvr>
    <a:masterClrMapping/>
  </p:clrMapOvr>
  <p:transition spd="slow">
    <p:push dir="u"/>
  </p:transition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Custom 9">
      <a:dk1>
        <a:srgbClr val="36393B"/>
      </a:dk1>
      <a:lt1>
        <a:srgbClr val="FFFFFF"/>
      </a:lt1>
      <a:dk2>
        <a:srgbClr val="3AEFCC"/>
      </a:dk2>
      <a:lt2>
        <a:srgbClr val="E7E4E6"/>
      </a:lt2>
      <a:accent1>
        <a:srgbClr val="4A5EE6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E62F0"/>
      </a:hlink>
      <a:folHlink>
        <a:srgbClr val="FC4C00"/>
      </a:folHlink>
    </a:clrScheme>
    <a:fontScheme name="Custom 9">
      <a:majorFont>
        <a:latin typeface="Arial Black"/>
        <a:ea typeface="Arial"/>
        <a:cs typeface="Arial"/>
      </a:majorFont>
      <a:minorFont>
        <a:latin typeface="Avenir Next LT Pro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:vt="http://schemas.openxmlformats.org/officeDocument/2006/docPropsVTypes" xmlns="http://schemas.openxmlformats.org/officeDocument/2006/extended-properties">
  <Template>TM34357351</Template>
  <Company/>
  <PresentationFormat>Произвольный</PresentationFormat>
  <Paragraphs>62</Paragraphs>
  <Slides>14</Slides>
  <Notes>11</Notes>
  <TotalTime>209</TotalTime>
  <HiddenSlides>0</HiddenSlides>
  <MMClips>0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baseType="lpstr" size="20">
      <vt:lpstr>Arial</vt:lpstr>
      <vt:lpstr>Arial Black</vt:lpstr>
      <vt:lpstr>Avenir Next LT Pro</vt:lpstr>
      <vt:lpstr>Calibri</vt:lpstr>
      <vt:lpstr>Calibri Light</vt:lpstr>
      <vt:lpstr>Тема Office</vt:lpstr>
      <vt:lpstr>современные взгляды на строение материи</vt:lpstr>
      <vt:lpstr>План</vt:lpstr>
      <vt:lpstr>Понятие материи</vt:lpstr>
      <vt:lpstr>Материя</vt:lpstr>
      <vt:lpstr>Современная наука о Строении Материи</vt:lpstr>
      <vt:lpstr>ВРЕМЕННАЯ ШКАЛА</vt:lpstr>
      <vt:lpstr>Научный пример</vt:lpstr>
      <vt:lpstr>Неживая Природа</vt:lpstr>
      <vt:lpstr>На фоне общества</vt:lpstr>
      <vt:lpstr>Движение</vt:lpstr>
      <vt:lpstr>Движение</vt:lpstr>
      <vt:lpstr>Пространство и время</vt:lpstr>
      <vt:lpstr>Взаимосвязь пространства-времени и движущейся материи</vt:lpstr>
      <vt:lpstr>ПОДВЕДЕНИЕ ИТОГОВ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ЗАГОЛОВОК</dc:title>
  <dc:creator>RUSS</dc:creator>
  <cp:lastModifiedBy>User</cp:lastModifiedBy>
  <cp:revision>26</cp:revision>
  <dcterms:created xsi:type="dcterms:W3CDTF">2024-04-21T12:20:21Z</dcterms:created>
  <dcterms:modified xsi:type="dcterms:W3CDTF">2024-05-05T18:11:20Z</dcterms:modified>
</cp:coreProperties>
</file>