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61" r:id="rId11"/>
    <p:sldId id="258" r:id="rId12"/>
    <p:sldId id="271" r:id="rId13"/>
    <p:sldId id="272" r:id="rId14"/>
    <p:sldId id="275" r:id="rId15"/>
    <p:sldId id="276" r:id="rId16"/>
    <p:sldId id="279" r:id="rId17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5" d="100"/>
          <a:sy n="65" d="100"/>
        </p:scale>
        <p:origin x="-120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42AF78E-FFAD-974F-90F9-90119C17D72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8C8B07-75A3-9C4F-9A69-BB07F220A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9445" y="386093"/>
            <a:ext cx="5213267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3698A3C-02AC-914E-A09C-C8F676EF5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9445" y="2865768"/>
            <a:ext cx="5213267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648E05-6956-964B-B33D-04221FC7A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D17198-8907-CC4F-8457-C8DEA7332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93B9CC-6EEE-D342-A7DC-0BDE23FB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2977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989905-0108-8B45-A428-A0F1F06F6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8F70BE0-6C8E-854C-9840-DA8A44895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400063-A534-6A4D-BACD-68D2F9535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19B807-D7D4-9645-A69C-A0646C5A1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EBBDD1-51AC-F944-8963-5F65D126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822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A251DA0-B9BA-9242-8EFE-C7553949B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EFA50B-018D-064B-9201-D7AE34ED2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4A4066-701A-3F4C-B222-07DD3376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CF88E7-4AE2-8F43-8235-9CAAFC4F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90A215-8897-094D-A802-2B2F5A43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670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89BD58-8D43-074F-8DF2-81CBD57B9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8C0DA5-062C-FC4B-9F9E-28A9FDD29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22B3BD-B302-6147-BA67-5EF39565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9C19E1-B44C-8847-92DB-EBE555816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945334-FB0C-2049-BAEB-A9626AB9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164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6CDA05-80D8-B64B-A82D-AF42D278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A6F644-B84D-F949-8EE9-3B0C79070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D650DC-E998-A14A-A1FA-7F7795C94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E19A3D-296C-154C-B563-1CD34049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D53863-70CC-BC4C-9402-7E25458BB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212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0441F0-411F-C54D-A62B-1DE27554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B6DD56-7651-4D41-8F5F-62BDE1CE2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71F6FB-2E7D-C74E-8C47-474C6230B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58016E-FDBD-3541-A493-066F04A62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8820F6-3AB0-1541-AC39-95B86E1B5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932DF6-DF21-4046-99FE-363EDE10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901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84ED0-4543-2B4F-AFCB-65BBB2497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3C5FFB-92F8-E54D-AD06-648E729B4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3F6AC2-2466-3549-BBB9-3F1D77D44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223CC8-D38B-2044-8ABC-EF21CEEC7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533D2D5-2037-3C46-93D6-68EAC5027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2441699-DA27-854F-AC5D-F79E4836B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4C92B1E-848C-A840-B0B5-85A9862AE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9F103FE-6351-8D45-A975-5BB171BF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862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DA1EF-62E2-AC42-9015-618B853B4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E4884F-BF98-BD44-B257-130C719C0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D977D90-56D4-8A4F-9DFD-B6A0BC87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0BE8076-C607-9040-B443-8A861EBA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4222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7EE20E3-1C3C-9442-9684-6CCA770AA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A4C7B46-7491-9A45-92F8-C4017F96A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A928C7-1355-E648-B677-496C5A66B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306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AAED14-6227-9644-93EC-8313A0BD8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67118A-D15D-8247-B3AD-7B2A4C240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F9A907F-BF8E-7F42-A4AD-F32741569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724769-5E2E-C94A-B42F-8CE6EB60F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29B174-5679-5743-8986-253CFCBF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AA4750-E891-DF48-9523-D3D98FB03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89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9EF48A-A2AF-6E4B-9C7B-FDB75859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F61E7B-2C28-6D4B-9FD5-99F9D77074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C3F178-38E3-2A4B-A91C-70AA268F2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A42584-6FB9-E844-909C-B74C6F294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171D32-4203-B846-A0B9-834EC497B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AD1E65-1590-9B47-8909-306BA91DA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543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308632-BD79-504E-84F5-B9D1CDB58AF5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82EA1D7-B0C6-8541-B84D-84C6CE766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56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AD699E-5BD7-CB4F-AA57-8FAF46396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FC304F-C3C0-9242-B331-4BDCB53C2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9C86FD-8B03-FD4A-96E7-80895F48D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A3E9A3-57F4-694F-8A6C-0A8A8E37C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219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204BA76-15E5-9D9E-AF08-D759799E3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4680520" cy="46805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88640"/>
            <a:ext cx="8568952" cy="22104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Евразийство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 философско-политическое течение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508" y="4005064"/>
            <a:ext cx="3672408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Выполнил:</a:t>
            </a:r>
          </a:p>
          <a:p>
            <a:r>
              <a:rPr lang="ru-RU" sz="2000" b="1" dirty="0" err="1" smtClean="0">
                <a:solidFill>
                  <a:schemeClr val="tx1"/>
                </a:solidFill>
              </a:rPr>
              <a:t>Переславцев</a:t>
            </a:r>
            <a:r>
              <a:rPr lang="ru-RU" sz="2000" b="1" dirty="0" smtClean="0">
                <a:solidFill>
                  <a:schemeClr val="tx1"/>
                </a:solidFill>
              </a:rPr>
              <a:t> Д.В.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Проверила: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Лаврикова Н.И.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76672"/>
            <a:ext cx="7886700" cy="65615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Николаевич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Гумилев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4968552" cy="2664296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Толчком к новой волне интереса к Евразийству послужило творчество в 80-е года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Льва Николаевича Гумилева.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 Николаевич Гумилёв (1912-1992) – советский и российский учёный, писатель и переводчик, а также археолог, востоковед и географ, историк, этнолог и философ.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F10D97F7-6BE6-48B6-BF5F-111C7A360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73373"/>
            <a:ext cx="3120869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Суперэтнос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14175"/>
            <a:ext cx="7711524" cy="2230849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Л.Н. Гумилев развивал евразийскую концепцию культурно-исторического типа Н.С. Трубецкого,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назвав суперэтносом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«Суперэтносом мы называем группу этносов, одновременно возникших в определенном регионе, взаимосвязанных экономическим, идеологическим и политическим общением. Суперэтнос определяется не размером, не мощью, а исключительно степенью межэтнической близости».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-36512" y="-387424"/>
            <a:ext cx="9047480" cy="141414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5461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ko-KR" sz="4600" b="1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Мнение философов</a:t>
            </a:r>
            <a:endParaRPr lang="ko-KR" altLang="en-US" sz="4600" b="1" dirty="0">
              <a:solidFill>
                <a:schemeClr val="tx1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>
            <a:spLocks/>
          </p:cNvSpPr>
          <p:nvPr/>
        </p:nvSpPr>
        <p:spPr>
          <a:xfrm>
            <a:off x="467544" y="1170017"/>
            <a:ext cx="5540375" cy="470725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с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овременники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стремились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евразийства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политического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идеологического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Н.А.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Бердяев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полагал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евразийцев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симптоматическому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Н.А.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Бердяев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говорил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евразийцев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соответствовала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мироощущению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переживших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Евразийство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происходящую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Россией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мнению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духовно-интеллектуального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эмоционально-политического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/>
          </p:cNvSpPr>
          <p:nvPr/>
        </p:nvSpPr>
        <p:spPr>
          <a:xfrm>
            <a:off x="6411595" y="4365104"/>
            <a:ext cx="2285365" cy="1478280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Н. А.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Бердяев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NanumGothic" charset="0"/>
              <a:cs typeface="Times New Roman" panose="02020603050405020304" pitchFamily="18" charset="0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800" dirty="0">
              <a:latin typeface="Times New Roman" panose="02020603050405020304" pitchFamily="18" charset="0"/>
              <a:ea typeface="NanumGothic" charset="0"/>
              <a:cs typeface="Times New Roman" panose="02020603050405020304" pitchFamily="18" charset="0"/>
            </a:endParaRPr>
          </a:p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16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Русский</a:t>
            </a:r>
            <a:r>
              <a:rPr sz="16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16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религиозный</a:t>
            </a:r>
            <a:r>
              <a:rPr sz="16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и </a:t>
            </a:r>
            <a:r>
              <a:rPr sz="16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политический</a:t>
            </a:r>
            <a:r>
              <a:rPr sz="16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16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философ</a:t>
            </a:r>
            <a:r>
              <a:rPr sz="16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, </a:t>
            </a:r>
            <a:r>
              <a:rPr sz="16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представитель</a:t>
            </a:r>
            <a:r>
              <a:rPr sz="16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16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русского</a:t>
            </a:r>
            <a:r>
              <a:rPr sz="16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16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экзистенциализмa</a:t>
            </a:r>
            <a:r>
              <a:rPr sz="16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и </a:t>
            </a:r>
            <a:r>
              <a:rPr sz="16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персонализма</a:t>
            </a:r>
            <a:r>
              <a:rPr sz="16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.</a:t>
            </a:r>
            <a:endParaRPr lang="ko-KR" altLang="en-US" sz="1600" dirty="0">
              <a:latin typeface="Times New Roman" panose="02020603050405020304" pitchFamily="18" charset="0"/>
              <a:ea typeface="NanumGothic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61AFA44-B4C8-B338-608B-881779E33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95749"/>
            <a:ext cx="2812553" cy="282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/>
          </p:cNvSpPr>
          <p:nvPr/>
        </p:nvSpPr>
        <p:spPr>
          <a:xfrm>
            <a:off x="444500" y="620689"/>
            <a:ext cx="5133340" cy="4536504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just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К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положительным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моментам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евразийства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Н.А.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Бердяев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относил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осознание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евразийцами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мирового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кризиса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и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начала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новой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исторической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эпохи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связанной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с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включением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в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мировой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культурно-исторический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процесс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помимо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европейской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культуры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также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и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других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народов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.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Однако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философ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подверг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серьезной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критике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отрицание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евразийцами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универсализма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культуры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и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превратное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отношение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к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западной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цивилизации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.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Также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по мнению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Н.А.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Бердяев</a:t>
            </a:r>
            <a:r>
              <a:rPr lang="ru-RU"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а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заслуживает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критики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евразийское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понимание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русского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духовного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типа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поскольку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прежде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всего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они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обращают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внимание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не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своеобразие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русской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религиозности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но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выделяют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этнографические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и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бытовые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основы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русского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православия</a:t>
            </a:r>
            <a:r>
              <a:rPr lang="ru-RU"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.</a:t>
            </a:r>
            <a:endParaRPr lang="ko-KR" altLang="en-US" sz="2000" dirty="0">
              <a:latin typeface="Times New Roman" panose="02020603050405020304" pitchFamily="18" charset="0"/>
              <a:ea typeface="NanumGothic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45ED498D-F9F2-8B27-4A4C-5B0510F94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3330"/>
            <a:ext cx="3096344" cy="185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73093AC0-94BA-F87A-B4FA-CAD4AC09E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1248" y="2564904"/>
            <a:ext cx="226825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/>
          </p:cNvSpPr>
          <p:nvPr/>
        </p:nvSpPr>
        <p:spPr>
          <a:xfrm>
            <a:off x="216024" y="3738446"/>
            <a:ext cx="9252520" cy="307403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Оказавшись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в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изгнании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евразийцы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критиковали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современное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им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советское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государство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и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пытались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предложить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свое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видение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государственного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идеала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.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При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этом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они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поставили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множество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вопросов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значимых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для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того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времени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: о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соотношении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«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власти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» и «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знания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»,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ценностных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основаниях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права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связи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политической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формы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с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территорией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которой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располагается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государство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.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Эти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вопросы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и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сегодня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являются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важными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для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юридических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и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политических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наук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поэтому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евразийство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причастно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не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только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контексту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российской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но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и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мировой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общественной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мысли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.</a:t>
            </a:r>
            <a:endParaRPr lang="ko-KR" altLang="en-US" sz="2000" dirty="0">
              <a:latin typeface="Times New Roman" panose="02020603050405020304" pitchFamily="18" charset="0"/>
              <a:ea typeface="NanumGothic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DE760C77-3CCB-B3D9-273E-B2E6412B5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519"/>
            <a:ext cx="5811738" cy="35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/>
          </p:cNvSpPr>
          <p:nvPr/>
        </p:nvSpPr>
        <p:spPr>
          <a:xfrm>
            <a:off x="539552" y="261233"/>
            <a:ext cx="8284274" cy="35998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algn="just"/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Как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и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античные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авторы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евразийцы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мыслили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прежде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всего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, в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терминах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целей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, а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не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учреждений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отсюда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и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сложности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в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построении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государственно-правовых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моделей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поскольку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находясь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подобных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позициях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евразийцы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отрицали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многие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тезисы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философов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права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Нового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Времени</a:t>
            </a:r>
            <a:r>
              <a:rPr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Евразийцы стремились к созданию всеобъемлющего мировоззрения, которое бы объясняло явления не только социального, но и природного бытия. В подобном контексте совершенно по-новому ставился вопрос об уникальности России как «мира в себе», чье природное и социокультурное пространство, исторический путь отличны от пространства и ритмов Европы и Азии. Этот «мир», по мнению евразийцев, нуждается в особой политико-правовой форме. </a:t>
            </a:r>
            <a:endParaRPr lang="ko-KR" altLang="en-US" sz="2000" dirty="0">
              <a:latin typeface="Times New Roman" panose="02020603050405020304" pitchFamily="18" charset="0"/>
              <a:ea typeface="NanumGothic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3D23504-76B9-38B5-900E-FB38F3213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43208"/>
            <a:ext cx="1986612" cy="249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D059EC95-B086-7430-64A9-965A7B57A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7836" y="3573016"/>
            <a:ext cx="2115620" cy="261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C216C009-4417-B913-A604-06AEAE68F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43207"/>
            <a:ext cx="3168352" cy="244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/>
          </p:cNvSpPr>
          <p:nvPr/>
        </p:nvSpPr>
        <p:spPr>
          <a:xfrm>
            <a:off x="1763688" y="404664"/>
            <a:ext cx="5832648" cy="739140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sz="7200" b="1" dirty="0" err="1">
                <a:latin typeface="Times New Roman" panose="02020603050405020304" pitchFamily="18" charset="0"/>
                <a:ea typeface="NanumGothic" charset="0"/>
                <a:cs typeface="Times New Roman" panose="02020603050405020304" pitchFamily="18" charset="0"/>
              </a:rPr>
              <a:t>Заключение</a:t>
            </a:r>
            <a:endParaRPr lang="ko-KR" altLang="en-US" sz="4800" b="1" dirty="0">
              <a:latin typeface="Times New Roman" panose="02020603050405020304" pitchFamily="18" charset="0"/>
              <a:ea typeface="NanumGothic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5536" y="1486226"/>
            <a:ext cx="8208912" cy="324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98375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Евразийство представляет собой современное научное направление в философии, которое стремится к объединению народов Евразии на основе общих ценностей и идеалов.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 евразийства играет важную роль в формировании общей евразийской идентичности, способствуя укреплению мира и стабильности на континенте.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Евразийство продолжает развиваться и вносить свой вклад в развитие философии и культуры Евразии.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ECECF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ECECF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CD1F09B-F772-42B1-85B5-2DA3FCE38F25}"/>
              </a:ext>
            </a:extLst>
          </p:cNvPr>
          <p:cNvSpPr/>
          <p:nvPr/>
        </p:nvSpPr>
        <p:spPr>
          <a:xfrm>
            <a:off x="4716016" y="188640"/>
            <a:ext cx="435541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Евразийство представляет собой философско-политическое течение, возникшее в кругах русской эмиграции 1920-1930-х годов. Его сторонники утверждали, что именно кочевая Империя Чингисхана, а не Киевская Русь, оказала наибольшее влияние на формирование политической культуры Евразии. Кроме того, они высказывали мнение о необходимости объединения евразийского пространства в одно государственное образование, в котором русские не должны были играть главенствующую роль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важнейшую функцию должен был исполнять союз славянских народов и народов "туранской" группы (финно-угорских, тюркских и прочих).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7B6DD886-D5E3-B82F-E6FB-C79BEA396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3939534" cy="23042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9A846AE3-80D4-74BA-0232-7D89BD74E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23230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535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2C12C51-D0E6-40D9-B5C4-FBA09D41865F}"/>
              </a:ext>
            </a:extLst>
          </p:cNvPr>
          <p:cNvSpPr/>
          <p:nvPr/>
        </p:nvSpPr>
        <p:spPr>
          <a:xfrm>
            <a:off x="35496" y="4134559"/>
            <a:ext cx="91154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Истоки идеи евразийства часто связывают с наследием славянофильской мысли. Сами представители евразийского направления считали своими предшественниками как старших славянофилов (таких как Алексей Хомяков, братья Аксаковы), так и поздних славянофилов, вроде Константина Леонтьева, Николая Страхова и Николая Данилевского, а также Гоголя и Достоевского в качестве публицистов. Многие исследователи и критики евразийской концепции также признавали связь между славянофильством и евразийством.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356698-6CF9-4A67-B9A8-5129F2FE2D9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153" y="275590"/>
            <a:ext cx="2040890" cy="27933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BBFA7D1-80A2-4AC3-B367-27605BA3B0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5994" y="1152839"/>
            <a:ext cx="2065655" cy="27933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380BE9F-FDE2-4521-96E6-FA6EC6CC764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8904" y="95567"/>
            <a:ext cx="2178685" cy="27933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59D7EC0-B052-4564-A37D-DB53861CD45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1340768"/>
            <a:ext cx="2178685" cy="279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918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96F1832-3194-4856-B000-33A61C4CAD2D}"/>
              </a:ext>
            </a:extLst>
          </p:cNvPr>
          <p:cNvSpPr/>
          <p:nvPr/>
        </p:nvSpPr>
        <p:spPr>
          <a:xfrm>
            <a:off x="251460" y="332656"/>
            <a:ext cx="87130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 не менее, следует отметить, что у евразийства имеется несколько существенных отличий от славянофильской школы мысли. Евразийские мыслители отвергали идею о существовании у славян отдельного культурно-исторического типа. Они утверждали, что культура туранских народов, имеющих общую историческую судьбу с русскими, ближе к русской культуре, чем культура западных славян, таких как чехи и поляки. Евразийцы пропагандировали идею федеративного евразийского государства в рамках СССР до 1939 года. </a:t>
            </a:r>
            <a:r>
              <a:rPr lang="ru-RU" sz="2000" b="0" i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существенным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отличием являлось предложение о включении Монголии в состав СССР.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BE72C636-B349-710A-21F9-69223B7A0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37615"/>
            <a:ext cx="4176464" cy="290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500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98964FF-6A3C-4668-91FB-E9DAE2D6C7A8}"/>
              </a:ext>
            </a:extLst>
          </p:cNvPr>
          <p:cNvSpPr/>
          <p:nvPr/>
        </p:nvSpPr>
        <p:spPr>
          <a:xfrm>
            <a:off x="369798" y="362115"/>
            <a:ext cx="518450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этого, они отвергали славянофильскую концепцию общины. Уже во вступительной части первого сборника "Исход к Востоку" евразийцы подчеркивали историческое значение общины.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дали свое трактование этому поняти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 Ещё в предисловии к первому сборнику «Исход к Востоку» евразийцы утверждали, что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историческая, преходящая форма русской культуры, которую нужно преодолеть в ходе модернизации страны. 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экономики евразийцы поддерживали идею активного использования частной инициативы, однако они отвергали чистый капитализм и призывали к сочетанию частной (функциональной) собственности с государственной.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D22377E7-EBCC-FE05-898E-3DCA1432D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5110" y="836712"/>
            <a:ext cx="2963285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7526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0D0583E-0DE3-4E85-AEE2-FBFB34837B73}"/>
              </a:ext>
            </a:extLst>
          </p:cNvPr>
          <p:cNvSpPr/>
          <p:nvPr/>
        </p:nvSpPr>
        <p:spPr>
          <a:xfrm>
            <a:off x="251142" y="326434"/>
            <a:ext cx="86410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евразийства возникло среди эмигрантов-интеллектуалов в 1920-х годах как реакция на события 1917 года, но его целью было не оправдание этих событий, а извлечение наиболее общих исторических и геополитических уроков из них.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Хотя евразийцев за якобы симпатии к большевикам резко критиковали такие авторитеты, как Бердяев, Ильин и Федотов, не говоря уже об открытых западниках, это течение русской культурологической мысли оставило заметный след в российской философско-политической мысли.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E981DFD3-2F61-FB84-7C2C-140DAA7D5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730" y="3094133"/>
            <a:ext cx="3513413" cy="255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07729393-E6E4-1234-5B42-FA972EB2C1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68" r="31776"/>
          <a:stretch/>
        </p:blipFill>
        <p:spPr bwMode="auto">
          <a:xfrm>
            <a:off x="5508104" y="3094133"/>
            <a:ext cx="2747188" cy="255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0472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F042528-DDF0-4C04-946B-16EB3D3D1D3A}"/>
              </a:ext>
            </a:extLst>
          </p:cNvPr>
          <p:cNvSpPr/>
          <p:nvPr/>
        </p:nvSpPr>
        <p:spPr>
          <a:xfrm>
            <a:off x="251520" y="153208"/>
            <a:ext cx="475284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1925 году Николай Трубецкой впервые высказал мнение о том, что Россия не является преемницей Киевской Руси, а скорее наследницей Монгольской монархии. Русских и кочевников объединяет особое умонастроение, известное как "бытовое исповедание", которое основано на принципах личной преданности, героизма, духовной иерархии и веры в высшее начало мира. Эти ценности противоречат европейскому буржуазному менталитету и меркантилизму.  Евразийство представляет собой новую антитезу западничеству.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Евразийский проект противостояния Западу неосознанно реализуется благодаря революции и большевикам, не без помощи азиатских народов.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C9E962F9-AF86-A493-5F00-EEDE1E63A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2706" y="3501008"/>
            <a:ext cx="3405758" cy="241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EBB0759D-0C4F-97BF-B463-40F4EF7A3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376264" cy="321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8286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206B5C5-2863-4876-8114-4DAD713AE51E}"/>
              </a:ext>
            </a:extLst>
          </p:cNvPr>
          <p:cNvSpPr/>
          <p:nvPr/>
        </p:nvSpPr>
        <p:spPr>
          <a:xfrm>
            <a:off x="287655" y="404664"/>
            <a:ext cx="45003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Европа, в том числе западные славяне, рассматривалась как негативный фактор для русской культуры.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Так, идеи представительной демократии и социализма, которые, по мнению евразийцев, должны были быть запрещены в Евразии, искусственно попали в Россию с европейского Запада.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Православие являлось основой, которое объединяло людей, но при этом не противоречило другим нехристианским религиям и культурам, а плодотворно взаимодействовало с ними.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15B6BA79-543F-14E6-3C96-570A3C5CE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04875"/>
            <a:ext cx="3549079" cy="336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5771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2BE9934-59B1-4036-86CB-2439F23AF993}"/>
              </a:ext>
            </a:extLst>
          </p:cNvPr>
          <p:cNvSpPr/>
          <p:nvPr/>
        </p:nvSpPr>
        <p:spPr>
          <a:xfrm>
            <a:off x="395605" y="404495"/>
            <a:ext cx="85686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Основополагающим моментом в концепции евразийцев являлось их отношение к роли государства как инструмента принуждения, который был необходим в условиях Евразии, где либерализм и слабая власть всегда были чужды и нехарактерны для большинства населения. Евразийцы полагали, что лучшей формой государственного устройства была бы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идеократия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принцип построения общества, где «правящий слой» сплачивает некая идея. Для России этой идеей являлось православие.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4EF09F9-906D-4EBD-B565-FB12E5B96B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708920"/>
            <a:ext cx="5112568" cy="313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1410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powerpointbase.com-1104</Template>
  <TotalTime>161</TotalTime>
  <Pages>23</Pages>
  <Words>1148</Words>
  <Characters>0</Characters>
  <Application>Microsoft Office PowerPoint</Application>
  <DocSecurity>0</DocSecurity>
  <PresentationFormat>Экран (4:3)</PresentationFormat>
  <Lines>0</Lines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Лев Николаевич Гумилев</vt:lpstr>
      <vt:lpstr>Суперэтнос</vt:lpstr>
      <vt:lpstr>Мнение философов</vt:lpstr>
      <vt:lpstr>Слайд 13</vt:lpstr>
      <vt:lpstr>Слайд 14</vt:lpstr>
      <vt:lpstr>Слайд 15</vt:lpstr>
      <vt:lpstr>Слайд 16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Sevara</dc:creator>
  <cp:lastModifiedBy>User</cp:lastModifiedBy>
  <cp:revision>11</cp:revision>
  <dcterms:modified xsi:type="dcterms:W3CDTF">2024-04-04T16:40:32Z</dcterms:modified>
</cp:coreProperties>
</file>