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59" r:id="rId6"/>
    <p:sldId id="269" r:id="rId7"/>
    <p:sldId id="270" r:id="rId8"/>
    <p:sldId id="262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66"/>
    <a:srgbClr val="FF9933"/>
    <a:srgbClr val="FF5E00"/>
    <a:srgbClr val="EA51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C1285-5CC5-4529-9333-CB585B284D35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E6AE-CF2C-41DF-B3D9-892A8DEE40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3FCC-F69E-4387-974C-2A1EA62A9BE0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325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98E9-E2FE-4C39-B1CA-AE3CCC492BA2}" type="datetime1">
              <a:rPr lang="ru-RU" smtClean="0"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43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518E-4A01-42B9-A0D1-462087450DDC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557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F8E7-626B-4418-BAFB-D170566C3703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58019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BEC1-54FD-45CB-8D24-ED41AD0A8F46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89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9583-3B27-4B8C-8D28-770B98140C0B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5164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D552-DD56-4DD8-900C-D73F0B56A30B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482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84E6-865C-4D7E-A0DE-884BD3723548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041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C7A08-DFF0-47A2-8999-57E8C653AAC3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58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7C1B-52B4-40E1-9884-81E01253DB27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21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893C-FEC8-487E-9CCB-F7348128308E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86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7056-FAFA-4E51-BAC3-75D4AE774427}" type="datetime1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50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487E-9031-4731-A07C-C3346C12E570}" type="datetime1">
              <a:rPr lang="ru-RU" smtClean="0"/>
              <a:t>24.03.2024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55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A1FE-B834-409B-A692-3EC23329BB39}" type="datetime1">
              <a:rPr lang="ru-RU" smtClean="0"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43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2804-1DBB-4C2B-9C9C-90D115C3DC98}" type="datetime1">
              <a:rPr lang="ru-RU" smtClean="0"/>
              <a:t>24.03.2024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894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F999-6DFD-43ED-A0AB-8AF35E308FE1}" type="datetime1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96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0FA5-D534-424D-90DE-1FDB8A394EEE}" type="datetime1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04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sharpenSoften amount="-3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BED4D9-0272-4F41-BA25-7609E3DB4087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8F0466-2495-4CA1-B87D-554B3DF25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92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1000"/>
                    </a14:imgEffect>
                    <a14:imgEffect>
                      <a14:colorTemperature colorTemp="6685"/>
                    </a14:imgEffect>
                    <a14:imgEffect>
                      <a14:saturation sat="142000"/>
                    </a14:imgEffect>
                    <a14:imgEffect>
                      <a14:brightnessContrast bright="-20000" contrast="31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9018" y="3533047"/>
            <a:ext cx="8453120" cy="500473"/>
          </a:xfrm>
        </p:spPr>
        <p:txBody>
          <a:bodyPr>
            <a:noAutofit/>
          </a:bodyPr>
          <a:lstStyle/>
          <a:p>
            <a:pPr algn="r"/>
            <a:r>
              <a:rPr lang="ru-RU" sz="3600" b="1" i="1" dirty="0" smtClean="0"/>
              <a:t>Выполнили</a:t>
            </a:r>
            <a:r>
              <a:rPr lang="en-US" sz="3600" b="1" i="1" dirty="0" smtClean="0"/>
              <a:t>:</a:t>
            </a:r>
            <a:r>
              <a:rPr lang="ru-RU" sz="3600" b="1" dirty="0" smtClean="0">
                <a:solidFill>
                  <a:schemeClr val="tx1"/>
                </a:solidFill>
              </a:rPr>
              <a:t>  </a:t>
            </a:r>
          </a:p>
          <a:p>
            <a:pPr algn="r"/>
            <a:r>
              <a:rPr lang="ru-RU" sz="3600" b="1" dirty="0" err="1" smtClean="0">
                <a:solidFill>
                  <a:schemeClr val="tx1"/>
                </a:solidFill>
              </a:rPr>
              <a:t>Михайлец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С.О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ru-RU" sz="3600" b="1" dirty="0" smtClean="0">
                <a:solidFill>
                  <a:schemeClr val="tx1"/>
                </a:solidFill>
              </a:rPr>
              <a:t>Василенко О.В.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F64360-3C50-01F0-03F0-295D09BCEEA7}"/>
              </a:ext>
            </a:extLst>
          </p:cNvPr>
          <p:cNvSpPr txBox="1"/>
          <p:nvPr/>
        </p:nvSpPr>
        <p:spPr>
          <a:xfrm>
            <a:off x="163773" y="658352"/>
            <a:ext cx="118486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Постмодернистский </a:t>
            </a:r>
            <a:endParaRPr lang="ru-RU" sz="8000" b="1" dirty="0">
              <a:solidFill>
                <a:srgbClr val="C00000"/>
              </a:solidFill>
            </a:endParaRPr>
          </a:p>
          <a:p>
            <a:pPr algn="ctr"/>
            <a:r>
              <a:rPr lang="ru-RU" sz="8000" b="1" dirty="0">
                <a:solidFill>
                  <a:srgbClr val="C00000"/>
                </a:solidFill>
              </a:rPr>
              <a:t>к</a:t>
            </a:r>
            <a:r>
              <a:rPr lang="ru-RU" sz="8000" b="1" dirty="0" smtClean="0">
                <a:solidFill>
                  <a:srgbClr val="C00000"/>
                </a:solidFill>
              </a:rPr>
              <a:t>ризис философии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6899" y="4517961"/>
            <a:ext cx="8453120" cy="5004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Научный руководитель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Лаврикова Н.И.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12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0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10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1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8" grpId="0" build="p"/>
      <p:bldP spid="8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483174" y="1264740"/>
            <a:ext cx="5155626" cy="2031325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Постмодернизм – условное обозначение трансформации в умонастроениях западных интеллектуалов, произошедшей в течение последней трети ХХ века. Некоторые считают его не имеющим смысла и бессодержательным в научном </a:t>
            </a:r>
            <a:r>
              <a:rPr lang="ru-RU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отношении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451768" y="380318"/>
            <a:ext cx="3474244" cy="425758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550"/>
              </a:lnSpc>
            </a:pPr>
            <a:r>
              <a:rPr lang="ru-RU" b="1" dirty="0">
                <a:solidFill>
                  <a:schemeClr val="bg1"/>
                </a:solidFill>
              </a:rPr>
              <a:t>заключение</a:t>
            </a:r>
            <a:endParaRPr lang="ru-RU" sz="1400" b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635574" y="4137193"/>
            <a:ext cx="4850826" cy="1574149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Эта тенденция усугубляется в XX веке на фоне развития наук, а в конце XX столетия постмодернизм в лице некоторых мыслителей и вовсе объявляет о «смерти философии».</a:t>
            </a:r>
            <a:endParaRPr lang="ru-RU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5892800" y="1264740"/>
            <a:ext cx="6057900" cy="4446602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 видим, тенденции, замеченные еще в начале прошлого века, сегодня все сильнее набирают обороты. Налицо глобальный кризис в духовной сфере. Хотя, на первый взгляд, это утверждение может показаться парадоксальным.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Несмотря на достижение человечеством больших успехов в развитии, в начале третьего тысячелетия сложилась трагическая ситуация. Можно даже говорить о массовой </a:t>
            </a:r>
            <a:r>
              <a:rPr lang="ru-RU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деинтеллектуализации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общества.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первыми свидетельство о смерти притязаниям науки на разум и рационализм с беззаботным энтузиазмом выдали философы постмодернизма.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40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212" y="2628900"/>
            <a:ext cx="10593388" cy="1587499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</a:rPr>
              <a:t>Спасибо за внимание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43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6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0000"/>
                    </a14:imgEffect>
                    <a14:imgEffect>
                      <a14:brightnessContrast bright="-20000" contrast="28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8537914" y="1166648"/>
            <a:ext cx="3420910" cy="3500886"/>
          </a:xfrm>
          <a:prstGeom prst="roundRect">
            <a:avLst>
              <a:gd name="adj" fmla="val 1325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362606" y="1561425"/>
            <a:ext cx="7898524" cy="2224581"/>
          </a:xfrm>
          <a:prstGeom prst="round2SameRect">
            <a:avLst>
              <a:gd name="adj1" fmla="val 14376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62607" y="1166648"/>
            <a:ext cx="7898524" cy="2235205"/>
          </a:xfrm>
          <a:prstGeom prst="round2SameRect">
            <a:avLst>
              <a:gd name="adj1" fmla="val 14376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256" y="-143031"/>
            <a:ext cx="7248075" cy="1507067"/>
          </a:xfrm>
        </p:spPr>
        <p:txBody>
          <a:bodyPr/>
          <a:lstStyle/>
          <a:p>
            <a:r>
              <a:rPr lang="ru-RU" b="1" dirty="0"/>
              <a:t>ЯВЛЕНИЕ </a:t>
            </a:r>
            <a:r>
              <a:rPr lang="ru-RU" b="1" dirty="0" err="1"/>
              <a:t>постмодернизмА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539" y="1499177"/>
            <a:ext cx="7834658" cy="20078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</a:rPr>
              <a:t>Постмодернизм </a:t>
            </a:r>
            <a:r>
              <a:rPr lang="ru-RU" sz="3200" dirty="0" smtClean="0">
                <a:solidFill>
                  <a:schemeClr val="tx1"/>
                </a:solidFill>
              </a:rPr>
              <a:t>- </a:t>
            </a:r>
            <a:r>
              <a:rPr lang="ru-RU" sz="3200" dirty="0">
                <a:solidFill>
                  <a:schemeClr val="tx1"/>
                </a:solidFill>
              </a:rPr>
              <a:t>направление в философии и культуре, вступившее в противоречие с традиционными ценностями </a:t>
            </a:r>
            <a:r>
              <a:rPr lang="ru-RU" sz="3200" dirty="0" smtClean="0">
                <a:solidFill>
                  <a:schemeClr val="tx1"/>
                </a:solidFill>
              </a:rPr>
              <a:t>Просвещения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606" y="3901755"/>
            <a:ext cx="78346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15" dirty="0">
                <a:solidFill>
                  <a:srgbClr val="C00000"/>
                </a:solidFill>
                <a:latin typeface="Aptos"/>
                <a:ea typeface="Calibri" panose="020F0502020204030204" pitchFamily="34" charset="0"/>
                <a:cs typeface="Times New Roman" panose="02020603050405020304" pitchFamily="18" charset="0"/>
              </a:rPr>
              <a:t>Это не какая-то школа с четко выраженными взглядами, а умонастроение, стиль философствования и отношения к действительности</a:t>
            </a:r>
            <a:r>
              <a:rPr lang="ru-RU" sz="2800" dirty="0">
                <a:solidFill>
                  <a:srgbClr val="C00000"/>
                </a:solidFill>
                <a:latin typeface="Aptos"/>
              </a:rPr>
              <a:t>. это нечто противоположное модернизму.</a:t>
            </a:r>
            <a:endParaRPr lang="ru-RU" sz="2800" spc="15" dirty="0">
              <a:solidFill>
                <a:srgbClr val="C00000"/>
              </a:solidFill>
              <a:latin typeface="Apto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29209" y="1177596"/>
            <a:ext cx="3038320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  <a:spcAft>
                <a:spcPts val="0"/>
              </a:spcAft>
            </a:pPr>
            <a:r>
              <a:rPr lang="ru-RU" sz="2000" spc="15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Иногда датой рождения постмодернизма называют 1917 год, в это время вышла статья немецкого философа Рудольфа </a:t>
            </a:r>
            <a:r>
              <a:rPr lang="ru-RU" sz="2000" spc="15" dirty="0" err="1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Панвица</a:t>
            </a:r>
            <a:r>
              <a:rPr lang="ru-RU" sz="2000" spc="15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«Кризис европейской культуры». Именно в этой статье впервые появился термин «постмодернистский человек</a:t>
            </a:r>
            <a:r>
              <a:rPr lang="ru-RU" sz="2000" spc="15" dirty="0" smtClean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bg2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19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4.16667E-6 0.355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6" grpId="1" animBg="1"/>
      <p:bldP spid="6" grpId="2" animBg="1"/>
      <p:bldP spid="5" grpId="0" animBg="1"/>
      <p:bldP spid="2" grpId="0"/>
      <p:bldP spid="3" grpId="0" build="p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0114707"/>
              </p:ext>
            </p:extLst>
          </p:nvPr>
        </p:nvGraphicFramePr>
        <p:xfrm>
          <a:off x="553579" y="148723"/>
          <a:ext cx="7780140" cy="5860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0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00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9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rgbClr val="C00000"/>
                          </a:solidFill>
                          <a:effectLst/>
                        </a:rPr>
                        <a:t>Предпосылки постмодернизма </a:t>
                      </a:r>
                      <a:endParaRPr lang="ru-RU" sz="1600" b="1" i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Особенности постмодернизма 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Две мировые войны и локальные военные конфликты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Релятивизм в познании и этике, плюрализм истины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Глобализация мира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Антилогизм, антисциентизм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Кризис гуманизма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Деконструктивизм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4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Технический прорыв, кибернетика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Критика классической философии и модерна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Развитие семиотики и психоанализа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Отрицание </a:t>
                      </a:r>
                      <a:r>
                        <a:rPr lang="ru-RU" sz="1600" dirty="0" err="1">
                          <a:effectLst/>
                        </a:rPr>
                        <a:t>субъект-объектной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модели </a:t>
                      </a:r>
                      <a:r>
                        <a:rPr lang="ru-RU" sz="1600" dirty="0">
                          <a:effectLst/>
                        </a:rPr>
                        <a:t>познания, снятие </a:t>
                      </a:r>
                      <a:r>
                        <a:rPr lang="ru-RU" sz="1600" dirty="0" err="1">
                          <a:effectLst/>
                        </a:rPr>
                        <a:t>бинарности</a:t>
                      </a:r>
                      <a:r>
                        <a:rPr lang="ru-RU" sz="1600" dirty="0">
                          <a:effectLst/>
                        </a:rPr>
                        <a:t> объективного-субъективного в мире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3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Развитие синергетики и теории нелинейных систем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Субъект расщеплен на множество «Я», на место гомо сапиенсу приходит человек безумный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1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Формирование массовой культуры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Хаос – основа бытия, отрицание изначального смысла бытия и жизни человека в частности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98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Кризис авангардизма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Отказ от канонов, иерархии и жесткой структурности мира и человека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6" marR="57696" marT="0" marB="0">
                    <a:solidFill>
                      <a:srgbClr val="FFFF0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4" name="Picture 4" descr="Философия болезни. Концепция болезнетворного начал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3720" y="148723"/>
            <a:ext cx="3479072" cy="58729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25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00350" y="-295431"/>
            <a:ext cx="10124444" cy="1507067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Общие черты </a:t>
            </a:r>
            <a:r>
              <a:rPr lang="ru-RU" b="1" dirty="0" smtClean="0">
                <a:solidFill>
                  <a:schemeClr val="bg1"/>
                </a:solidFill>
              </a:rPr>
              <a:t>и направления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900" y="1019856"/>
            <a:ext cx="11334750" cy="5389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отказ от попыток привести мир в систему, ибо он не поддается никакой систематизации. События всегда идут впереди теории;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распад субъекта как центра познания и утверждение </a:t>
            </a:r>
            <a:r>
              <a:rPr lang="ru-RU" sz="2200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децентрации</a:t>
            </a: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поскольку отрицается оппозиция «субъект – объект» и субъект перестает быть центром познания, то становится возможным говорить о философствовании без субъекта, что в рамках классического философского мышления является нонсенсом;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отказ от понятия «прогресс» как в знании, так и в социальной жизни;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смешение дисциплин и стилей вплоть до беллетристики;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стремление, прежде всего, шокировать читателя, а не следовать строгим правилам академического дискурса;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отказ от развернутых повествований классического типа либо вообще каких-либо вразумительных объяснений;</a:t>
            </a:r>
            <a:endParaRPr lang="ru-RU" sz="2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405403" y="5817626"/>
            <a:ext cx="1142245" cy="669925"/>
          </a:xfrm>
        </p:spPr>
        <p:txBody>
          <a:bodyPr/>
          <a:lstStyle/>
          <a:p>
            <a:fld id="{E18F0466-2495-4CA1-B87D-554B3DF25DC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299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Философия болезни. Концепция болезнетворного начала."/>
          <p:cNvSpPr>
            <a:spLocks noChangeAspect="1" noChangeArrowheads="1"/>
          </p:cNvSpPr>
          <p:nvPr/>
        </p:nvSpPr>
        <p:spPr bwMode="auto">
          <a:xfrm>
            <a:off x="6181862" y="3374677"/>
            <a:ext cx="236081" cy="2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4790" y="0"/>
            <a:ext cx="11777210" cy="15070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Представители данного направления и их идеи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29200" y="2466695"/>
            <a:ext cx="6858000" cy="2397451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постмодернизме исчезает понятие объективной истины. Р.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Рорти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считает истину целью познания, задача познания – достигать согласия между людьми относительно того, что им следует делать.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99667" y="1707292"/>
            <a:ext cx="7670800" cy="2397451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Рорти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видит свою задачу в том, чтобы подорвать доверие читателя к уму как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чему-то такому, о чем должна быть теория и что имеет основания, а также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философии, как она воспринималась со времен Канта.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6C6AFA2A-584C-9DB7-8EA0-D1BBD31CDE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23622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Czy filozof może być nowym Marksem? Nowa wojna trzydziestoletnia - Polityka.pl">
            <a:extLst>
              <a:ext uri="{FF2B5EF4-FFF2-40B4-BE49-F238E27FC236}">
                <a16:creationId xmlns:a16="http://schemas.microsoft.com/office/drawing/2014/main" xmlns="" id="{93C4C4A1-E111-7737-4F1B-597B08F6D9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xmlns="" id="{EFD91E92-DF1D-5FCD-36A2-BEDD363114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20B05F9C-B50D-76E9-2046-D3258A8F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867" y="1252650"/>
            <a:ext cx="3077108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529171" y="4473089"/>
            <a:ext cx="3886200" cy="2146613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0" dirty="0" err="1">
                <a:effectLst/>
                <a:latin typeface="Arial" panose="020B0604020202020204" pitchFamily="34" charset="0"/>
              </a:rPr>
              <a:t>Ри́чард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Макке́й</a:t>
            </a:r>
            <a:r>
              <a:rPr lang="ru-RU" sz="2000" b="1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effectLst/>
                <a:latin typeface="Arial" panose="020B0604020202020204" pitchFamily="34" charset="0"/>
              </a:rPr>
              <a:t>Ро́рти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0" i="0" dirty="0" smtClean="0">
                <a:effectLst/>
                <a:latin typeface="Arial" panose="020B0604020202020204" pitchFamily="34" charset="0"/>
              </a:rPr>
              <a:t>американский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</a:rPr>
              <a:t>философ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, один из наиболее влиятельных современных представителей поздней 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</a:rPr>
              <a:t>аналитической традиции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в </a:t>
            </a:r>
            <a:r>
              <a:rPr lang="ru-RU" sz="2000" b="0" i="0" dirty="0" smtClean="0">
                <a:effectLst/>
                <a:latin typeface="Arial" panose="020B0604020202020204" pitchFamily="34" charset="0"/>
              </a:rPr>
              <a:t>философии</a:t>
            </a:r>
            <a:endParaRPr lang="ru-RU" sz="20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70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1.85185E-6 L -1.25E-6 -0.41227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2" grpId="0" animBg="1"/>
      <p:bldP spid="2" grpId="1" animBg="1"/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Философия болезни. Концепция болезнетворного начала."/>
          <p:cNvSpPr>
            <a:spLocks noChangeAspect="1" noChangeArrowheads="1"/>
          </p:cNvSpPr>
          <p:nvPr/>
        </p:nvSpPr>
        <p:spPr bwMode="auto">
          <a:xfrm>
            <a:off x="6181862" y="3374677"/>
            <a:ext cx="236081" cy="2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3257" y="68928"/>
            <a:ext cx="11777210" cy="15070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Представители данного направления и их идеи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646660" y="5562544"/>
            <a:ext cx="7213600" cy="1475404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Серр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призывает забыть понятия «ложь» или «истина», сегодня, по его мнению, нужно говорить: это уже прошло, это уже устарело.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42095" y="2362200"/>
            <a:ext cx="7670800" cy="2308324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Делёз</a:t>
            </a:r>
            <a:r>
              <a:rPr lang="ru-RU" sz="2400" dirty="0"/>
              <a:t> считал философию искусством или методологией создания новых идей и смыслов (концептов), которая своей целью ставит поиск новизны, неожиданного ракурса рассмотрения и интерпретации существующей действительности.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6C6AFA2A-584C-9DB7-8EA0-D1BBD31CDE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23622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Czy filozof może być nowym Marksem? Nowa wojna trzydziestoletnia - Polityka.pl">
            <a:extLst>
              <a:ext uri="{FF2B5EF4-FFF2-40B4-BE49-F238E27FC236}">
                <a16:creationId xmlns:a16="http://schemas.microsoft.com/office/drawing/2014/main" xmlns="" id="{93C4C4A1-E111-7737-4F1B-597B08F6D9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xmlns="" id="{EFD91E92-DF1D-5FCD-36A2-BEDD363114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305786" y="4495800"/>
            <a:ext cx="3945372" cy="1477328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Жиль </a:t>
            </a:r>
            <a:r>
              <a:rPr lang="ru-RU" b="1" dirty="0" err="1"/>
              <a:t>Делёз</a:t>
            </a:r>
            <a:r>
              <a:rPr lang="ru-RU" dirty="0"/>
              <a:t> 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французский философ, представитель </a:t>
            </a:r>
            <a:r>
              <a:rPr lang="ru-RU" dirty="0" smtClean="0"/>
              <a:t>континентальной </a:t>
            </a:r>
            <a:r>
              <a:rPr lang="ru-RU" sz="1600" dirty="0" smtClean="0"/>
              <a:t>философии</a:t>
            </a:r>
            <a:r>
              <a:rPr lang="ru-RU" dirty="0"/>
              <a:t>, </a:t>
            </a:r>
            <a:r>
              <a:rPr lang="ru-RU" dirty="0" smtClean="0"/>
              <a:t>иногда относимый </a:t>
            </a:r>
            <a:r>
              <a:rPr lang="ru-RU" dirty="0"/>
              <a:t>к постструктурализму.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375A1DD-E413-330D-F52E-4D55D821F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844" y="1689099"/>
            <a:ext cx="3220857" cy="2415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4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Философия болезни. Концепция болезнетворного начала."/>
          <p:cNvSpPr>
            <a:spLocks noChangeAspect="1" noChangeArrowheads="1"/>
          </p:cNvSpPr>
          <p:nvPr/>
        </p:nvSpPr>
        <p:spPr bwMode="auto">
          <a:xfrm>
            <a:off x="6181862" y="3374677"/>
            <a:ext cx="236081" cy="2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3257" y="68928"/>
            <a:ext cx="11777210" cy="15070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Представители данного направления и их идеи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32108" y="2756118"/>
            <a:ext cx="7670800" cy="2062103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 </a:t>
            </a:r>
            <a:r>
              <a:rPr lang="ru-RU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Серр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призывает забыть понятия «ложь» или «истина», сегодня, по его мнению, нужно говорить: это уже прошло, это уже устарело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6C6AFA2A-584C-9DB7-8EA0-D1BBD31CDE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23622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Czy filozof może być nowym Marksem? Nowa wojna trzydziestoletnia - Polityka.pl">
            <a:extLst>
              <a:ext uri="{FF2B5EF4-FFF2-40B4-BE49-F238E27FC236}">
                <a16:creationId xmlns:a16="http://schemas.microsoft.com/office/drawing/2014/main" xmlns="" id="{93C4C4A1-E111-7737-4F1B-597B08F6D9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xmlns="" id="{EFD91E92-DF1D-5FCD-36A2-BEDD363114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553436" y="4818221"/>
            <a:ext cx="3678672" cy="1015663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Мишель </a:t>
            </a:r>
            <a:r>
              <a:rPr lang="ru-RU" sz="2000" b="1" dirty="0" err="1"/>
              <a:t>Серр</a:t>
            </a:r>
            <a:r>
              <a:rPr lang="ru-RU" sz="2000" dirty="0"/>
              <a:t>  </a:t>
            </a:r>
            <a:endParaRPr lang="ru-RU" sz="2000" dirty="0" smtClean="0"/>
          </a:p>
          <a:p>
            <a:pPr algn="just"/>
            <a:r>
              <a:rPr lang="ru-RU" sz="2000" dirty="0" smtClean="0"/>
              <a:t>французский</a:t>
            </a:r>
            <a:r>
              <a:rPr lang="ru-RU" sz="2000" dirty="0"/>
              <a:t> философ, историк науки и писатель.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9502666-F86A-7467-058D-9CFE8B0E5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6947" y="1575995"/>
            <a:ext cx="1813010" cy="2719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27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0652" y="191068"/>
            <a:ext cx="10625138" cy="431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50"/>
              </a:lnSpc>
              <a:spcAft>
                <a:spcPts val="0"/>
              </a:spcAft>
            </a:pPr>
            <a:r>
              <a:rPr lang="ru-RU" sz="3200" b="1" spc="2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</a:rPr>
              <a:t>Эпоха разобщенности человечества</a:t>
            </a:r>
            <a:endParaRPr lang="ru-RU" sz="32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186911" y="672161"/>
            <a:ext cx="8534008" cy="1077218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spc="15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Жан-Франсуа </a:t>
            </a:r>
            <a:r>
              <a:rPr lang="ru-RU" sz="1600" spc="15" dirty="0" err="1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Лиотар</a:t>
            </a:r>
            <a:r>
              <a:rPr lang="ru-RU" sz="1600" spc="15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один из теоретиков нового направления, утверждает, что постмодернизм — это не явление с неким набором признаков, которому можно дать четкое определение, а ситуация, сложившаяся в западном обществе. </a:t>
            </a:r>
            <a:r>
              <a:rPr lang="ru-RU" sz="1600" spc="15" dirty="0" err="1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Лиотар</a:t>
            </a:r>
            <a:r>
              <a:rPr lang="ru-RU" sz="1600" spc="15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называет постмодернизм «кризисом великих проектов».</a:t>
            </a: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232012" y="5570922"/>
            <a:ext cx="11764370" cy="1066959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>
              <a:lnSpc>
                <a:spcPts val="1875"/>
              </a:lnSpc>
              <a:spcAft>
                <a:spcPts val="0"/>
              </a:spcAft>
            </a:pPr>
            <a:r>
              <a:rPr lang="ru-RU" sz="1600" spc="15" dirty="0">
                <a:solidFill>
                  <a:srgbClr val="111111"/>
                </a:solidFill>
                <a:ea typeface="Times New Roman" panose="02020603050405020304" pitchFamily="18" charset="0"/>
              </a:rPr>
              <a:t>В чем же заключается этот кризис? В наше время уже никто по-настоящему не верит в грандиозные философии и доктрины, которые владели умами людей в предыдущие века. Среди таких доктрин </a:t>
            </a:r>
            <a:r>
              <a:rPr lang="ru-RU" sz="1600" spc="15" dirty="0" smtClean="0">
                <a:solidFill>
                  <a:srgbClr val="111111"/>
                </a:solidFill>
                <a:ea typeface="Times New Roman" panose="02020603050405020304" pitchFamily="18" charset="0"/>
              </a:rPr>
              <a:t>- </a:t>
            </a:r>
            <a:r>
              <a:rPr lang="ru-RU" sz="1600" spc="15" dirty="0">
                <a:solidFill>
                  <a:srgbClr val="111111"/>
                </a:solidFill>
                <a:ea typeface="Times New Roman" panose="02020603050405020304" pitchFamily="18" charset="0"/>
              </a:rPr>
              <a:t>абсолютная свобода, познаваемость мира, технический прогресс, который сделает всех </a:t>
            </a:r>
            <a:r>
              <a:rPr lang="ru-RU" sz="1600" spc="15" dirty="0" smtClean="0">
                <a:solidFill>
                  <a:srgbClr val="111111"/>
                </a:solidFill>
                <a:ea typeface="Times New Roman" panose="02020603050405020304" pitchFamily="18" charset="0"/>
              </a:rPr>
              <a:t>счастливыми.  Наш </a:t>
            </a:r>
            <a:r>
              <a:rPr lang="ru-RU" sz="1600" spc="15" dirty="0">
                <a:solidFill>
                  <a:srgbClr val="111111"/>
                </a:solidFill>
                <a:ea typeface="Times New Roman" panose="02020603050405020304" pitchFamily="18" charset="0"/>
              </a:rPr>
              <a:t>век — это век скептицизма.</a:t>
            </a:r>
            <a:endParaRPr lang="ru-RU" sz="1600" dirty="0"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0362413-0369-8605-EBFB-A594267231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16960" y="184709"/>
            <a:ext cx="2171029" cy="2575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8884692" y="2859611"/>
            <a:ext cx="3307307" cy="1200329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02122"/>
                </a:solidFill>
              </a:rPr>
              <a:t>Жан </a:t>
            </a:r>
            <a:r>
              <a:rPr lang="ru-RU" b="1" dirty="0">
                <a:solidFill>
                  <a:schemeClr val="bg1"/>
                </a:solidFill>
              </a:rPr>
              <a:t>Франсуа́ </a:t>
            </a:r>
            <a:r>
              <a:rPr lang="ru-RU" b="1" dirty="0" err="1">
                <a:solidFill>
                  <a:schemeClr val="bg1"/>
                </a:solidFill>
              </a:rPr>
              <a:t>Лиота́р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 французский </a:t>
            </a:r>
            <a:r>
              <a:rPr lang="ru-RU" dirty="0" smtClean="0">
                <a:solidFill>
                  <a:schemeClr val="bg1"/>
                </a:solidFill>
              </a:rPr>
              <a:t>философ-</a:t>
            </a:r>
            <a:r>
              <a:rPr lang="ru-RU" dirty="0" err="1" smtClean="0">
                <a:solidFill>
                  <a:schemeClr val="bg1"/>
                </a:solidFill>
              </a:rPr>
              <a:t>постструктуралист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Теоретик </a:t>
            </a:r>
            <a:r>
              <a:rPr lang="ru-RU" dirty="0">
                <a:solidFill>
                  <a:schemeClr val="bg1"/>
                </a:solidFill>
              </a:rPr>
              <a:t>литературы.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227854" y="1928055"/>
            <a:ext cx="8465770" cy="1569660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spc="15" dirty="0" err="1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Лиотар</a:t>
            </a:r>
            <a:r>
              <a:rPr lang="ru-RU" sz="1600" spc="15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считает, что постмодернистская разобщенность людей в итоге приведет к полному краху этики, так как моральные и нравственные нормы, которые раньше признавались большей частью человечества, теперь ставятся под сомнение его отдельными группами. Этика перестала быть универсальным понятием, у каждой идеологии, которых может быть огромное количество, существуют свои этические принципы</a:t>
            </a:r>
            <a:r>
              <a:rPr lang="ru-RU" sz="1600" spc="15" dirty="0" smtClean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239143" y="3633726"/>
            <a:ext cx="8481776" cy="1797928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>
              <a:lnSpc>
                <a:spcPts val="1875"/>
              </a:lnSpc>
              <a:spcAft>
                <a:spcPts val="0"/>
              </a:spcAft>
            </a:pPr>
            <a:r>
              <a:rPr lang="ru-RU" sz="1600" spc="15" dirty="0">
                <a:solidFill>
                  <a:srgbClr val="111111"/>
                </a:solidFill>
                <a:ea typeface="Times New Roman" panose="02020603050405020304" pitchFamily="18" charset="0"/>
              </a:rPr>
              <a:t>Все грандиозные идеи, раньше объединявшие человечество, рухнули. Теперь все осознают, как много противоречий между отдельными людьми, между нациями. Люди разобщены, сделать их единым целым уже невозможно. Поэтому в наше время вместо одной гигантской философии существует множество крошечных. То же относится ко всем остальным областям жизни и познания. Все науки разделяются на виды и направления, возникают новые учения на стыке старых.</a:t>
            </a:r>
            <a:endParaRPr lang="ru-RU" sz="1600" dirty="0">
              <a:ea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840871" y="4213698"/>
            <a:ext cx="1142245" cy="669925"/>
          </a:xfrm>
        </p:spPr>
        <p:txBody>
          <a:bodyPr/>
          <a:lstStyle/>
          <a:p>
            <a:fld id="{E18F0466-2495-4CA1-B87D-554B3DF25DC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724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  <p:bldP spid="7" grpId="1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Новое публичное управление - Мишель Фу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0375" y="1"/>
            <a:ext cx="8534400" cy="1003299"/>
          </a:xfrm>
        </p:spPr>
        <p:txBody>
          <a:bodyPr/>
          <a:lstStyle/>
          <a:p>
            <a:r>
              <a:rPr lang="ru-RU" b="1" spc="20" dirty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</a:rPr>
              <a:t>Что такое </a:t>
            </a:r>
            <a:r>
              <a:rPr lang="ru-RU" b="1" spc="20" dirty="0" err="1" smtClean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</a:rPr>
              <a:t>гиперреальность</a:t>
            </a:r>
            <a:r>
              <a:rPr lang="ru-RU" b="1" spc="20" dirty="0" smtClean="0">
                <a:solidFill>
                  <a:srgbClr val="333333"/>
                </a:solidFill>
                <a:latin typeface="+mn-lt"/>
                <a:ea typeface="Times New Roman" panose="02020603050405020304" pitchFamily="18" charset="0"/>
              </a:rPr>
              <a:t>?</a:t>
            </a:r>
            <a:endParaRPr lang="ru-RU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AA06FD-C7D8-6A52-8635-788B57B121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0609" y="198083"/>
            <a:ext cx="2272289" cy="2881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9403306" y="3190632"/>
            <a:ext cx="2606017" cy="1815882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Жан </a:t>
            </a: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Бодрийя́р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французский социолог, культуролог 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и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 философ-постмодернист, фотограф, преподавал в Йельском университете.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228362" y="867283"/>
            <a:ext cx="8942933" cy="1323439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spc="15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Многие термины, которые активно используются постмодернистами, ввел французский философ Жан </a:t>
            </a:r>
            <a:r>
              <a:rPr lang="ru-RU" sz="1600" spc="15" dirty="0" err="1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Бодрийяр</a:t>
            </a:r>
            <a:r>
              <a:rPr lang="ru-RU" sz="1600" spc="15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Наше время, время постмодернизма </a:t>
            </a:r>
            <a:r>
              <a:rPr lang="ru-RU" sz="1600" spc="15" dirty="0" err="1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Бодрийяр</a:t>
            </a:r>
            <a:r>
              <a:rPr lang="ru-RU" sz="1600" spc="15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называет «эпохой </a:t>
            </a:r>
            <a:r>
              <a:rPr lang="ru-RU" sz="1600" spc="15" dirty="0" err="1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гиперреальности</a:t>
            </a:r>
            <a:r>
              <a:rPr lang="ru-RU" sz="1600" spc="15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». Мы утратили чувство реальности, истинное существование для нас заменила виртуальная, искусственная действительность. Что же такое </a:t>
            </a:r>
            <a:r>
              <a:rPr lang="ru-RU" sz="1600" spc="15" dirty="0" err="1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гиперреальность</a:t>
            </a:r>
            <a:r>
              <a:rPr lang="ru-RU" sz="1600" spc="15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303236" y="3884563"/>
            <a:ext cx="8854412" cy="1077218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spc="15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Это картинка, на которой реальность изображает саму себя, подменяя тем самым настоящую реальность. Это мир информации и мультимедиа, который внушает людям мысли, идеи и желания. «Реальность создает, </a:t>
            </a:r>
            <a:r>
              <a:rPr lang="ru-RU" sz="1600" spc="15" dirty="0" err="1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гиперрреальность</a:t>
            </a:r>
            <a:r>
              <a:rPr lang="ru-RU" sz="1600" spc="15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симулирует», — говорит </a:t>
            </a:r>
            <a:r>
              <a:rPr lang="ru-RU" sz="1600" spc="15" dirty="0" err="1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Бодрийяр</a:t>
            </a:r>
            <a:r>
              <a:rPr lang="ru-RU" sz="1600" spc="15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262290" y="2333574"/>
            <a:ext cx="8909005" cy="1323439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spc="15" dirty="0" err="1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Гиперреальность</a:t>
            </a:r>
            <a:r>
              <a:rPr lang="ru-RU" sz="1600" spc="15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состоит из симулякров. Это одно из центральных понятий всей философии постмодернизма. Симулякр — это изображение без оригинала, картинка того, чего на самом деле не существует. </a:t>
            </a:r>
            <a:r>
              <a:rPr lang="ru-RU" sz="1600" spc="15" dirty="0" err="1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Бодрийяр</a:t>
            </a:r>
            <a:r>
              <a:rPr lang="ru-RU" sz="1600" spc="15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относил к симулякрам такие социальные феномены, как мода, деньги, общественное мнение. </a:t>
            </a:r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E8FAF7D-2567-743C-119A-B0CA2DA6CEDE}"/>
              </a:ext>
            </a:extLst>
          </p:cNvPr>
          <p:cNvSpPr/>
          <p:nvPr/>
        </p:nvSpPr>
        <p:spPr>
          <a:xfrm>
            <a:off x="265134" y="5114751"/>
            <a:ext cx="8919809" cy="1569660"/>
          </a:xfrm>
          <a:prstGeom prst="rect">
            <a:avLst/>
          </a:prstGeom>
          <a:solidFill>
            <a:srgbClr val="FFC000"/>
          </a:solidFill>
          <a:effectLst>
            <a:glow rad="101600">
              <a:srgbClr val="FFC000">
                <a:alpha val="60000"/>
              </a:srgbClr>
            </a:glow>
            <a:softEdge rad="317500"/>
          </a:effec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spc="15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Люди носят широкие брюки или обувь на платформе не потому, что они лучше защищают от холода или удобны, а потому, что стремятся соответствовать придуманному, несуществующему идеалу. Ну а общественное мнение создают средства массовой информации, за ним чаще всего абсолютно ничего не стоит. Таким образом, постоянно растущее количество информации приводит к тому, что искусственная реальность уничтожает настоящую.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0466-2495-4CA1-B87D-554B3DF25DC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00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282</TotalTime>
  <Words>1090</Words>
  <Application>Microsoft Office PowerPoint</Application>
  <PresentationFormat>Произвольный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Слайд 1</vt:lpstr>
      <vt:lpstr>ЯВЛЕНИЕ постмодернизмА</vt:lpstr>
      <vt:lpstr>Слайд 3</vt:lpstr>
      <vt:lpstr>Общие черты и направления</vt:lpstr>
      <vt:lpstr>Представители данного направления и их идеи</vt:lpstr>
      <vt:lpstr>Представители данного направления и их идеи</vt:lpstr>
      <vt:lpstr>Представители данного направления и их идеи</vt:lpstr>
      <vt:lpstr>Эпоха разобщенности человечества</vt:lpstr>
      <vt:lpstr>Что такое гиперреальность?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Постмодернический кризис философии</dc:title>
  <dc:creator>Admin</dc:creator>
  <cp:lastModifiedBy>User</cp:lastModifiedBy>
  <cp:revision>48</cp:revision>
  <dcterms:created xsi:type="dcterms:W3CDTF">2024-02-29T14:05:00Z</dcterms:created>
  <dcterms:modified xsi:type="dcterms:W3CDTF">2024-03-24T08:25:07Z</dcterms:modified>
</cp:coreProperties>
</file>