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25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78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89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27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0466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237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173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25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50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73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18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64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90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85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9AAE6-A237-4620-B53A-6C5FD413C0C0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2E297B-4C1C-4478-9F82-BC23C01B9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739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slide" Target="slide86.xml"/><Relationship Id="rId18" Type="http://schemas.openxmlformats.org/officeDocument/2006/relationships/slide" Target="slide72.xml"/><Relationship Id="rId26" Type="http://schemas.openxmlformats.org/officeDocument/2006/relationships/slide" Target="slide74.xml"/><Relationship Id="rId39" Type="http://schemas.openxmlformats.org/officeDocument/2006/relationships/slide" Target="slide18.xml"/><Relationship Id="rId21" Type="http://schemas.openxmlformats.org/officeDocument/2006/relationships/slide" Target="slide95.xml"/><Relationship Id="rId34" Type="http://schemas.openxmlformats.org/officeDocument/2006/relationships/slide" Target="slide91.xml"/><Relationship Id="rId42" Type="http://schemas.openxmlformats.org/officeDocument/2006/relationships/slide" Target="slide21.xml"/><Relationship Id="rId47" Type="http://schemas.openxmlformats.org/officeDocument/2006/relationships/slide" Target="slide26.xml"/><Relationship Id="rId50" Type="http://schemas.openxmlformats.org/officeDocument/2006/relationships/slide" Target="slide30.xml"/><Relationship Id="rId55" Type="http://schemas.openxmlformats.org/officeDocument/2006/relationships/slide" Target="slide34.xml"/><Relationship Id="rId63" Type="http://schemas.openxmlformats.org/officeDocument/2006/relationships/slide" Target="slide43.xml"/><Relationship Id="rId68" Type="http://schemas.openxmlformats.org/officeDocument/2006/relationships/slide" Target="slide49.xml"/><Relationship Id="rId76" Type="http://schemas.openxmlformats.org/officeDocument/2006/relationships/slide" Target="slide56.xml"/><Relationship Id="rId84" Type="http://schemas.openxmlformats.org/officeDocument/2006/relationships/slide" Target="slide64.xml"/><Relationship Id="rId89" Type="http://schemas.openxmlformats.org/officeDocument/2006/relationships/slide" Target="slide69.xml"/><Relationship Id="rId7" Type="http://schemas.openxmlformats.org/officeDocument/2006/relationships/slide" Target="slide13.xml"/><Relationship Id="rId71" Type="http://schemas.openxmlformats.org/officeDocument/2006/relationships/slide" Target="slide51.xml"/><Relationship Id="rId2" Type="http://schemas.openxmlformats.org/officeDocument/2006/relationships/image" Target="../media/image1.jpg"/><Relationship Id="rId16" Type="http://schemas.openxmlformats.org/officeDocument/2006/relationships/slide" Target="slide92.xml"/><Relationship Id="rId29" Type="http://schemas.openxmlformats.org/officeDocument/2006/relationships/slide" Target="slide78.xml"/><Relationship Id="rId11" Type="http://schemas.openxmlformats.org/officeDocument/2006/relationships/slide" Target="slide29.xml"/><Relationship Id="rId24" Type="http://schemas.openxmlformats.org/officeDocument/2006/relationships/slide" Target="slide73.xml"/><Relationship Id="rId32" Type="http://schemas.openxmlformats.org/officeDocument/2006/relationships/slide" Target="slide90.xml"/><Relationship Id="rId37" Type="http://schemas.openxmlformats.org/officeDocument/2006/relationships/slide" Target="slide7.xml"/><Relationship Id="rId40" Type="http://schemas.openxmlformats.org/officeDocument/2006/relationships/slide" Target="slide19.xml"/><Relationship Id="rId45" Type="http://schemas.openxmlformats.org/officeDocument/2006/relationships/slide" Target="slide24.xml"/><Relationship Id="rId53" Type="http://schemas.openxmlformats.org/officeDocument/2006/relationships/slide" Target="slide33.xml"/><Relationship Id="rId58" Type="http://schemas.openxmlformats.org/officeDocument/2006/relationships/slide" Target="slide39.xml"/><Relationship Id="rId66" Type="http://schemas.openxmlformats.org/officeDocument/2006/relationships/slide" Target="slide46.xml"/><Relationship Id="rId74" Type="http://schemas.openxmlformats.org/officeDocument/2006/relationships/slide" Target="slide55.xml"/><Relationship Id="rId79" Type="http://schemas.openxmlformats.org/officeDocument/2006/relationships/slide" Target="slide59.xml"/><Relationship Id="rId87" Type="http://schemas.openxmlformats.org/officeDocument/2006/relationships/slide" Target="slide67.xml"/><Relationship Id="rId5" Type="http://schemas.openxmlformats.org/officeDocument/2006/relationships/slide" Target="slide10.xml"/><Relationship Id="rId61" Type="http://schemas.openxmlformats.org/officeDocument/2006/relationships/slide" Target="slide41.xml"/><Relationship Id="rId82" Type="http://schemas.openxmlformats.org/officeDocument/2006/relationships/slide" Target="slide62.xml"/><Relationship Id="rId90" Type="http://schemas.openxmlformats.org/officeDocument/2006/relationships/slide" Target="slide70.xml"/><Relationship Id="rId19" Type="http://schemas.openxmlformats.org/officeDocument/2006/relationships/slide" Target="slide93.xml"/><Relationship Id="rId14" Type="http://schemas.openxmlformats.org/officeDocument/2006/relationships/slide" Target="slide76.xml"/><Relationship Id="rId22" Type="http://schemas.openxmlformats.org/officeDocument/2006/relationships/slide" Target="slide83.xml"/><Relationship Id="rId27" Type="http://schemas.openxmlformats.org/officeDocument/2006/relationships/slide" Target="slide77.xml"/><Relationship Id="rId30" Type="http://schemas.openxmlformats.org/officeDocument/2006/relationships/slide" Target="slide89.xml"/><Relationship Id="rId35" Type="http://schemas.openxmlformats.org/officeDocument/2006/relationships/slide" Target="slide81.xml"/><Relationship Id="rId43" Type="http://schemas.openxmlformats.org/officeDocument/2006/relationships/slide" Target="slide22.xml"/><Relationship Id="rId48" Type="http://schemas.openxmlformats.org/officeDocument/2006/relationships/slide" Target="slide27.xml"/><Relationship Id="rId56" Type="http://schemas.openxmlformats.org/officeDocument/2006/relationships/slide" Target="slide37.xml"/><Relationship Id="rId64" Type="http://schemas.openxmlformats.org/officeDocument/2006/relationships/slide" Target="slide44.xml"/><Relationship Id="rId69" Type="http://schemas.openxmlformats.org/officeDocument/2006/relationships/slide" Target="slide48.xml"/><Relationship Id="rId77" Type="http://schemas.openxmlformats.org/officeDocument/2006/relationships/slide" Target="slide57.xml"/><Relationship Id="rId8" Type="http://schemas.openxmlformats.org/officeDocument/2006/relationships/slide" Target="slide14.xml"/><Relationship Id="rId51" Type="http://schemas.openxmlformats.org/officeDocument/2006/relationships/slide" Target="slide31.xml"/><Relationship Id="rId72" Type="http://schemas.openxmlformats.org/officeDocument/2006/relationships/slide" Target="slide52.xml"/><Relationship Id="rId80" Type="http://schemas.openxmlformats.org/officeDocument/2006/relationships/slide" Target="slide60.xml"/><Relationship Id="rId85" Type="http://schemas.openxmlformats.org/officeDocument/2006/relationships/slide" Target="slide65.xml"/><Relationship Id="rId3" Type="http://schemas.openxmlformats.org/officeDocument/2006/relationships/slide" Target="slide8.xml"/><Relationship Id="rId12" Type="http://schemas.openxmlformats.org/officeDocument/2006/relationships/slide" Target="slide75.xml"/><Relationship Id="rId17" Type="http://schemas.openxmlformats.org/officeDocument/2006/relationships/slide" Target="slide82.xml"/><Relationship Id="rId25" Type="http://schemas.openxmlformats.org/officeDocument/2006/relationships/slide" Target="slide85.xml"/><Relationship Id="rId33" Type="http://schemas.openxmlformats.org/officeDocument/2006/relationships/slide" Target="slide80.xml"/><Relationship Id="rId38" Type="http://schemas.openxmlformats.org/officeDocument/2006/relationships/slide" Target="slide17.xml"/><Relationship Id="rId46" Type="http://schemas.openxmlformats.org/officeDocument/2006/relationships/slide" Target="slide25.xml"/><Relationship Id="rId59" Type="http://schemas.openxmlformats.org/officeDocument/2006/relationships/slide" Target="slide40.xml"/><Relationship Id="rId67" Type="http://schemas.openxmlformats.org/officeDocument/2006/relationships/slide" Target="slide47.xml"/><Relationship Id="rId20" Type="http://schemas.openxmlformats.org/officeDocument/2006/relationships/slide" Target="slide94.xml"/><Relationship Id="rId41" Type="http://schemas.openxmlformats.org/officeDocument/2006/relationships/slide" Target="slide20.xml"/><Relationship Id="rId54" Type="http://schemas.openxmlformats.org/officeDocument/2006/relationships/slide" Target="slide35.xml"/><Relationship Id="rId62" Type="http://schemas.openxmlformats.org/officeDocument/2006/relationships/slide" Target="slide42.xml"/><Relationship Id="rId70" Type="http://schemas.openxmlformats.org/officeDocument/2006/relationships/slide" Target="slide50.xml"/><Relationship Id="rId75" Type="http://schemas.openxmlformats.org/officeDocument/2006/relationships/slide" Target="slide54.xml"/><Relationship Id="rId83" Type="http://schemas.openxmlformats.org/officeDocument/2006/relationships/slide" Target="slide63.xml"/><Relationship Id="rId88" Type="http://schemas.openxmlformats.org/officeDocument/2006/relationships/slide" Target="slide68.xml"/><Relationship Id="rId91" Type="http://schemas.openxmlformats.org/officeDocument/2006/relationships/slide" Target="slide7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5" Type="http://schemas.openxmlformats.org/officeDocument/2006/relationships/slide" Target="slide96.xml"/><Relationship Id="rId23" Type="http://schemas.openxmlformats.org/officeDocument/2006/relationships/slide" Target="slide84.xml"/><Relationship Id="rId28" Type="http://schemas.openxmlformats.org/officeDocument/2006/relationships/slide" Target="slide88.xml"/><Relationship Id="rId36" Type="http://schemas.openxmlformats.org/officeDocument/2006/relationships/slide" Target="slide87.xml"/><Relationship Id="rId49" Type="http://schemas.openxmlformats.org/officeDocument/2006/relationships/slide" Target="slide28.xml"/><Relationship Id="rId57" Type="http://schemas.openxmlformats.org/officeDocument/2006/relationships/slide" Target="slide38.xml"/><Relationship Id="rId10" Type="http://schemas.openxmlformats.org/officeDocument/2006/relationships/slide" Target="slide16.xml"/><Relationship Id="rId31" Type="http://schemas.openxmlformats.org/officeDocument/2006/relationships/slide" Target="slide79.xml"/><Relationship Id="rId44" Type="http://schemas.openxmlformats.org/officeDocument/2006/relationships/slide" Target="slide23.xml"/><Relationship Id="rId52" Type="http://schemas.openxmlformats.org/officeDocument/2006/relationships/slide" Target="slide32.xml"/><Relationship Id="rId60" Type="http://schemas.openxmlformats.org/officeDocument/2006/relationships/slide" Target="slide36.xml"/><Relationship Id="rId65" Type="http://schemas.openxmlformats.org/officeDocument/2006/relationships/slide" Target="slide45.xml"/><Relationship Id="rId73" Type="http://schemas.openxmlformats.org/officeDocument/2006/relationships/slide" Target="slide53.xml"/><Relationship Id="rId78" Type="http://schemas.openxmlformats.org/officeDocument/2006/relationships/slide" Target="slide58.xml"/><Relationship Id="rId81" Type="http://schemas.openxmlformats.org/officeDocument/2006/relationships/slide" Target="slide61.xml"/><Relationship Id="rId86" Type="http://schemas.openxmlformats.org/officeDocument/2006/relationships/slide" Target="slide66.xml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197504"/>
          </a:xfrm>
        </p:spPr>
        <p:txBody>
          <a:bodyPr/>
          <a:lstStyle/>
          <a:p>
            <a:r>
              <a:rPr lang="ru-RU" dirty="0" smtClean="0"/>
              <a:t>Лото в стиле русского языка и литературы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80514" y="3602038"/>
            <a:ext cx="3709852" cy="2772636"/>
          </a:xfrm>
        </p:spPr>
        <p:txBody>
          <a:bodyPr/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Ученица 10 класса А</a:t>
            </a:r>
          </a:p>
          <a:p>
            <a:r>
              <a:rPr lang="ru-RU" dirty="0" smtClean="0"/>
              <a:t>МБОУ СОШ №19</a:t>
            </a:r>
          </a:p>
          <a:p>
            <a:r>
              <a:rPr lang="ru-RU" dirty="0" smtClean="0"/>
              <a:t>Чувардина</a:t>
            </a:r>
          </a:p>
          <a:p>
            <a:r>
              <a:rPr lang="ru-RU" dirty="0" smtClean="0"/>
              <a:t>Анастасия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29646" y="6374674"/>
            <a:ext cx="2769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Чита 2022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2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</a:t>
            </a:r>
          </a:p>
          <a:p>
            <a:pPr marL="0" indent="0">
              <a:buNone/>
            </a:pPr>
            <a:r>
              <a:rPr lang="ru-RU" dirty="0" smtClean="0"/>
              <a:t>Г</a:t>
            </a:r>
          </a:p>
          <a:p>
            <a:pPr marL="0" indent="0">
              <a:buNone/>
            </a:pPr>
            <a:r>
              <a:rPr lang="ru-RU" dirty="0" smtClean="0"/>
              <a:t>М</a:t>
            </a:r>
          </a:p>
          <a:p>
            <a:pPr marL="0" indent="0">
              <a:buNone/>
            </a:pPr>
            <a:r>
              <a:rPr lang="ru-RU" dirty="0" err="1" smtClean="0"/>
              <a:t>Ст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Сп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</a:t>
            </a:r>
          </a:p>
          <a:p>
            <a:pPr marL="0" indent="0">
              <a:buNone/>
            </a:pPr>
            <a:r>
              <a:rPr lang="ru-RU" dirty="0" smtClean="0"/>
              <a:t>С</a:t>
            </a:r>
          </a:p>
          <a:p>
            <a:pPr marL="0" indent="0">
              <a:buNone/>
            </a:pPr>
            <a:r>
              <a:rPr lang="ru-RU" dirty="0" smtClean="0"/>
              <a:t>Ш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41417" y="2259874"/>
            <a:ext cx="3892732" cy="627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93669" y="2743200"/>
            <a:ext cx="3892731" cy="391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58983" y="3122023"/>
            <a:ext cx="3879668" cy="248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24297" y="3540034"/>
            <a:ext cx="3892732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750423" y="4049486"/>
            <a:ext cx="3905794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658983" y="4349931"/>
            <a:ext cx="4088674" cy="65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541417" y="4572000"/>
            <a:ext cx="4258492" cy="287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593669" y="4833257"/>
            <a:ext cx="4480560" cy="496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Левая фигурная скобка 19"/>
          <p:cNvSpPr/>
          <p:nvPr/>
        </p:nvSpPr>
        <p:spPr>
          <a:xfrm>
            <a:off x="6557554" y="2573383"/>
            <a:ext cx="679269" cy="27823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7759337" y="2573383"/>
            <a:ext cx="744583" cy="28477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597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Из стихотворения С. Орлова выпишите все числительные</a:t>
            </a:r>
          </a:p>
          <a:p>
            <a:pPr marL="0" indent="0">
              <a:buNone/>
            </a:pPr>
            <a:r>
              <a:rPr lang="ru-RU" dirty="0"/>
              <a:t>В нём дюжина дождей и солнца суток сорок,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 нём пара сотен зорь и полдесятка гроз,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Сто тысяч в нём </a:t>
            </a:r>
            <a:r>
              <a:rPr lang="ru-RU" dirty="0" err="1"/>
              <a:t>токȯв</a:t>
            </a:r>
            <a:r>
              <a:rPr lang="ru-RU" dirty="0"/>
              <a:t> и шин машинных шорох,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Комбайнов ровный рёв и ливни синих звёзд.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69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Сколько в этом четверостишии прилагательных?</a:t>
            </a:r>
          </a:p>
          <a:p>
            <a:pPr marL="0" indent="0">
              <a:buNone/>
            </a:pPr>
            <a:r>
              <a:rPr lang="ru-RU" dirty="0"/>
              <a:t>Ржавеет золото, и истлевает сталь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Крошится мрамор. К смерти всё готово.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Всего прочнее на земле – печаль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 долговечней – царственное слово.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234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Найдите в четверостишии местоимения. Определите их разряд.</a:t>
            </a:r>
          </a:p>
          <a:p>
            <a:pPr marL="0" indent="0">
              <a:buNone/>
            </a:pPr>
            <a:r>
              <a:rPr lang="ru-RU" dirty="0"/>
              <a:t>Ни у кого и ни за что не спросим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 то, что не расскажем никому…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Но кажутся кривые сучья сосен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Застывшими «зачем» и «почему».</a:t>
            </a:r>
          </a:p>
        </p:txBody>
      </p:sp>
    </p:spTree>
    <p:extLst>
      <p:ext uri="{BB962C8B-B14F-4D97-AF65-F5344CB8AC3E}">
        <p14:creationId xmlns:p14="http://schemas.microsoft.com/office/powerpoint/2010/main" val="3554932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Найдите в стихотворении предлоги</a:t>
            </a:r>
          </a:p>
          <a:p>
            <a:pPr marL="0" indent="0">
              <a:buNone/>
            </a:pPr>
            <a:r>
              <a:rPr lang="ru-RU" dirty="0"/>
              <a:t>…И снилось мне, что мы, как в сказке,</a:t>
            </a:r>
            <a:br>
              <a:rPr lang="ru-RU" dirty="0"/>
            </a:br>
            <a:r>
              <a:rPr lang="ru-RU" dirty="0"/>
              <a:t>Шли вдоль пустынных берегов</a:t>
            </a:r>
            <a:br>
              <a:rPr lang="ru-RU" dirty="0"/>
            </a:br>
            <a:r>
              <a:rPr lang="ru-RU" dirty="0"/>
              <a:t>Над диким синим лукоморьем,</a:t>
            </a:r>
            <a:br>
              <a:rPr lang="ru-RU" dirty="0"/>
            </a:br>
            <a:r>
              <a:rPr lang="ru-RU" dirty="0"/>
              <a:t>В глухом бору, среди песков.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 весел звучный лес, и ветер меж берёз</a:t>
            </a:r>
            <a:br>
              <a:rPr lang="ru-RU" dirty="0"/>
            </a:br>
            <a:r>
              <a:rPr lang="ru-RU" dirty="0"/>
              <a:t>Уж веет ласково, а белые берёзы</a:t>
            </a:r>
            <a:br>
              <a:rPr lang="ru-RU" dirty="0"/>
            </a:br>
            <a:r>
              <a:rPr lang="ru-RU" dirty="0"/>
              <a:t>Роняют тихий дождь своих алмазных слёз</a:t>
            </a:r>
            <a:br>
              <a:rPr lang="ru-RU" dirty="0"/>
            </a:br>
            <a:r>
              <a:rPr lang="ru-RU" dirty="0"/>
              <a:t>И улыбаются сквозь слёзы.</a:t>
            </a:r>
          </a:p>
        </p:txBody>
      </p:sp>
    </p:spTree>
    <p:extLst>
      <p:ext uri="{BB962C8B-B14F-4D97-AF65-F5344CB8AC3E}">
        <p14:creationId xmlns:p14="http://schemas.microsoft.com/office/powerpoint/2010/main" val="357070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Какой частью речи являются выделенные слова?</a:t>
            </a:r>
          </a:p>
          <a:p>
            <a:pPr marL="0" indent="0">
              <a:buNone/>
            </a:pPr>
            <a:r>
              <a:rPr lang="ru-RU" dirty="0"/>
              <a:t>Сапоги мои – скрип да скрип</a:t>
            </a:r>
            <a:br>
              <a:rPr lang="ru-RU" dirty="0"/>
            </a:br>
            <a:r>
              <a:rPr lang="ru-RU" dirty="0"/>
              <a:t>Под берёзою,</a:t>
            </a:r>
            <a:br>
              <a:rPr lang="ru-RU" dirty="0"/>
            </a:br>
            <a:r>
              <a:rPr lang="ru-RU" dirty="0"/>
              <a:t>Сапоги мои – скрип да скрип</a:t>
            </a:r>
            <a:br>
              <a:rPr lang="ru-RU" dirty="0"/>
            </a:br>
            <a:r>
              <a:rPr lang="ru-RU" dirty="0"/>
              <a:t>Под осиною.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845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Какой частью речи является выделенное слово?</a:t>
            </a:r>
          </a:p>
          <a:p>
            <a:r>
              <a:rPr lang="ru-RU" dirty="0"/>
              <a:t>Вдруг слышу крик и конский топ.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Подъехали к крылечку.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810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Найдите четвёртую лишнюю строчку</a:t>
            </a:r>
          </a:p>
          <a:p>
            <a:pPr marL="0" indent="0">
              <a:buNone/>
            </a:pPr>
            <a:r>
              <a:rPr lang="ru-RU" dirty="0"/>
              <a:t>бегущий</a:t>
            </a:r>
            <a:br>
              <a:rPr lang="ru-RU" dirty="0"/>
            </a:br>
            <a:r>
              <a:rPr lang="ru-RU" dirty="0"/>
              <a:t>страдающий</a:t>
            </a:r>
            <a:br>
              <a:rPr lang="ru-RU" dirty="0"/>
            </a:br>
            <a:r>
              <a:rPr lang="ru-RU" dirty="0"/>
              <a:t>летевший</a:t>
            </a:r>
            <a:br>
              <a:rPr lang="ru-RU" dirty="0"/>
            </a:br>
            <a:r>
              <a:rPr lang="ru-RU" dirty="0"/>
              <a:t>играющий</a:t>
            </a:r>
          </a:p>
        </p:txBody>
      </p:sp>
    </p:spTree>
    <p:extLst>
      <p:ext uri="{BB962C8B-B14F-4D97-AF65-F5344CB8AC3E}">
        <p14:creationId xmlns:p14="http://schemas.microsoft.com/office/powerpoint/2010/main" val="1230286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Найдите четвёртую лишнюю строчку</a:t>
            </a:r>
          </a:p>
          <a:p>
            <a:pPr marL="0" indent="0">
              <a:buNone/>
            </a:pPr>
            <a:r>
              <a:rPr lang="ru-RU" dirty="0" smtClean="0"/>
              <a:t>1)узнанный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2)говорящий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3) спешивший</a:t>
            </a:r>
            <a:br>
              <a:rPr lang="ru-RU" dirty="0"/>
            </a:br>
            <a:r>
              <a:rPr lang="ru-RU" dirty="0"/>
              <a:t>4) растущий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004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каком из предложений есть наречие:</a:t>
            </a:r>
          </a:p>
          <a:p>
            <a:pPr marL="0" indent="0">
              <a:buNone/>
            </a:pPr>
            <a:r>
              <a:rPr lang="ru-RU" dirty="0"/>
              <a:t>Никиту повели (в) глубь коридора.</a:t>
            </a:r>
            <a:br>
              <a:rPr lang="ru-RU" dirty="0"/>
            </a:br>
            <a:r>
              <a:rPr lang="ru-RU" dirty="0"/>
              <a:t>Рыба ушла (в) глубь.</a:t>
            </a:r>
            <a:br>
              <a:rPr lang="ru-RU" dirty="0"/>
            </a:br>
            <a:r>
              <a:rPr lang="ru-RU" dirty="0"/>
              <a:t>Лесник всё вёл и вёл (в) глубь леса.</a:t>
            </a:r>
            <a:br>
              <a:rPr lang="ru-RU" dirty="0"/>
            </a:br>
            <a:r>
              <a:rPr lang="ru-RU" dirty="0"/>
              <a:t>Иду (в) глубь двора.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39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Цели:</a:t>
            </a:r>
          </a:p>
          <a:p>
            <a:pPr marL="0" indent="0">
              <a:buNone/>
            </a:pPr>
            <a:r>
              <a:rPr lang="ru-RU" dirty="0" smtClean="0"/>
              <a:t>Развивающий аспект: развитие мыслительно-речевой деятельности учащихся, умения обобщать, логически верно излагать свои мысли; раскрытие творческих способностей; создание условий для развития коммуникативных навыков;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Воспитательный аспект: развитие системы ценностных отношений к языкознанию; ответственного отношения к собственному слову; воспитание чувства коллективизма и ответственности.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4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каком из предложений есть наречие:</a:t>
            </a:r>
          </a:p>
          <a:p>
            <a:pPr marL="0" indent="0">
              <a:buNone/>
            </a:pPr>
            <a:r>
              <a:rPr lang="ru-RU" dirty="0"/>
              <a:t>Никиту повели (в) глубь коридора.</a:t>
            </a:r>
            <a:br>
              <a:rPr lang="ru-RU" dirty="0"/>
            </a:br>
            <a:r>
              <a:rPr lang="ru-RU" dirty="0"/>
              <a:t>Рыба ушла (в) глубь.</a:t>
            </a:r>
            <a:br>
              <a:rPr lang="ru-RU" dirty="0"/>
            </a:br>
            <a:r>
              <a:rPr lang="ru-RU" dirty="0"/>
              <a:t>Лесник всё вёл и вёл (в) глубь леса.</a:t>
            </a:r>
            <a:br>
              <a:rPr lang="ru-RU" dirty="0"/>
            </a:br>
            <a:r>
              <a:rPr lang="ru-RU" dirty="0"/>
              <a:t>Иду (в) глубь двора.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048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Преобразуйте предложения с причастным оборотом в предложения с деепричастным оборотом</a:t>
            </a:r>
          </a:p>
          <a:p>
            <a:pPr marL="0" indent="0">
              <a:buNone/>
            </a:pPr>
            <a:r>
              <a:rPr lang="ru-RU" dirty="0"/>
              <a:t>Грузинка, /державшая кувшин над головой/, узкой тропой сходила к берегу.</a:t>
            </a:r>
            <a:br>
              <a:rPr lang="ru-RU" dirty="0"/>
            </a:br>
            <a:r>
              <a:rPr lang="ru-RU" dirty="0"/>
              <a:t>Писатель, /увлёкшийся работой/, не заметил приближения ночи.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61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Какой частью речи являются выделенные слова?</a:t>
            </a:r>
          </a:p>
          <a:p>
            <a:pPr marL="0" indent="0">
              <a:buNone/>
            </a:pPr>
            <a:r>
              <a:rPr lang="ru-RU" dirty="0"/>
              <a:t>Наточил нож острее.</a:t>
            </a:r>
            <a:br>
              <a:rPr lang="ru-RU" dirty="0"/>
            </a:br>
            <a:r>
              <a:rPr lang="ru-RU" dirty="0"/>
              <a:t>Слово стрелы острее.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680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Преобразуйте предложения с причастным оборотом в предложения с деепричастным оборотом</a:t>
            </a:r>
          </a:p>
          <a:p>
            <a:pPr marL="0" indent="0">
              <a:buNone/>
            </a:pPr>
            <a:r>
              <a:rPr lang="ru-RU" dirty="0"/>
              <a:t>Художник, /нарисовавший картину/, подарил её своему другу.</a:t>
            </a:r>
            <a:br>
              <a:rPr lang="ru-RU" dirty="0"/>
            </a:br>
            <a:r>
              <a:rPr lang="ru-RU" dirty="0"/>
              <a:t>Девочка,/играющая на пианино/, смотрит в нотную тетрадь.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941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Укажите глагол</a:t>
            </a:r>
          </a:p>
          <a:p>
            <a:pPr marL="0" indent="0">
              <a:buNone/>
            </a:pPr>
            <a:r>
              <a:rPr lang="ru-RU" dirty="0"/>
              <a:t>1) должен</a:t>
            </a:r>
            <a:br>
              <a:rPr lang="ru-RU" dirty="0"/>
            </a:br>
            <a:r>
              <a:rPr lang="ru-RU" dirty="0"/>
              <a:t>2) проход</a:t>
            </a:r>
            <a:br>
              <a:rPr lang="ru-RU" dirty="0"/>
            </a:br>
            <a:r>
              <a:rPr lang="ru-RU" dirty="0"/>
              <a:t>3) ослаб</a:t>
            </a:r>
            <a:br>
              <a:rPr lang="ru-RU" dirty="0"/>
            </a:br>
            <a:r>
              <a:rPr lang="ru-RU" dirty="0"/>
              <a:t>4) прочь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786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Какой частью речи являются выделенные слова?</a:t>
            </a:r>
          </a:p>
          <a:p>
            <a:pPr marL="0" indent="0">
              <a:buNone/>
            </a:pPr>
            <a:r>
              <a:rPr lang="ru-RU" dirty="0"/>
              <a:t>Трусливый друг страшнее врага, ибо врага опасаешься, а на друга надеешься. (А. Толстой)</a:t>
            </a:r>
            <a:br>
              <a:rPr lang="ru-RU" dirty="0"/>
            </a:br>
            <a:r>
              <a:rPr lang="ru-RU" dirty="0"/>
              <a:t>Когда почувствовал беспомощность, стало страшнее.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0267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Какой частью речи являются выделенные слова?</a:t>
            </a:r>
          </a:p>
          <a:p>
            <a:pPr marL="0" indent="0">
              <a:buNone/>
            </a:pPr>
            <a:r>
              <a:rPr lang="ru-RU" dirty="0"/>
              <a:t>Трусливый друг страшнее врага, ибо врага опасаешься, а на друга надеешься. (А. Толстой)</a:t>
            </a:r>
            <a:br>
              <a:rPr lang="ru-RU" dirty="0"/>
            </a:br>
            <a:r>
              <a:rPr lang="ru-RU" dirty="0"/>
              <a:t>Когда почувствовал беспомощность, стало страшнее.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885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Найдите «четвертое лишнее».</a:t>
            </a:r>
          </a:p>
          <a:p>
            <a:pPr marL="0" indent="0">
              <a:buNone/>
            </a:pPr>
            <a:r>
              <a:rPr lang="ru-RU" dirty="0"/>
              <a:t>1. Любить, бить, давить, рубить.</a:t>
            </a:r>
            <a:br>
              <a:rPr lang="ru-RU" dirty="0"/>
            </a:br>
            <a:r>
              <a:rPr lang="ru-RU" dirty="0"/>
              <a:t>2. Синеть, чернеть, петь, звенеть.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7174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Укажите деепричастия</a:t>
            </a:r>
          </a:p>
          <a:p>
            <a:pPr marL="0" indent="0">
              <a:buNone/>
            </a:pPr>
            <a:r>
              <a:rPr lang="ru-RU" dirty="0"/>
              <a:t>А) остановившийся</a:t>
            </a:r>
            <a:br>
              <a:rPr lang="ru-RU" dirty="0"/>
            </a:br>
            <a:r>
              <a:rPr lang="ru-RU" dirty="0"/>
              <a:t>Б) сначала</a:t>
            </a:r>
            <a:br>
              <a:rPr lang="ru-RU" dirty="0"/>
            </a:br>
            <a:r>
              <a:rPr lang="ru-RU" dirty="0"/>
              <a:t>В) улыбнувшись</a:t>
            </a:r>
            <a:br>
              <a:rPr lang="ru-RU" dirty="0"/>
            </a:br>
            <a:r>
              <a:rPr lang="ru-RU" dirty="0"/>
              <a:t>Г) сидя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22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Подберите </a:t>
            </a:r>
            <a:r>
              <a:rPr lang="ru-RU" b="1" dirty="0"/>
              <a:t>русские эквиваленты (соответствия) к следующим пословицам: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А) Как псу муха (польск</a:t>
            </a:r>
            <a:r>
              <a:rPr lang="ru-RU" dirty="0" smtClean="0"/>
              <a:t>.)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Б) Когда свинья в желтых шлепанцах вскарабкается на грушу (</a:t>
            </a:r>
            <a:r>
              <a:rPr lang="ru-RU" dirty="0" err="1"/>
              <a:t>болгарск</a:t>
            </a:r>
            <a:r>
              <a:rPr lang="ru-RU" dirty="0"/>
              <a:t>.)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И в хороших огородах есть гнилые тыквы (</a:t>
            </a:r>
            <a:r>
              <a:rPr lang="ru-RU" dirty="0" err="1"/>
              <a:t>осетинск</a:t>
            </a:r>
            <a:r>
              <a:rPr lang="ru-RU" dirty="0"/>
              <a:t>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10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принимают участие 3 команды, которые по очереди выбирают номера вопросов. Обсуждение вопроса – 1 минута.</a:t>
            </a:r>
          </a:p>
          <a:p>
            <a:r>
              <a:rPr lang="ru-RU" dirty="0" smtClean="0"/>
              <a:t>Варианты: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«Простое лото» – победитель тот, кто первый закроет все числа на своих карточках.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«Короткое лото» - победитель тот, кто первый закроет все числа любой одной строки.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«Три на три» - при заполнении кем – либо верхней строки все, кроме игрока, удваивают ставки на кону. При заполнении средней строки игрок забирает половину кона. Выигравший тот, кто первый закрывает нижнюю строку. Весь кон его.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9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Замените устаревшие названия частей человеческого тела, часто встречающиеся в русской поэзии, их современными синонимами: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чело, ланиты, уста, очи, выя, перси, рамена, десница, перст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2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Чем с точки зрения морфологии отличаются приведенные ниже предложения? Поясните свой ответ.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А)Ему было СТРАШНО.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Ему было СТРАШНО интересно.</a:t>
            </a:r>
          </a:p>
          <a:p>
            <a:pPr marL="0" indent="0">
              <a:buNone/>
            </a:pPr>
            <a:r>
              <a:rPr lang="ru-RU" dirty="0"/>
              <a:t>В) Выражение его лица было СТРАШНО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0454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Замените заимствованные слова русскими синонимами: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Дифирамбы, приоритет, плагиат, деградация, привилегия</a:t>
            </a:r>
          </a:p>
        </p:txBody>
      </p:sp>
    </p:spTree>
    <p:extLst>
      <p:ext uri="{BB962C8B-B14F-4D97-AF65-F5344CB8AC3E}">
        <p14:creationId xmlns:p14="http://schemas.microsoft.com/office/powerpoint/2010/main" val="6045472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.Разберите по членам два предложения и сравните их грамматическую структуру, записав в скобках характеристику каждого: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Кажется, что ей не больше шестнадцати лет.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Кажется, ей не больше шестнадцати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862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Известно, что глагол в форме инфинитива может быть любым членом предложения. В приведенных предложениях подчеркните инфинитив как член предложения.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1)Дрессировщик научил тигра прыгать через обруч.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2)Мне </a:t>
            </a:r>
            <a:r>
              <a:rPr lang="ru-RU" dirty="0"/>
              <a:t>захотелось немедленно уехать.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3)Митингующие </a:t>
            </a:r>
            <a:r>
              <a:rPr lang="ru-RU" dirty="0"/>
              <a:t>выступили с требованием увеличить заработную плату.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4)Я </a:t>
            </a:r>
            <a:r>
              <a:rPr lang="ru-RU" dirty="0"/>
              <a:t>пришел поблагодарить вас за помощь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5)Попытка подготовиться к экзамену за два дня успеха не принесла.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8191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b="1" dirty="0"/>
              <a:t>Подберите слова разных частей речи, состоящие из трёх букв.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4768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 времена А. С. Пушкина ударение в некоторых словах отличалось от современного образца. Найдите это слово и запишите его.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Полна </a:t>
            </a:r>
            <a:r>
              <a:rPr lang="ru-RU" dirty="0"/>
              <a:t>народу зала; // Музыка уж греметь устала…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4069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Перестановка в слове. Приходилось ли вам разгадывать анаграммы? Анаграмма – слово, образованное путём перестановки из всех букв исходного слова. Отгадай пару слов в анаграмме: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Под </a:t>
            </a:r>
            <a:r>
              <a:rPr lang="ru-RU" dirty="0"/>
              <a:t>седоком я мчусь как птица. Но справа буква лишь одна на левый край переместится, вмиг превращусь я в грызуна.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4191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Подберите к словам антонимы так, чтобы первые буквы составили слово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широкий –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твёрдый </a:t>
            </a:r>
            <a:r>
              <a:rPr lang="ru-RU" dirty="0"/>
              <a:t>–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старый </a:t>
            </a:r>
            <a:r>
              <a:rPr lang="ru-RU" dirty="0"/>
              <a:t>–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скучный </a:t>
            </a:r>
            <a:r>
              <a:rPr lang="ru-RU" dirty="0"/>
              <a:t>–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дробный –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неряшливый –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7497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Весёлый художник изобразил на рисунке фразеологизм. Назовите его.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12" y="3127193"/>
            <a:ext cx="39243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Лото – это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это игра, предназначена для поднятия настроения в большой и веселой компании, захватывает своей динамикой. Популярная, традиционно русская игра, пришедшая к нам из глубины веков, и по сей день остается одной из самых популярных настольных игр как для веселой, шумной компании, так и для игры в семейном кругу.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0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Однажды на Руси ... 17 октября на Руси — День святых Кузьмы и Демьяна. Хозяева рассчитывались с работниками. Полностью расчеты сельских богатеев с батраками заканчивались 26 ноября, в день святого Егория.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Что </a:t>
            </a:r>
            <a:r>
              <a:rPr lang="ru-RU" dirty="0"/>
              <a:t>означали на Руси глаголы, образованные в связи с этим событием, - "подкузьмить" и "объегорить"?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8658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Составьте слово, переставив буквы: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КЛЕРОЗА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БАДУСЬ</a:t>
            </a:r>
          </a:p>
          <a:p>
            <a:pPr marL="0" indent="0">
              <a:buNone/>
            </a:pPr>
            <a:r>
              <a:rPr lang="ru-RU" dirty="0" smtClean="0"/>
              <a:t>РВАНЬЯ</a:t>
            </a:r>
          </a:p>
          <a:p>
            <a:pPr marL="0" indent="0">
              <a:buNone/>
            </a:pPr>
            <a:r>
              <a:rPr lang="ru-RU" dirty="0" smtClean="0"/>
              <a:t>ЛАУЦИ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9161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Объясните смысл пословицы.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/>
              <a:t>него слово слову костыль подаёт.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3313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Какой фразеологизм изображён на картинке?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62" y="2990986"/>
            <a:ext cx="2865664" cy="214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326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Отгадай фразеологизм </a:t>
            </a:r>
          </a:p>
          <a:p>
            <a:pPr marL="0" indent="0">
              <a:buNone/>
            </a:pPr>
            <a:r>
              <a:rPr lang="ru-RU" dirty="0" smtClean="0"/>
              <a:t>Тянуть </a:t>
            </a:r>
            <a:r>
              <a:rPr lang="ru-RU" dirty="0"/>
              <a:t>канитель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317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Образуйте  существительные множественного числа родительного падежа от слов:</a:t>
            </a:r>
          </a:p>
          <a:p>
            <a:pPr marL="0" indent="0">
              <a:buNone/>
            </a:pPr>
            <a:r>
              <a:rPr lang="ru-RU" dirty="0"/>
              <a:t>Баржи – барж                                        будни – будней</a:t>
            </a:r>
          </a:p>
          <a:p>
            <a:pPr marL="0" indent="0">
              <a:buNone/>
            </a:pPr>
            <a:r>
              <a:rPr lang="ru-RU" dirty="0"/>
              <a:t>Плечи – плеч                                         дыни – дынь</a:t>
            </a:r>
          </a:p>
          <a:p>
            <a:pPr marL="0" indent="0">
              <a:buNone/>
            </a:pPr>
            <a:r>
              <a:rPr lang="ru-RU" dirty="0"/>
              <a:t>Простыни – простынь                          полотенца – полотенец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7922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Виды сложных предложений, которые связываются по смыслу и интонационно?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3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называются слова, пришедшие в русский язык из других языков?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49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Задание 42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Раздел науки о языке, изучающий части речи?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11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Фамилия известного автора-составителя словаря?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4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Заводилки</a:t>
            </a:r>
            <a:r>
              <a:rPr lang="ru-RU" dirty="0"/>
              <a:t>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 – «кол», 3 – «трое», 10 – «бычий глаз»,</a:t>
            </a:r>
          </a:p>
          <a:p>
            <a:pPr marL="0" indent="0">
              <a:buNone/>
            </a:pPr>
            <a:r>
              <a:rPr lang="ru-RU" dirty="0" smtClean="0"/>
              <a:t>11 – «барабанные палочки»,</a:t>
            </a:r>
          </a:p>
          <a:p>
            <a:pPr marL="0" indent="0">
              <a:buNone/>
            </a:pPr>
            <a:r>
              <a:rPr lang="ru-RU" dirty="0" smtClean="0"/>
              <a:t>12 – «дюжина», 13 – «чертова дюжина»,</a:t>
            </a:r>
          </a:p>
          <a:p>
            <a:pPr marL="0" indent="0">
              <a:buNone/>
            </a:pPr>
            <a:r>
              <a:rPr lang="ru-RU" dirty="0" smtClean="0"/>
              <a:t>18 – «в первый раз», 22 – «утята»,</a:t>
            </a:r>
          </a:p>
          <a:p>
            <a:pPr marL="0" indent="0">
              <a:buNone/>
            </a:pPr>
            <a:r>
              <a:rPr lang="ru-RU" dirty="0" smtClean="0"/>
              <a:t>25 – «опять 25», 44 – «стульчаки»,</a:t>
            </a:r>
          </a:p>
          <a:p>
            <a:pPr marL="0" indent="0">
              <a:buNone/>
            </a:pPr>
            <a:r>
              <a:rPr lang="ru-RU" dirty="0" smtClean="0"/>
              <a:t>50 – «полста», 55 – «перчатки»,</a:t>
            </a:r>
          </a:p>
          <a:p>
            <a:pPr marL="0" indent="0">
              <a:buNone/>
            </a:pPr>
            <a:r>
              <a:rPr lang="ru-RU" dirty="0" smtClean="0"/>
              <a:t>66 – «валенки», 69 – «туда сюда»</a:t>
            </a:r>
          </a:p>
          <a:p>
            <a:pPr marL="0" indent="0">
              <a:buNone/>
            </a:pPr>
            <a:r>
              <a:rPr lang="ru-RU" dirty="0" smtClean="0"/>
              <a:t>77 – «топорики», 88 – «бабушка»,</a:t>
            </a:r>
          </a:p>
          <a:p>
            <a:pPr marL="0" indent="0">
              <a:buNone/>
            </a:pPr>
            <a:r>
              <a:rPr lang="ru-RU" dirty="0" smtClean="0"/>
              <a:t>89 – «дедушкин сосед», 90 – «дедушка»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0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Стихотворение И. С. Тургенева в прозе о </a:t>
            </a:r>
            <a:r>
              <a:rPr lang="ru-RU" dirty="0" smtClean="0"/>
              <a:t>языке</a:t>
            </a:r>
            <a:r>
              <a:rPr lang="en-US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9613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называется разговор двух или более лиц?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2990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Сколько букв в русском алфавите?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9263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Слова одинаковые по звучанию, но разные по значению?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2502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звали братьев-монахов, которые в 9 веке создали славянский алфавит?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9725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означает фразеологизм «дамоклов меч»?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8378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Какие знаки препинания ставятся в конце повествовательных предложений?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4428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называются главные члены предложения?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9239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Сколько «а» в слове «сорока»?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37815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Сколько склонений в русском языке?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64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1027437" y="247690"/>
            <a:ext cx="943429" cy="56605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062512" y="282582"/>
            <a:ext cx="919160" cy="4541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077495" y="231786"/>
            <a:ext cx="914400" cy="6387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019910" y="231786"/>
            <a:ext cx="943429" cy="56605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006289" y="247690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158108" y="209238"/>
            <a:ext cx="914400" cy="6387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245902" y="242675"/>
            <a:ext cx="914400" cy="6387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8354592" y="254727"/>
            <a:ext cx="914400" cy="6387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0663842" y="296903"/>
            <a:ext cx="914400" cy="6387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9567268" y="262978"/>
            <a:ext cx="914400" cy="6387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2339660" y="332805"/>
            <a:ext cx="31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3" action="ppaction://hlinksldjump"/>
              </a:rPr>
              <a:t>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3357160" y="389428"/>
            <a:ext cx="24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hlinkClick r:id="rId4" action="ppaction://hlinksldjump"/>
              </a:rPr>
              <a:t>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93816" y="341858"/>
            <a:ext cx="33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5" action="ppaction://hlinksldjump"/>
              </a:rPr>
              <a:t>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58473" y="406272"/>
            <a:ext cx="281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6" action="ppaction://hlinksldjump"/>
              </a:rPr>
              <a:t>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53331" y="406595"/>
            <a:ext cx="35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6" action="ppaction://hlinksldjump"/>
              </a:rPr>
              <a:t>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46835" y="412395"/>
            <a:ext cx="3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7" action="ppaction://hlinksldjump"/>
              </a:rPr>
              <a:t>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hlinkClick r:id="rId8" action="ppaction://hlinksldjump"/>
          </p:cNvPr>
          <p:cNvSpPr txBox="1"/>
          <p:nvPr/>
        </p:nvSpPr>
        <p:spPr>
          <a:xfrm>
            <a:off x="8687695" y="442769"/>
            <a:ext cx="24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854651" y="437285"/>
            <a:ext cx="3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9" action="ppaction://hlinksldjump"/>
              </a:rPr>
              <a:t>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779944" y="501201"/>
            <a:ext cx="47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10" action="ppaction://hlinksldjump"/>
              </a:rPr>
              <a:t>10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3030582" y="806617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030822" y="812894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077495" y="930240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6207059" y="893462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7287240" y="1053013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8419230" y="1032390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9569146" y="935638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10649327" y="1033277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2051630" y="829923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1096484" y="837403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050264" y="1410910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058257" y="1454726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8491640" y="2263944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9621156" y="2263945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10700168" y="2368755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>
            <a:hlinkClick r:id="rId11" action="ppaction://hlinksldjump"/>
          </p:cNvPr>
          <p:cNvSpPr/>
          <p:nvPr/>
        </p:nvSpPr>
        <p:spPr>
          <a:xfrm>
            <a:off x="3040968" y="1432436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23</a:t>
            </a:r>
            <a:r>
              <a:rPr lang="ru-RU" b="1" dirty="0" smtClean="0">
                <a:solidFill>
                  <a:srgbClr val="FF0000"/>
                </a:solidFill>
                <a:hlinkClick r:id="rId11" action="ppaction://hlinksldjump"/>
              </a:rPr>
              <a:t>Задание 23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4046703" y="1496297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5065190" y="1561562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6214684" y="1552228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7287239" y="1680598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8450992" y="1636773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9569146" y="1606608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10702650" y="1646183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3783899" y="2749827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560902" y="2679420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1264706" y="2590515"/>
            <a:ext cx="916619" cy="610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-10996" y="2392797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1032794" y="2019350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022481" y="2059915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3014264" y="2058257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4006289" y="2085726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5068384" y="2126402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270258" y="2257402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7367549" y="2325358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9720413" y="4270911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12" action="ppaction://hlinksldjump"/>
              </a:rPr>
              <a:t>69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8595392" y="3532666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9751795" y="3573487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>
            <a:hlinkClick r:id="rId13" action="ppaction://hlinksldjump"/>
          </p:cNvPr>
          <p:cNvSpPr/>
          <p:nvPr/>
        </p:nvSpPr>
        <p:spPr>
          <a:xfrm>
            <a:off x="11251658" y="4989362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13" action="ppaction://hlinksldjump"/>
              </a:rPr>
              <a:t>80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10779944" y="4302087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14" action="ppaction://hlinksldjump"/>
              </a:rPr>
              <a:t>70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10779944" y="5742755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15" action="ppaction://hlinksldjump"/>
              </a:rPr>
              <a:t>90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10726093" y="3640216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11197807" y="2952941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10249245" y="2959523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9186113" y="2889230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7373073" y="2952941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6120242" y="2829621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4894157" y="2783493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5109095" y="3466043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6503709" y="5415914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16" action="ppaction://hlinksldjump"/>
              </a:rPr>
              <a:t>86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6521585" y="4772330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17" action="ppaction://hlinksldjump"/>
              </a:rPr>
              <a:t>76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6471325" y="4128746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18" action="ppaction://hlinksldjump"/>
              </a:rPr>
              <a:t>66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6343810" y="3501161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>
            <a:hlinkClick r:id="rId19" action="ppaction://hlinksldjump"/>
          </p:cNvPr>
          <p:cNvSpPr/>
          <p:nvPr/>
        </p:nvSpPr>
        <p:spPr>
          <a:xfrm>
            <a:off x="7585058" y="5473436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19" action="ppaction://hlinksldjump"/>
              </a:rPr>
              <a:t>87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8675952" y="5507390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20" action="ppaction://hlinksldjump"/>
              </a:rPr>
              <a:t>88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9808614" y="5565442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21" action="ppaction://hlinksldjump"/>
              </a:rPr>
              <a:t>89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7603837" y="4816707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22" action="ppaction://hlinksldjump"/>
              </a:rPr>
              <a:t>77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8623839" y="4838478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23" action="ppaction://hlinksldjump"/>
              </a:rPr>
              <a:t>78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7572712" y="4180874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24" action="ppaction://hlinksldjump"/>
              </a:rPr>
              <a:t>67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9854651" y="4907379"/>
            <a:ext cx="1397007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79</a:t>
            </a:r>
            <a:r>
              <a:rPr lang="ru-RU" b="1" dirty="0" smtClean="0">
                <a:solidFill>
                  <a:srgbClr val="FF0000"/>
                </a:solidFill>
                <a:hlinkClick r:id="rId25" action="ppaction://hlinksldjump"/>
              </a:rPr>
              <a:t>Задание 79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4" name="Овал 103"/>
          <p:cNvSpPr/>
          <p:nvPr/>
        </p:nvSpPr>
        <p:spPr>
          <a:xfrm>
            <a:off x="8623839" y="4206273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26" action="ppaction://hlinksldjump"/>
              </a:rPr>
              <a:t>68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5" name="Овал 104"/>
          <p:cNvSpPr/>
          <p:nvPr/>
        </p:nvSpPr>
        <p:spPr>
          <a:xfrm>
            <a:off x="7507563" y="3532666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978214" y="4626935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27" action="ppaction://hlinksldjump"/>
              </a:rPr>
              <a:t>71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7" name="Овал 106"/>
          <p:cNvSpPr/>
          <p:nvPr/>
        </p:nvSpPr>
        <p:spPr>
          <a:xfrm>
            <a:off x="108960" y="3918236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>
            <a:hlinkClick r:id="rId28" action="ppaction://hlinksldjump"/>
          </p:cNvPr>
          <p:cNvSpPr/>
          <p:nvPr/>
        </p:nvSpPr>
        <p:spPr>
          <a:xfrm>
            <a:off x="2080335" y="5307121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28" action="ppaction://hlinksldjump"/>
              </a:rPr>
              <a:t>82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9" name="Овал 108"/>
          <p:cNvSpPr/>
          <p:nvPr/>
        </p:nvSpPr>
        <p:spPr>
          <a:xfrm>
            <a:off x="2037802" y="4647512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29" action="ppaction://hlinksldjump"/>
              </a:rPr>
              <a:t>72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0" name="Овал 109"/>
          <p:cNvSpPr/>
          <p:nvPr/>
        </p:nvSpPr>
        <p:spPr>
          <a:xfrm>
            <a:off x="1563974" y="3990458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1935014" y="3352179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3084315" y="5373096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30" action="ppaction://hlinksldjump"/>
              </a:rPr>
              <a:t>83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3050377" y="4738894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31" action="ppaction://hlinksldjump"/>
              </a:rPr>
              <a:t>73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3025458" y="4067218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3003889" y="3364135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>
            <a:hlinkClick r:id="rId32" action="ppaction://hlinksldjump"/>
          </p:cNvPr>
          <p:cNvSpPr/>
          <p:nvPr/>
        </p:nvSpPr>
        <p:spPr>
          <a:xfrm>
            <a:off x="4148537" y="5434201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32" action="ppaction://hlinksldjump"/>
              </a:rPr>
              <a:t>84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4166930" y="4763254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33" action="ppaction://hlinksldjump"/>
              </a:rPr>
              <a:t>74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8" name="Овал 117"/>
          <p:cNvSpPr/>
          <p:nvPr/>
        </p:nvSpPr>
        <p:spPr>
          <a:xfrm>
            <a:off x="4105350" y="4119410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Овал 118"/>
          <p:cNvSpPr/>
          <p:nvPr/>
        </p:nvSpPr>
        <p:spPr>
          <a:xfrm>
            <a:off x="5263630" y="5634692"/>
            <a:ext cx="1102159" cy="6741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85</a:t>
            </a:r>
            <a:r>
              <a:rPr lang="ru-RU" b="1" dirty="0" smtClean="0">
                <a:solidFill>
                  <a:srgbClr val="FF0000"/>
                </a:solidFill>
                <a:hlinkClick r:id="rId34" action="ppaction://hlinksldjump"/>
              </a:rPr>
              <a:t>Задание 85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5215957" y="4780703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35" action="ppaction://hlinksldjump"/>
              </a:rPr>
              <a:t>75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5168263" y="4119411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" name="Овал 121"/>
          <p:cNvSpPr/>
          <p:nvPr/>
        </p:nvSpPr>
        <p:spPr>
          <a:xfrm>
            <a:off x="4030851" y="3461566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670299" y="3432312"/>
            <a:ext cx="943429" cy="566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1005842" y="5323617"/>
            <a:ext cx="1074493" cy="8078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81</a:t>
            </a:r>
            <a:r>
              <a:rPr lang="ru-RU" b="1" dirty="0" smtClean="0">
                <a:solidFill>
                  <a:srgbClr val="FF0000"/>
                </a:solidFill>
                <a:hlinkClick r:id="rId36" action="ppaction://hlinksldjump"/>
              </a:rPr>
              <a:t>Задание 81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325164" y="406595"/>
            <a:ext cx="32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hlinkClick r:id="rId37" action="ppaction://hlinksldjump"/>
              </a:rPr>
              <a:t>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325164" y="1053013"/>
            <a:ext cx="537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38" action="ppaction://hlinksldjump"/>
              </a:rPr>
              <a:t>11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339660" y="1053013"/>
            <a:ext cx="484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39" action="ppaction://hlinksldjump"/>
              </a:rPr>
              <a:t>12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289717" y="951340"/>
            <a:ext cx="49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40" action="ppaction://hlinksldjump"/>
              </a:rPr>
              <a:t>13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372709" y="946086"/>
            <a:ext cx="533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41" action="ppaction://hlinksldjump"/>
              </a:rPr>
              <a:t>14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49363" y="1046672"/>
            <a:ext cx="60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42" action="ppaction://hlinksldjump"/>
              </a:rPr>
              <a:t>15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453331" y="1041578"/>
            <a:ext cx="53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43" action="ppaction://hlinksldjump"/>
              </a:rPr>
              <a:t>16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603837" y="1152560"/>
            <a:ext cx="47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44" action="ppaction://hlinksldjump"/>
              </a:rPr>
              <a:t>17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8687695" y="1159891"/>
            <a:ext cx="564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45" action="ppaction://hlinksldjump"/>
              </a:rPr>
              <a:t>18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9808613" y="1069494"/>
            <a:ext cx="471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46" action="ppaction://hlinksldjump"/>
              </a:rPr>
              <a:t>19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0894422" y="1159891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47" action="ppaction://hlinksldjump"/>
              </a:rPr>
              <a:t>20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6" name="TextBox 135">
            <a:hlinkClick r:id="rId48" action="ppaction://hlinksldjump"/>
          </p:cNvPr>
          <p:cNvSpPr txBox="1"/>
          <p:nvPr/>
        </p:nvSpPr>
        <p:spPr>
          <a:xfrm>
            <a:off x="1271522" y="1530799"/>
            <a:ext cx="476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407652" y="1570267"/>
            <a:ext cx="514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49" action="ppaction://hlinksldjump"/>
              </a:rPr>
              <a:t>22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223790" y="1570152"/>
            <a:ext cx="49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50" action="ppaction://hlinksldjump"/>
              </a:rPr>
              <a:t>24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49362" y="1633038"/>
            <a:ext cx="543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51" action="ppaction://hlinksldjump"/>
              </a:rPr>
              <a:t>25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407762" y="1646183"/>
            <a:ext cx="581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52" action="ppaction://hlinksldjump"/>
              </a:rPr>
              <a:t>26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572712" y="1792301"/>
            <a:ext cx="49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53" action="ppaction://hlinksldjump"/>
              </a:rPr>
              <a:t>27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9751795" y="1730926"/>
            <a:ext cx="528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54" action="ppaction://hlinksldjump"/>
              </a:rPr>
              <a:t>29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675951" y="1737375"/>
            <a:ext cx="56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55" action="ppaction://hlinksldjump"/>
              </a:rPr>
              <a:t>28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271522" y="2222535"/>
            <a:ext cx="49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56" action="ppaction://hlinksldjump"/>
              </a:rPr>
              <a:t>31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7" name="TextBox 146">
            <a:hlinkClick r:id="rId57" action="ppaction://hlinksldjump"/>
          </p:cNvPr>
          <p:cNvSpPr txBox="1"/>
          <p:nvPr/>
        </p:nvSpPr>
        <p:spPr>
          <a:xfrm>
            <a:off x="2180089" y="2117712"/>
            <a:ext cx="516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214986" y="2117838"/>
            <a:ext cx="58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58" action="ppaction://hlinksldjump"/>
              </a:rPr>
              <a:t>33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206769" y="2212207"/>
            <a:ext cx="460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59" action="ppaction://hlinksldjump"/>
              </a:rPr>
              <a:t>34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0894423" y="1725363"/>
            <a:ext cx="50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60" action="ppaction://hlinksldjump"/>
              </a:rPr>
              <a:t>30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244881" y="2222535"/>
            <a:ext cx="58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61" action="ppaction://hlinksldjump"/>
              </a:rPr>
              <a:t>35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2" name="TextBox 151">
            <a:hlinkClick r:id="rId62" action="ppaction://hlinksldjump"/>
          </p:cNvPr>
          <p:cNvSpPr txBox="1"/>
          <p:nvPr/>
        </p:nvSpPr>
        <p:spPr>
          <a:xfrm>
            <a:off x="6407762" y="2367294"/>
            <a:ext cx="61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585058" y="2456548"/>
            <a:ext cx="50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63" action="ppaction://hlinksldjump"/>
              </a:rPr>
              <a:t>37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686299" y="2392949"/>
            <a:ext cx="1016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38</a:t>
            </a:r>
            <a:r>
              <a:rPr lang="ru-RU" b="1" dirty="0" smtClean="0">
                <a:solidFill>
                  <a:srgbClr val="FF0000"/>
                </a:solidFill>
                <a:hlinkClick r:id="rId64" action="ppaction://hlinksldjump"/>
              </a:rPr>
              <a:t>Задание 38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5" name="TextBox 154">
            <a:hlinkClick r:id="rId65" action="ppaction://hlinksldjump"/>
          </p:cNvPr>
          <p:cNvSpPr txBox="1"/>
          <p:nvPr/>
        </p:nvSpPr>
        <p:spPr>
          <a:xfrm>
            <a:off x="9808613" y="2392797"/>
            <a:ext cx="568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0894421" y="2432924"/>
            <a:ext cx="1593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40</a:t>
            </a:r>
            <a:r>
              <a:rPr lang="ru-RU" b="1" dirty="0" smtClean="0">
                <a:solidFill>
                  <a:srgbClr val="FF0000"/>
                </a:solidFill>
                <a:hlinkClick r:id="rId66" action="ppaction://hlinksldjump"/>
              </a:rPr>
              <a:t>Задание 40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2458" y="2485675"/>
            <a:ext cx="1236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41</a:t>
            </a:r>
            <a:r>
              <a:rPr lang="ru-RU" b="1" dirty="0" smtClean="0">
                <a:solidFill>
                  <a:srgbClr val="FF0000"/>
                </a:solidFill>
                <a:hlinkClick r:id="rId67" action="ppaction://hlinksldjump"/>
              </a:rPr>
              <a:t>Задание 41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521477" y="2641214"/>
            <a:ext cx="110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43</a:t>
            </a:r>
            <a:r>
              <a:rPr lang="ru-RU" b="1" dirty="0" smtClean="0">
                <a:solidFill>
                  <a:srgbClr val="FF0000"/>
                </a:solidFill>
                <a:hlinkClick r:id="rId68" action="ppaction://hlinksldjump"/>
              </a:rPr>
              <a:t>Задание 43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356623" y="2561370"/>
            <a:ext cx="925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42</a:t>
            </a:r>
            <a:r>
              <a:rPr lang="ru-RU" b="1" dirty="0" smtClean="0">
                <a:solidFill>
                  <a:srgbClr val="FF0000"/>
                </a:solidFill>
                <a:hlinkClick r:id="rId69" action="ppaction://hlinksldjump"/>
              </a:rPr>
              <a:t>Задание 42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0" name="TextBox 159">
            <a:hlinkClick r:id="rId70" action="ppaction://hlinksldjump"/>
          </p:cNvPr>
          <p:cNvSpPr txBox="1"/>
          <p:nvPr/>
        </p:nvSpPr>
        <p:spPr>
          <a:xfrm>
            <a:off x="3980098" y="2853946"/>
            <a:ext cx="53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70" action="ppaction://hlinksldjump"/>
              </a:rPr>
              <a:t>44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5131559" y="2875642"/>
            <a:ext cx="47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71" action="ppaction://hlinksldjump"/>
              </a:rPr>
              <a:t>45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2" name="TextBox 161">
            <a:hlinkClick r:id="rId72" action="ppaction://hlinksldjump"/>
          </p:cNvPr>
          <p:cNvSpPr txBox="1"/>
          <p:nvPr/>
        </p:nvSpPr>
        <p:spPr>
          <a:xfrm>
            <a:off x="6164064" y="2819712"/>
            <a:ext cx="1319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46</a:t>
            </a:r>
            <a:r>
              <a:rPr lang="ru-RU" b="1" dirty="0" smtClean="0">
                <a:solidFill>
                  <a:srgbClr val="FF0000"/>
                </a:solidFill>
                <a:hlinkClick r:id="rId72" action="ppaction://hlinksldjump"/>
              </a:rPr>
              <a:t>Задание 46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452574" y="2928283"/>
            <a:ext cx="1059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47</a:t>
            </a:r>
            <a:r>
              <a:rPr lang="ru-RU" b="1" dirty="0" smtClean="0">
                <a:solidFill>
                  <a:srgbClr val="FF0000"/>
                </a:solidFill>
                <a:hlinkClick r:id="rId73" action="ppaction://hlinksldjump"/>
              </a:rPr>
              <a:t>Задание 47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0539941" y="3099749"/>
            <a:ext cx="514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74" action="ppaction://hlinksldjump"/>
              </a:rPr>
              <a:t>49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5" name="TextBox 164">
            <a:hlinkClick r:id="rId75" action="ppaction://hlinksldjump"/>
          </p:cNvPr>
          <p:cNvSpPr txBox="1"/>
          <p:nvPr/>
        </p:nvSpPr>
        <p:spPr>
          <a:xfrm>
            <a:off x="9430774" y="2979553"/>
            <a:ext cx="56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75" action="ppaction://hlinksldjump"/>
              </a:rPr>
              <a:t>48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1382285" y="3033466"/>
            <a:ext cx="50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76" action="ppaction://hlinksldjump"/>
              </a:rPr>
              <a:t>50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992045" y="3450541"/>
            <a:ext cx="62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77" action="ppaction://hlinksldjump"/>
              </a:rPr>
              <a:t>51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8" name="TextBox 167">
            <a:hlinkClick r:id="rId78" action="ppaction://hlinksldjump"/>
          </p:cNvPr>
          <p:cNvSpPr txBox="1"/>
          <p:nvPr/>
        </p:nvSpPr>
        <p:spPr>
          <a:xfrm>
            <a:off x="2080335" y="3476933"/>
            <a:ext cx="642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78" action="ppaction://hlinksldjump"/>
              </a:rPr>
              <a:t>52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169729" y="3487309"/>
            <a:ext cx="591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79" action="ppaction://hlinksldjump"/>
              </a:rPr>
              <a:t>53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238604" y="3569167"/>
            <a:ext cx="541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80" action="ppaction://hlinksldjump"/>
              </a:rPr>
              <a:t>54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314830" y="3559429"/>
            <a:ext cx="54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81" action="ppaction://hlinksldjump"/>
              </a:rPr>
              <a:t>55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355774" y="3464917"/>
            <a:ext cx="96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56</a:t>
            </a:r>
            <a:r>
              <a:rPr lang="ru-RU" b="1" dirty="0" smtClean="0">
                <a:solidFill>
                  <a:srgbClr val="FF0000"/>
                </a:solidFill>
                <a:hlinkClick r:id="rId82" action="ppaction://hlinksldjump"/>
              </a:rPr>
              <a:t>Задание 56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3" name="TextBox 172">
            <a:hlinkClick r:id="rId83" action="ppaction://hlinksldjump"/>
          </p:cNvPr>
          <p:cNvSpPr txBox="1"/>
          <p:nvPr/>
        </p:nvSpPr>
        <p:spPr>
          <a:xfrm>
            <a:off x="7482367" y="3559085"/>
            <a:ext cx="123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57</a:t>
            </a:r>
            <a:r>
              <a:rPr lang="ru-RU" b="1" dirty="0" smtClean="0">
                <a:solidFill>
                  <a:srgbClr val="FF0000"/>
                </a:solidFill>
                <a:hlinkClick r:id="rId83" action="ppaction://hlinksldjump"/>
              </a:rPr>
              <a:t>Задание 57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8687695" y="3658291"/>
            <a:ext cx="631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84" action="ppaction://hlinksldjump"/>
              </a:rPr>
              <a:t>58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9966960" y="3671849"/>
            <a:ext cx="49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85" action="ppaction://hlinksldjump"/>
              </a:rPr>
              <a:t>59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10927342" y="3764066"/>
            <a:ext cx="60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86" action="ppaction://hlinksldjump"/>
              </a:rPr>
              <a:t>60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349671" y="4069764"/>
            <a:ext cx="59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87" action="ppaction://hlinksldjump"/>
              </a:rPr>
              <a:t>61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1527579" y="3986944"/>
            <a:ext cx="1500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62</a:t>
            </a:r>
            <a:r>
              <a:rPr lang="ru-RU" b="1" dirty="0" smtClean="0">
                <a:solidFill>
                  <a:srgbClr val="FF0000"/>
                </a:solidFill>
                <a:hlinkClick r:id="rId88" action="ppaction://hlinksldjump"/>
              </a:rPr>
              <a:t>Задание 62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9" name="TextBox 178">
            <a:hlinkClick r:id="rId89" action="ppaction://hlinksldjump"/>
          </p:cNvPr>
          <p:cNvSpPr txBox="1"/>
          <p:nvPr/>
        </p:nvSpPr>
        <p:spPr>
          <a:xfrm>
            <a:off x="3227797" y="4143659"/>
            <a:ext cx="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89" action="ppaction://hlinksldjump"/>
              </a:rPr>
              <a:t>63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261373" y="4217772"/>
            <a:ext cx="48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90" action="ppaction://hlinksldjump"/>
              </a:rPr>
              <a:t>64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5404624" y="4180874"/>
            <a:ext cx="510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91" action="ppaction://hlinksldjump"/>
              </a:rPr>
              <a:t>65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0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 какой части речи относятся слова «уж», «замуж», «невтерпеж»?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7051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Какая первая буква пишется в слове «интеллигенция»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73671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 листах учащиеся дописывают только животных ( кто больше за 1 мин. – 1 балл)</a:t>
            </a:r>
          </a:p>
          <a:p>
            <a:pPr marL="0" indent="0">
              <a:buNone/>
            </a:pPr>
            <a:r>
              <a:rPr lang="ru-RU" dirty="0"/>
              <a:t>Голоден как ________________</a:t>
            </a:r>
          </a:p>
          <a:p>
            <a:pPr marL="0" indent="0">
              <a:buNone/>
            </a:pPr>
            <a:r>
              <a:rPr lang="ru-RU" dirty="0"/>
              <a:t>Хитёр ка ___________________</a:t>
            </a:r>
          </a:p>
          <a:p>
            <a:pPr marL="0" indent="0">
              <a:buNone/>
            </a:pPr>
            <a:r>
              <a:rPr lang="ru-RU" dirty="0"/>
              <a:t>Труслив как ________________</a:t>
            </a:r>
          </a:p>
          <a:p>
            <a:pPr marL="0" indent="0">
              <a:buNone/>
            </a:pPr>
            <a:r>
              <a:rPr lang="ru-RU" dirty="0"/>
              <a:t>Изворотлив как _____________</a:t>
            </a:r>
          </a:p>
          <a:p>
            <a:pPr marL="0" indent="0">
              <a:buNone/>
            </a:pPr>
            <a:r>
              <a:rPr lang="ru-RU" dirty="0" smtClean="0"/>
              <a:t>Здоров </a:t>
            </a:r>
            <a:r>
              <a:rPr lang="ru-RU" dirty="0"/>
              <a:t>как _________________</a:t>
            </a:r>
          </a:p>
          <a:p>
            <a:pPr marL="0" indent="0">
              <a:buNone/>
            </a:pPr>
            <a:r>
              <a:rPr lang="ru-RU" dirty="0"/>
              <a:t>Надут как __________________</a:t>
            </a:r>
          </a:p>
          <a:p>
            <a:pPr marL="0" indent="0">
              <a:buNone/>
            </a:pPr>
            <a:r>
              <a:rPr lang="ru-RU" dirty="0"/>
              <a:t>Нем как ___________________</a:t>
            </a:r>
          </a:p>
          <a:p>
            <a:pPr marL="0" indent="0">
              <a:buNone/>
            </a:pPr>
            <a:r>
              <a:rPr lang="ru-RU" dirty="0" err="1"/>
              <a:t>Грязён</a:t>
            </a:r>
            <a:r>
              <a:rPr lang="ru-RU" dirty="0"/>
              <a:t> как _________________</a:t>
            </a:r>
          </a:p>
          <a:p>
            <a:pPr marL="0" indent="0">
              <a:buNone/>
            </a:pPr>
            <a:r>
              <a:rPr lang="ru-RU" dirty="0"/>
              <a:t>Упрям как _________________</a:t>
            </a:r>
          </a:p>
          <a:p>
            <a:pPr marL="0" indent="0">
              <a:buNone/>
            </a:pPr>
            <a:r>
              <a:rPr lang="ru-RU" dirty="0"/>
              <a:t>Колюч как _________________</a:t>
            </a:r>
          </a:p>
          <a:p>
            <a:pPr marL="0" indent="0">
              <a:buNone/>
            </a:pPr>
            <a:r>
              <a:rPr lang="ru-RU" dirty="0"/>
              <a:t>Болтлив как 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360150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На листах начало пословицы, нужно дописать вторую её половину:</a:t>
            </a:r>
          </a:p>
          <a:p>
            <a:r>
              <a:rPr lang="ru-RU" sz="1800" dirty="0"/>
              <a:t>Весна красна цветами, </a:t>
            </a:r>
            <a:r>
              <a:rPr lang="ru-RU" sz="1800" dirty="0" smtClean="0"/>
              <a:t>а</a:t>
            </a:r>
            <a:endParaRPr lang="ru-RU" sz="1800" dirty="0"/>
          </a:p>
          <a:p>
            <a:r>
              <a:rPr lang="ru-RU" sz="1800" dirty="0"/>
              <a:t>Декабрь год кончает, а </a:t>
            </a:r>
          </a:p>
          <a:p>
            <a:r>
              <a:rPr lang="ru-RU" sz="1800" dirty="0"/>
              <a:t>Нет милее дружка, чем </a:t>
            </a:r>
          </a:p>
          <a:p>
            <a:r>
              <a:rPr lang="ru-RU" sz="1800" dirty="0"/>
              <a:t>Сначала подумай, а </a:t>
            </a:r>
          </a:p>
          <a:p>
            <a:r>
              <a:rPr lang="ru-RU" sz="1800" dirty="0"/>
              <a:t>Делу время, а </a:t>
            </a:r>
          </a:p>
          <a:p>
            <a:r>
              <a:rPr lang="ru-RU" sz="1800" dirty="0"/>
              <a:t>Семь раз отмерь, а </a:t>
            </a:r>
          </a:p>
          <a:p>
            <a:r>
              <a:rPr lang="ru-RU" sz="1800" dirty="0"/>
              <a:t>Что посеешь, то </a:t>
            </a:r>
          </a:p>
          <a:p>
            <a:r>
              <a:rPr lang="ru-RU" sz="1800" dirty="0"/>
              <a:t>Труд человека кормит, а </a:t>
            </a:r>
          </a:p>
          <a:p>
            <a:r>
              <a:rPr lang="ru-RU" sz="1800" dirty="0"/>
              <a:t>Чтобы рыбку съесть, надо </a:t>
            </a:r>
          </a:p>
        </p:txBody>
      </p:sp>
    </p:spTree>
    <p:extLst>
      <p:ext uri="{BB962C8B-B14F-4D97-AF65-F5344CB8AC3E}">
        <p14:creationId xmlns:p14="http://schemas.microsoft.com/office/powerpoint/2010/main" val="2352932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Кончил дело </a:t>
            </a:r>
            <a:r>
              <a:rPr lang="ru-RU" dirty="0" smtClean="0"/>
              <a:t>–</a:t>
            </a:r>
          </a:p>
          <a:p>
            <a:r>
              <a:rPr lang="ru-RU" dirty="0" smtClean="0"/>
              <a:t>Кто </a:t>
            </a:r>
            <a:r>
              <a:rPr lang="ru-RU" dirty="0"/>
              <a:t>рано встаёт, тому </a:t>
            </a:r>
            <a:endParaRPr lang="ru-RU" dirty="0" smtClean="0"/>
          </a:p>
          <a:p>
            <a:r>
              <a:rPr lang="ru-RU" dirty="0" smtClean="0"/>
              <a:t>Скучен </a:t>
            </a:r>
            <a:r>
              <a:rPr lang="ru-RU" dirty="0"/>
              <a:t>день до вечера, коли </a:t>
            </a:r>
          </a:p>
          <a:p>
            <a:r>
              <a:rPr lang="ru-RU" dirty="0" smtClean="0"/>
              <a:t>Не </a:t>
            </a:r>
            <a:r>
              <a:rPr lang="ru-RU" dirty="0"/>
              <a:t>сиди сложа руки, так  </a:t>
            </a:r>
          </a:p>
          <a:p>
            <a:r>
              <a:rPr lang="ru-RU" dirty="0" smtClean="0"/>
              <a:t>У </a:t>
            </a:r>
            <a:r>
              <a:rPr lang="ru-RU" dirty="0"/>
              <a:t>лодыря Егорки </a:t>
            </a:r>
            <a:endParaRPr lang="ru-RU" dirty="0" smtClean="0"/>
          </a:p>
          <a:p>
            <a:r>
              <a:rPr lang="ru-RU" dirty="0" smtClean="0"/>
              <a:t>Звону </a:t>
            </a:r>
            <a:r>
              <a:rPr lang="ru-RU" dirty="0"/>
              <a:t>много, а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спеши языком, </a:t>
            </a:r>
            <a:r>
              <a:rPr lang="ru-RU" dirty="0" smtClean="0"/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5817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Один учёный лингвист из слова ЛЕКАРСТВО</a:t>
            </a:r>
            <a:r>
              <a:rPr lang="ru-RU" dirty="0"/>
              <a:t> за 1 минуту составил 180 слов. А сколько слов сможет составить ваша команда из букв слова</a:t>
            </a:r>
          </a:p>
          <a:p>
            <a:pPr marL="0" indent="0">
              <a:buNone/>
            </a:pPr>
            <a:r>
              <a:rPr lang="ru-RU" dirty="0" smtClean="0"/>
              <a:t>Л </a:t>
            </a:r>
            <a:r>
              <a:rPr lang="ru-RU" dirty="0"/>
              <a:t>Е К А Р С Т В 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5647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Агнец –это: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а) ангел;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б) ягнёнок;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в) огонь.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1065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Где вам могли встретиться буки?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а) в лесу;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б) в книге;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в</a:t>
            </a:r>
            <a:r>
              <a:rPr lang="ru-RU" b="1" dirty="0"/>
              <a:t>) на карте.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3384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Можно ли сейчас побывать в весях?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а) да;- </a:t>
            </a:r>
            <a:r>
              <a:rPr lang="ru-RU" dirty="0"/>
              <a:t>это деревня, селение</a:t>
            </a:r>
          </a:p>
          <a:p>
            <a:pPr marL="0" indent="0">
              <a:buNone/>
            </a:pPr>
            <a:r>
              <a:rPr lang="ru-RU" b="1" dirty="0"/>
              <a:t>б) нет.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54149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63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037" y="1662929"/>
            <a:ext cx="3733800" cy="10763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3589" y="1619794"/>
            <a:ext cx="2599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Решите пропорции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70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предложениях выделены одинаковые по звучанию и написанию слова. Найдите среди них существительные</a:t>
            </a:r>
          </a:p>
          <a:p>
            <a:r>
              <a:rPr lang="ru-RU" dirty="0"/>
              <a:t>1. Сегодня </a:t>
            </a:r>
            <a:r>
              <a:rPr lang="ru-RU" u="sng" dirty="0"/>
              <a:t>днём </a:t>
            </a:r>
            <a:r>
              <a:rPr lang="ru-RU" dirty="0"/>
              <a:t>было очень жарко.</a:t>
            </a:r>
          </a:p>
          <a:p>
            <a:r>
              <a:rPr lang="ru-RU" dirty="0"/>
              <a:t>2. Мы остались очень довольны </a:t>
            </a:r>
            <a:r>
              <a:rPr lang="ru-RU" u="sng" dirty="0"/>
              <a:t>днём</a:t>
            </a:r>
            <a:r>
              <a:rPr lang="ru-RU" dirty="0"/>
              <a:t>, проведённым за городом.</a:t>
            </a:r>
          </a:p>
          <a:p>
            <a:r>
              <a:rPr lang="ru-RU" dirty="0"/>
              <a:t>3. </a:t>
            </a:r>
            <a:r>
              <a:rPr lang="ru-RU" u="sng" dirty="0"/>
              <a:t>Днём</a:t>
            </a:r>
            <a:r>
              <a:rPr lang="ru-RU" dirty="0"/>
              <a:t> раньше к нам приехали гости из Москвы.</a:t>
            </a:r>
          </a:p>
          <a:p>
            <a:r>
              <a:rPr lang="ru-RU" dirty="0"/>
              <a:t>4. Постарайся сделать уроки </a:t>
            </a:r>
            <a:r>
              <a:rPr lang="ru-RU" u="sng" dirty="0"/>
              <a:t>днём</a:t>
            </a:r>
            <a:r>
              <a:rPr lang="ru-RU" dirty="0"/>
              <a:t>, чтобы вечер у нас был свободен.</a:t>
            </a:r>
          </a:p>
          <a:p>
            <a:r>
              <a:rPr lang="ru-RU" dirty="0"/>
              <a:t>5.Своим </a:t>
            </a:r>
            <a:r>
              <a:rPr lang="ru-RU" u="sng" dirty="0"/>
              <a:t>днём</a:t>
            </a:r>
            <a:r>
              <a:rPr lang="ru-RU" dirty="0"/>
              <a:t> рождения я остался доволен.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8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в литературоведении называется необычный порядок слов?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47174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Сколько звуков в слове "опять”?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0242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Назвать возлюбленную Обломова.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56803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Исключите лишнее: роман, рассказ, элегия, повесть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16220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Несколько предложений, связанных по смыслу и грамматически?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3002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звучит запись увертюры к опере "Руслан и Людмила”. Вопрос: кто автор музыки?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30081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называется одинаковое построение рядом расположенных предложений?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87281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в литературоведении называется преувеличение?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8255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рамках какого литературного направления написана "Бедная Лиза” </a:t>
            </a:r>
            <a:r>
              <a:rPr lang="ru-RU" dirty="0" err="1"/>
              <a:t>Н.М.Карамзина</a:t>
            </a:r>
            <a:r>
              <a:rPr lang="ru-RU" dirty="0"/>
              <a:t>? (Сентиментализм)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67087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Словосочетание "друг другу” пишется с дефисом или без?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099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Подберите общие окончания.</a:t>
            </a:r>
          </a:p>
          <a:p>
            <a:pPr marL="0" indent="0">
              <a:buNone/>
            </a:pPr>
            <a:r>
              <a:rPr lang="ru-RU" dirty="0" err="1" smtClean="0"/>
              <a:t>Ат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err="1" smtClean="0"/>
              <a:t>Бр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Гн</a:t>
            </a:r>
          </a:p>
          <a:p>
            <a:pPr marL="0" indent="0">
              <a:buNone/>
            </a:pPr>
            <a:r>
              <a:rPr lang="ru-RU" dirty="0" smtClean="0"/>
              <a:t>Д</a:t>
            </a:r>
          </a:p>
          <a:p>
            <a:pPr marL="0" indent="0">
              <a:buNone/>
            </a:pPr>
            <a:r>
              <a:rPr lang="ru-RU" dirty="0" smtClean="0"/>
              <a:t>К</a:t>
            </a:r>
          </a:p>
          <a:p>
            <a:pPr marL="0" indent="0">
              <a:buNone/>
            </a:pPr>
            <a:r>
              <a:rPr lang="ru-RU" dirty="0" smtClean="0"/>
              <a:t>Л</a:t>
            </a:r>
          </a:p>
          <a:p>
            <a:pPr marL="0" indent="0">
              <a:buNone/>
            </a:pPr>
            <a:r>
              <a:rPr lang="ru-RU" dirty="0" smtClean="0"/>
              <a:t>Р</a:t>
            </a:r>
          </a:p>
          <a:p>
            <a:pPr marL="0" indent="0">
              <a:buNone/>
            </a:pPr>
            <a:r>
              <a:rPr lang="ru-RU" dirty="0" smtClean="0"/>
              <a:t>С</a:t>
            </a:r>
          </a:p>
          <a:p>
            <a:pPr marL="0" indent="0">
              <a:buNone/>
            </a:pPr>
            <a:r>
              <a:rPr lang="ru-RU" dirty="0" smtClean="0"/>
              <a:t>Т</a:t>
            </a:r>
          </a:p>
          <a:p>
            <a:pPr marL="0" indent="0">
              <a:buNone/>
            </a:pPr>
            <a:r>
              <a:rPr lang="ru-RU" dirty="0" err="1" smtClean="0"/>
              <a:t>Хр</a:t>
            </a:r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45920" y="2599509"/>
            <a:ext cx="3461657" cy="692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45919" y="2939143"/>
            <a:ext cx="3364186" cy="584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45920" y="3383280"/>
            <a:ext cx="3364185" cy="418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489166" y="3722914"/>
            <a:ext cx="3526971" cy="413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489166" y="4000961"/>
            <a:ext cx="3520939" cy="231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89166" y="4409469"/>
            <a:ext cx="35209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489166" y="4637314"/>
            <a:ext cx="3618411" cy="104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489166" y="4804953"/>
            <a:ext cx="3618411" cy="29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1489166" y="5068388"/>
            <a:ext cx="3618411" cy="278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645919" y="5242560"/>
            <a:ext cx="3702553" cy="564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Левая фигурная скобка 31"/>
          <p:cNvSpPr/>
          <p:nvPr/>
        </p:nvSpPr>
        <p:spPr>
          <a:xfrm>
            <a:off x="5348472" y="3098389"/>
            <a:ext cx="378966" cy="224804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6544491" y="3098389"/>
            <a:ext cx="431075" cy="22469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7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 какому пласту лексики относятся слова "перст”, "очи”, "</a:t>
            </a:r>
            <a:r>
              <a:rPr lang="ru-RU" dirty="0" err="1"/>
              <a:t>виждь</a:t>
            </a:r>
            <a:r>
              <a:rPr lang="ru-RU" dirty="0"/>
              <a:t>”, "внемли”?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82063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Какие чеховские герои встретились на вокзале Николаевской железной дороги?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80418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Какой герой А. Пушкина не мог отличить ямб от хорея?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86452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Пятая буква русского алфавита?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4453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названии каких произведений есть кличка животного или зверя?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92723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Первый звук в слове "яблоко”?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84918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80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Образное художественное определение?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48836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81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Сколько карт назвала Герману старая графиня в "Пиковой даме”?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57582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82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Приставка, корень, суффикс – это…?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37178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83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Сколько окончаний в слове "тремястами”?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635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201" y="1977870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</a:t>
            </a:r>
          </a:p>
          <a:p>
            <a:pPr marL="0" indent="0">
              <a:buNone/>
            </a:pPr>
            <a:r>
              <a:rPr lang="ru-RU" dirty="0" err="1" smtClean="0"/>
              <a:t>Гл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</a:t>
            </a:r>
          </a:p>
          <a:p>
            <a:pPr marL="0" indent="0">
              <a:buNone/>
            </a:pPr>
            <a:r>
              <a:rPr lang="ru-RU" dirty="0" err="1" smtClean="0"/>
              <a:t>Дл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</a:t>
            </a:r>
          </a:p>
          <a:p>
            <a:pPr marL="0" indent="0">
              <a:buNone/>
            </a:pPr>
            <a:r>
              <a:rPr lang="ru-RU" dirty="0" smtClean="0"/>
              <a:t>Ос</a:t>
            </a:r>
          </a:p>
          <a:p>
            <a:pPr marL="0" indent="0">
              <a:buNone/>
            </a:pPr>
            <a:r>
              <a:rPr lang="ru-RU" dirty="0" smtClean="0"/>
              <a:t>Т</a:t>
            </a:r>
          </a:p>
          <a:p>
            <a:pPr marL="0" indent="0">
              <a:buNone/>
            </a:pPr>
            <a:r>
              <a:rPr lang="ru-RU" dirty="0" smtClean="0"/>
              <a:t>Ш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63486" y="4598126"/>
            <a:ext cx="2939143" cy="666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724297" y="4127863"/>
            <a:ext cx="3122023" cy="705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763486" y="3775166"/>
            <a:ext cx="3056708" cy="600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593669" y="3566160"/>
            <a:ext cx="3252651" cy="378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593669" y="3357154"/>
            <a:ext cx="3435531" cy="195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1823" y="3143781"/>
            <a:ext cx="35073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449977" y="2586446"/>
            <a:ext cx="3670663" cy="326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332411" y="2144472"/>
            <a:ext cx="3840480" cy="542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Левая фигурная скобка 22"/>
          <p:cNvSpPr/>
          <p:nvPr/>
        </p:nvSpPr>
        <p:spPr>
          <a:xfrm>
            <a:off x="5120640" y="2569015"/>
            <a:ext cx="391886" cy="24471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ая фигурная скобка 23"/>
          <p:cNvSpPr/>
          <p:nvPr/>
        </p:nvSpPr>
        <p:spPr>
          <a:xfrm>
            <a:off x="6061176" y="2586446"/>
            <a:ext cx="457190" cy="25341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5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84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Поэт ХХ века Сергей Александрович …?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18083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85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Подберите </a:t>
            </a:r>
            <a:r>
              <a:rPr lang="ru-RU" dirty="0"/>
              <a:t>прилагательное к слову "тюль”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84747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86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Синоним к слову "обаяние”?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01524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87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каком произведении А.С. Пушкина имя главного героя Петр?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66692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88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1814 – год рождения какого русского поэта?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76527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89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Виды связи предложений в тексте: цепная и…?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99715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90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Автор статьи "Луч света в тёмном царстве”?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38352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28516">
            <a:off x="429140" y="1105988"/>
            <a:ext cx="8596668" cy="1320800"/>
          </a:xfrm>
        </p:spPr>
        <p:txBody>
          <a:bodyPr/>
          <a:lstStyle/>
          <a:p>
            <a:r>
              <a:rPr lang="ru-RU" dirty="0" smtClean="0"/>
              <a:t>Спасибо за игру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379" y="2160588"/>
            <a:ext cx="5839279" cy="3881437"/>
          </a:xfrm>
        </p:spPr>
      </p:pic>
    </p:spTree>
    <p:extLst>
      <p:ext uri="{BB962C8B-B14F-4D97-AF65-F5344CB8AC3E}">
        <p14:creationId xmlns:p14="http://schemas.microsoft.com/office/powerpoint/2010/main" val="115419990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1869</Words>
  <Application>Microsoft Office PowerPoint</Application>
  <PresentationFormat>Широкоэкранный</PresentationFormat>
  <Paragraphs>416</Paragraphs>
  <Slides>97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97</vt:i4>
      </vt:variant>
    </vt:vector>
  </HeadingPairs>
  <TitlesOfParts>
    <vt:vector size="101" baseType="lpstr">
      <vt:lpstr>Arial</vt:lpstr>
      <vt:lpstr>Trebuchet MS</vt:lpstr>
      <vt:lpstr>Wingdings 3</vt:lpstr>
      <vt:lpstr>Аспект</vt:lpstr>
      <vt:lpstr>Лото в стиле русского языка и литературы </vt:lpstr>
      <vt:lpstr>Введение:</vt:lpstr>
      <vt:lpstr>Правила:</vt:lpstr>
      <vt:lpstr>Лото – это …</vt:lpstr>
      <vt:lpstr>Заводилки!</vt:lpstr>
      <vt:lpstr>Презентация PowerPoint</vt:lpstr>
      <vt:lpstr>Задание 1</vt:lpstr>
      <vt:lpstr>Задание 2</vt:lpstr>
      <vt:lpstr>Задание 3</vt:lpstr>
      <vt:lpstr>Задание 4</vt:lpstr>
      <vt:lpstr>Задание 5</vt:lpstr>
      <vt:lpstr>Задание 6</vt:lpstr>
      <vt:lpstr>Задание 7</vt:lpstr>
      <vt:lpstr>Задание 8</vt:lpstr>
      <vt:lpstr>Задание 9</vt:lpstr>
      <vt:lpstr>Задание 10</vt:lpstr>
      <vt:lpstr>Задание 11</vt:lpstr>
      <vt:lpstr>Задание 12</vt:lpstr>
      <vt:lpstr>Задание 13</vt:lpstr>
      <vt:lpstr>Задание 14</vt:lpstr>
      <vt:lpstr>Задание 15</vt:lpstr>
      <vt:lpstr>Задание 16</vt:lpstr>
      <vt:lpstr>Задание 17</vt:lpstr>
      <vt:lpstr>Задание 18</vt:lpstr>
      <vt:lpstr>Задание 19</vt:lpstr>
      <vt:lpstr>Задание 20</vt:lpstr>
      <vt:lpstr>Задание 21</vt:lpstr>
      <vt:lpstr>Задание 22</vt:lpstr>
      <vt:lpstr>Задание 23</vt:lpstr>
      <vt:lpstr>Задание 24</vt:lpstr>
      <vt:lpstr>Задание 25</vt:lpstr>
      <vt:lpstr>Задание 26</vt:lpstr>
      <vt:lpstr>Задание 27</vt:lpstr>
      <vt:lpstr>Задание 28</vt:lpstr>
      <vt:lpstr>Задание 29</vt:lpstr>
      <vt:lpstr>Задание 30</vt:lpstr>
      <vt:lpstr>Задание 31</vt:lpstr>
      <vt:lpstr>Задание 32</vt:lpstr>
      <vt:lpstr>Задание 33</vt:lpstr>
      <vt:lpstr>Задание 34</vt:lpstr>
      <vt:lpstr>Задание 35</vt:lpstr>
      <vt:lpstr>Задание 36</vt:lpstr>
      <vt:lpstr>Задание 37</vt:lpstr>
      <vt:lpstr>Задание 38</vt:lpstr>
      <vt:lpstr>Задание 39</vt:lpstr>
      <vt:lpstr>Задание 40</vt:lpstr>
      <vt:lpstr>Задание 41</vt:lpstr>
      <vt:lpstr> Задание 42</vt:lpstr>
      <vt:lpstr>Задание 43</vt:lpstr>
      <vt:lpstr>Задание 44</vt:lpstr>
      <vt:lpstr>Задание 45</vt:lpstr>
      <vt:lpstr>Задание 46</vt:lpstr>
      <vt:lpstr>Задание 47</vt:lpstr>
      <vt:lpstr>Задание 48</vt:lpstr>
      <vt:lpstr>Задание 49</vt:lpstr>
      <vt:lpstr>Задание 50</vt:lpstr>
      <vt:lpstr>Задание 51</vt:lpstr>
      <vt:lpstr>Задание 52</vt:lpstr>
      <vt:lpstr>Задание 53</vt:lpstr>
      <vt:lpstr>Задание 54</vt:lpstr>
      <vt:lpstr>Задание 55</vt:lpstr>
      <vt:lpstr>Задание 56</vt:lpstr>
      <vt:lpstr>Задание 57</vt:lpstr>
      <vt:lpstr>Задание 58</vt:lpstr>
      <vt:lpstr>Задание 59</vt:lpstr>
      <vt:lpstr>Задание 60</vt:lpstr>
      <vt:lpstr>Задание 61</vt:lpstr>
      <vt:lpstr>Задание 62</vt:lpstr>
      <vt:lpstr>Задание 63</vt:lpstr>
      <vt:lpstr>Задание 64</vt:lpstr>
      <vt:lpstr>Задание 65</vt:lpstr>
      <vt:lpstr>Задание 66</vt:lpstr>
      <vt:lpstr>Задание 67</vt:lpstr>
      <vt:lpstr>Задание 68</vt:lpstr>
      <vt:lpstr>Задание 69</vt:lpstr>
      <vt:lpstr>Задание 70</vt:lpstr>
      <vt:lpstr>Задание 71</vt:lpstr>
      <vt:lpstr>Задание 72</vt:lpstr>
      <vt:lpstr>Задание 73</vt:lpstr>
      <vt:lpstr>Задание 74</vt:lpstr>
      <vt:lpstr>Задание 75</vt:lpstr>
      <vt:lpstr>Задание 76</vt:lpstr>
      <vt:lpstr>Задание 77</vt:lpstr>
      <vt:lpstr>Задание 78</vt:lpstr>
      <vt:lpstr>Задание 79</vt:lpstr>
      <vt:lpstr>Задание 80</vt:lpstr>
      <vt:lpstr>Задание 81</vt:lpstr>
      <vt:lpstr>Задание 82</vt:lpstr>
      <vt:lpstr>Задание 83</vt:lpstr>
      <vt:lpstr>Задание 84</vt:lpstr>
      <vt:lpstr>Задание 85</vt:lpstr>
      <vt:lpstr>Задание 86</vt:lpstr>
      <vt:lpstr>Задание 87</vt:lpstr>
      <vt:lpstr>Задание 88</vt:lpstr>
      <vt:lpstr>Задание 89</vt:lpstr>
      <vt:lpstr>Задание 90</vt:lpstr>
      <vt:lpstr>Спасибо за игру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Лото</dc:title>
  <dc:creator>user</dc:creator>
  <cp:lastModifiedBy>user</cp:lastModifiedBy>
  <cp:revision>31</cp:revision>
  <dcterms:created xsi:type="dcterms:W3CDTF">2022-12-05T08:54:47Z</dcterms:created>
  <dcterms:modified xsi:type="dcterms:W3CDTF">2022-12-05T14:00:10Z</dcterms:modified>
</cp:coreProperties>
</file>