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sldIdLst>
    <p:sldId id="256" r:id="rId2"/>
    <p:sldId id="257" r:id="rId3"/>
    <p:sldId id="263" r:id="rId4"/>
    <p:sldId id="261" r:id="rId5"/>
    <p:sldId id="258" r:id="rId6"/>
    <p:sldId id="259" r:id="rId7"/>
    <p:sldId id="262" r:id="rId8"/>
    <p:sldId id="264" r:id="rId9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D5FED2"/>
    <a:srgbClr val="81FD77"/>
    <a:srgbClr val="01A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186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34B32-F457-4D7F-92AE-CCE7156AC7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0113" y="1243013"/>
            <a:ext cx="25177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E6C2-DCB8-46C3-9F9E-E6F5919E5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3E6C2-DCB8-46C3-9F9E-E6F5919E57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4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6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6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1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7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9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9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8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3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0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1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rgbClr val="FF0000">
                <a:alpha val="69804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3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образование31.рф/assets/image-cache/gallery/558/3185.414611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06" y="395535"/>
            <a:ext cx="3497533" cy="2448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984" y="395536"/>
            <a:ext cx="3446140" cy="1524000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</a:rPr>
              <a:t>ПО СТРАНИЦАМ 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</a:rPr>
              <a:t>КРАСНОЙ КНИГИ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</a:rPr>
              <a:t>С ЭКОЛЯТАМИ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1216" y="2932665"/>
            <a:ext cx="6172200" cy="25754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Рассказ Тихони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«ПЕРВЫЕ ВЕСТНИКИ ВЕСНЫ </a:t>
            </a:r>
          </a:p>
          <a:p>
            <a:pPr marL="0" indent="0"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Тульской области»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6154" name="Picture 10" descr="http://kurchatov74.ru/Storage/Image/PublicationItem/Article/src/362/article83791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013" l="5151" r="97362">
                        <a14:foregroundMark x1="31533" y1="43939" x2="31533" y2="43939"/>
                        <a14:foregroundMark x1="17337" y1="42424" x2="17337" y2="42424"/>
                        <a14:foregroundMark x1="17588" y1="42424" x2="17588" y2="42424"/>
                        <a14:foregroundMark x1="17839" y1="41126" x2="17839" y2="41126"/>
                        <a14:foregroundMark x1="80653" y1="10390" x2="80653" y2="10390"/>
                        <a14:foregroundMark x1="84548" y1="14069" x2="84548" y2="14069"/>
                        <a14:foregroundMark x1="76005" y1="5628" x2="76005" y2="5628"/>
                        <a14:foregroundMark x1="77889" y1="37229" x2="77889" y2="37229"/>
                        <a14:foregroundMark x1="79020" y1="36364" x2="79020" y2="36364"/>
                        <a14:foregroundMark x1="88065" y1="37662" x2="88065" y2="37662"/>
                        <a14:foregroundMark x1="71859" y1="67532" x2="71859" y2="67532"/>
                        <a14:foregroundMark x1="26633" y1="48701" x2="26633" y2="48701"/>
                        <a14:foregroundMark x1="37060" y1="14502" x2="37060" y2="14502"/>
                        <a14:foregroundMark x1="39447" y1="23593" x2="39447" y2="23593"/>
                        <a14:foregroundMark x1="17337" y1="19264" x2="17337" y2="19264"/>
                        <a14:foregroundMark x1="29020" y1="22078" x2="29020" y2="22078"/>
                        <a14:foregroundMark x1="38693" y1="10390" x2="38693" y2="10390"/>
                        <a14:foregroundMark x1="38442" y1="11688" x2="38442" y2="11688"/>
                        <a14:foregroundMark x1="87186" y1="42857" x2="87186" y2="42857"/>
                        <a14:foregroundMark x1="87563" y1="33117" x2="87563" y2="33117"/>
                        <a14:foregroundMark x1="86432" y1="47619" x2="86432" y2="47619"/>
                        <a14:foregroundMark x1="86181" y1="54762" x2="86181" y2="54762"/>
                        <a14:foregroundMark x1="79271" y1="32468" x2="79271" y2="32468"/>
                        <a14:foregroundMark x1="78769" y1="30736" x2="78769" y2="30736"/>
                        <a14:foregroundMark x1="76759" y1="4762" x2="76759" y2="4762"/>
                        <a14:foregroundMark x1="85050" y1="10823" x2="85050" y2="10823"/>
                        <a14:foregroundMark x1="14573" y1="50433" x2="14573" y2="50433"/>
                        <a14:foregroundMark x1="40578" y1="84632" x2="40578" y2="84632"/>
                        <a14:foregroundMark x1="59799" y1="84632" x2="59799" y2="84632"/>
                        <a14:foregroundMark x1="39824" y1="85498" x2="39824" y2="85498"/>
                        <a14:foregroundMark x1="58417" y1="87013" x2="58417" y2="87013"/>
                        <a14:foregroundMark x1="49874" y1="83983" x2="49874" y2="83983"/>
                        <a14:foregroundMark x1="31281" y1="39177" x2="31281" y2="39177"/>
                        <a14:backgroundMark x1="76508" y1="42857" x2="76508" y2="42857"/>
                        <a14:backgroundMark x1="28769" y1="36364" x2="28769" y2="36364"/>
                        <a14:backgroundMark x1="15327" y1="67965" x2="15327" y2="67965"/>
                        <a14:backgroundMark x1="78518" y1="51948" x2="78518" y2="51948"/>
                        <a14:backgroundMark x1="36809" y1="24459" x2="36809" y2="24459"/>
                        <a14:backgroundMark x1="41457" y1="25974" x2="41457" y2="25974"/>
                        <a14:backgroundMark x1="55402" y1="24026" x2="55402" y2="24026"/>
                        <a14:backgroundMark x1="63693" y1="24459" x2="63693" y2="24459"/>
                        <a14:backgroundMark x1="69975" y1="36364" x2="69975" y2="36364"/>
                        <a14:backgroundMark x1="62060" y1="29221" x2="62060" y2="29221"/>
                        <a14:backgroundMark x1="60302" y1="24459" x2="60302" y2="24459"/>
                        <a14:backgroundMark x1="82286" y1="59524" x2="82286" y2="59524"/>
                        <a14:backgroundMark x1="81156" y1="56277" x2="81156" y2="56277"/>
                        <a14:backgroundMark x1="87563" y1="73160" x2="87563" y2="7316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86400"/>
            <a:ext cx="6802438" cy="39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3" y="179511"/>
            <a:ext cx="6547452" cy="712879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Cambria" panose="02040503050406030204" pitchFamily="18" charset="0"/>
              </a:rPr>
              <a:t>	</a:t>
            </a:r>
            <a:r>
              <a:rPr lang="ru-RU" sz="3800" i="1" dirty="0" smtClean="0">
                <a:latin typeface="Cambria" panose="02040503050406030204" pitchFamily="18" charset="0"/>
              </a:rPr>
              <a:t>Здравствуйте</a:t>
            </a:r>
            <a:r>
              <a:rPr lang="ru-RU" sz="3800" i="1" dirty="0">
                <a:latin typeface="Cambria" panose="02040503050406030204" pitchFamily="18" charset="0"/>
              </a:rPr>
              <a:t>, ребята! Я – Тихоня, желудь. Как только наступает лето, я прихожу на Землю и живу на ней под кроной  дубового дерева. </a:t>
            </a:r>
            <a:r>
              <a:rPr lang="ru-RU" sz="3800" i="1" dirty="0" smtClean="0">
                <a:latin typeface="Cambria" panose="02040503050406030204" pitchFamily="18" charset="0"/>
              </a:rPr>
              <a:t>Сейчас </a:t>
            </a:r>
            <a:r>
              <a:rPr lang="ru-RU" sz="3800" i="1" dirty="0">
                <a:latin typeface="Cambria" panose="02040503050406030204" pitchFamily="18" charset="0"/>
              </a:rPr>
              <a:t>начинает ярко светить солнце, значит, пора мне собрать своих друзей  </a:t>
            </a:r>
            <a:r>
              <a:rPr lang="ru-RU" sz="3800" i="1" dirty="0" err="1">
                <a:latin typeface="Cambria" panose="02040503050406030204" pitchFamily="18" charset="0"/>
              </a:rPr>
              <a:t>эколят</a:t>
            </a:r>
            <a:r>
              <a:rPr lang="ru-RU" sz="3800" i="1" dirty="0">
                <a:latin typeface="Cambria" panose="02040503050406030204" pitchFamily="18" charset="0"/>
              </a:rPr>
              <a:t> и рассказать </a:t>
            </a:r>
            <a:r>
              <a:rPr lang="ru-RU" sz="3800" i="1" dirty="0" smtClean="0">
                <a:latin typeface="Cambria" panose="02040503050406030204" pitchFamily="18" charset="0"/>
              </a:rPr>
              <a:t>сказку о </a:t>
            </a:r>
            <a:r>
              <a:rPr lang="ru-RU" sz="3800" i="1" dirty="0">
                <a:latin typeface="Cambria" panose="02040503050406030204" pitchFamily="18" charset="0"/>
              </a:rPr>
              <a:t>первых вестниках весны в республике Адыгея, которые занесены в Красную </a:t>
            </a:r>
            <a:r>
              <a:rPr lang="ru-RU" sz="3800" i="1" dirty="0" smtClean="0">
                <a:latin typeface="Cambria" panose="02040503050406030204" pitchFamily="18" charset="0"/>
              </a:rPr>
              <a:t>книгу…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ambria" panose="02040503050406030204" pitchFamily="18" charset="0"/>
              </a:rPr>
              <a:t>	</a:t>
            </a:r>
            <a:r>
              <a:rPr lang="ru-RU" sz="3800" i="1" dirty="0">
                <a:latin typeface="Cambria" panose="02040503050406030204" pitchFamily="18" charset="0"/>
              </a:rPr>
              <a:t>Пригрело землю яркое весеннее солнышко. В своем теплом гнездышке проснулся Шмель и полетел добывать себе завтрак – сладкую пыльцу </a:t>
            </a:r>
            <a:r>
              <a:rPr lang="ru-RU" sz="3800" i="1" dirty="0" smtClean="0">
                <a:latin typeface="Cambria" panose="02040503050406030204" pitchFamily="18" charset="0"/>
              </a:rPr>
              <a:t>в </a:t>
            </a:r>
            <a:r>
              <a:rPr lang="ru-RU" sz="3800" i="1" dirty="0">
                <a:latin typeface="Cambria" panose="02040503050406030204" pitchFamily="18" charset="0"/>
              </a:rPr>
              <a:t>первых весенних цветах.  </a:t>
            </a:r>
            <a:endParaRPr lang="ru-RU" sz="3800" i="1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i="1" dirty="0">
                <a:latin typeface="Cambria" panose="02040503050406030204" pitchFamily="18" charset="0"/>
              </a:rPr>
              <a:t>	</a:t>
            </a:r>
            <a:r>
              <a:rPr lang="ru-RU" sz="3800" i="1" dirty="0" smtClean="0">
                <a:latin typeface="Cambria" panose="02040503050406030204" pitchFamily="18" charset="0"/>
              </a:rPr>
              <a:t>Пролетая </a:t>
            </a:r>
            <a:r>
              <a:rPr lang="ru-RU" sz="3800" i="1" dirty="0">
                <a:latin typeface="Cambria" panose="02040503050406030204" pitchFamily="18" charset="0"/>
              </a:rPr>
              <a:t>низко над землёй, он увидел вдруг </a:t>
            </a:r>
            <a:r>
              <a:rPr lang="ru-RU" sz="3800" i="1" dirty="0" smtClean="0">
                <a:latin typeface="Cambria" panose="02040503050406030204" pitchFamily="18" charset="0"/>
              </a:rPr>
              <a:t>Пчелку</a:t>
            </a:r>
            <a:r>
              <a:rPr lang="ru-RU" sz="3800" i="1" dirty="0">
                <a:latin typeface="Cambria" panose="02040503050406030204" pitchFamily="18" charset="0"/>
              </a:rPr>
              <a:t>, грустно сидящую на сухой травинке. Приземлился он рядом с ней и участливо спросил, отчего она в такое теплое славное утро такая грустная. Пчелка рассказала, что она впервые вылетела из улья, </a:t>
            </a:r>
            <a:r>
              <a:rPr lang="ru-RU" sz="3800" i="1" dirty="0" smtClean="0">
                <a:latin typeface="Cambria" panose="02040503050406030204" pitchFamily="18" charset="0"/>
              </a:rPr>
              <a:t>она </a:t>
            </a:r>
            <a:r>
              <a:rPr lang="ru-RU" sz="3800" i="1" dirty="0">
                <a:latin typeface="Cambria" panose="02040503050406030204" pitchFamily="18" charset="0"/>
              </a:rPr>
              <a:t>очень голодна, но не знает куда лететь и где искать себе пропитание. Шмель предложил ей стать друзьями и пригласил полететь вместе с ним на полянку около леса. Пчелка очень обрадовалась новому другу и с удовольствием согласилась</a:t>
            </a:r>
            <a:r>
              <a:rPr lang="ru-RU" sz="3800" i="1" dirty="0" smtClean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i="1" dirty="0">
                <a:latin typeface="Cambria" panose="02040503050406030204" pitchFamily="18" charset="0"/>
              </a:rPr>
              <a:t>	</a:t>
            </a:r>
            <a:r>
              <a:rPr lang="ru-RU" sz="3800" i="1" dirty="0" smtClean="0">
                <a:latin typeface="Cambria" panose="02040503050406030204" pitchFamily="18" charset="0"/>
              </a:rPr>
              <a:t>Весело </a:t>
            </a:r>
            <a:r>
              <a:rPr lang="ru-RU" sz="3800" i="1" dirty="0">
                <a:latin typeface="Cambria" panose="02040503050406030204" pitchFamily="18" charset="0"/>
              </a:rPr>
              <a:t>они поднялись в воздух и полетели, жужжа крылышками. По дороге Шмель рассказал Пчелке, что весна открывается ключиками – такими прекрасными и полезными цветами, которые распускаются самыми первыми и прочитал стихотворение: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http://ndou34.mskobr.ru/files/%D1%88%D0%B0%D0%BB%D1%83%D0%B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6307317"/>
            <a:ext cx="5971389" cy="31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736" y="689926"/>
            <a:ext cx="5040560" cy="58284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9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900" i="1" dirty="0" smtClean="0">
                <a:latin typeface="Cambria" panose="02040503050406030204" pitchFamily="18" charset="0"/>
              </a:rPr>
              <a:t>Надели </a:t>
            </a:r>
            <a:r>
              <a:rPr lang="ru-RU" sz="1900" i="1" dirty="0">
                <a:latin typeface="Cambria" panose="02040503050406030204" pitchFamily="18" charset="0"/>
              </a:rPr>
              <a:t>лужайки наряд очень нежный:</a:t>
            </a:r>
            <a:br>
              <a:rPr lang="ru-RU" sz="1900" i="1" dirty="0">
                <a:latin typeface="Cambria" panose="02040503050406030204" pitchFamily="18" charset="0"/>
              </a:rPr>
            </a:br>
            <a:r>
              <a:rPr lang="ru-RU" sz="1900" i="1" dirty="0">
                <a:latin typeface="Cambria" panose="02040503050406030204" pitchFamily="18" charset="0"/>
              </a:rPr>
              <a:t>На ткани зеленой белеет подснежник,</a:t>
            </a:r>
            <a:br>
              <a:rPr lang="ru-RU" sz="1900" i="1" dirty="0">
                <a:latin typeface="Cambria" panose="02040503050406030204" pitchFamily="18" charset="0"/>
              </a:rPr>
            </a:br>
            <a:r>
              <a:rPr lang="ru-RU" sz="1900" i="1" dirty="0">
                <a:latin typeface="Cambria" panose="02040503050406030204" pitchFamily="18" charset="0"/>
              </a:rPr>
              <a:t>У ворота выткана </a:t>
            </a:r>
            <a:r>
              <a:rPr lang="ru-RU" sz="1900" i="1" dirty="0" smtClean="0">
                <a:latin typeface="Cambria" panose="02040503050406030204" pitchFamily="18" charset="0"/>
              </a:rPr>
              <a:t>цикламенами </a:t>
            </a:r>
            <a:r>
              <a:rPr lang="ru-RU" sz="1900" i="1" dirty="0">
                <a:latin typeface="Cambria" panose="02040503050406030204" pitchFamily="18" charset="0"/>
              </a:rPr>
              <a:t>смолка,</a:t>
            </a:r>
            <a:br>
              <a:rPr lang="ru-RU" sz="1900" i="1" dirty="0">
                <a:latin typeface="Cambria" panose="02040503050406030204" pitchFamily="18" charset="0"/>
              </a:rPr>
            </a:br>
            <a:r>
              <a:rPr lang="ru-RU" sz="1900" i="1" dirty="0">
                <a:latin typeface="Cambria" panose="02040503050406030204" pitchFamily="18" charset="0"/>
              </a:rPr>
              <a:t>И зимовники вышиты шелком,</a:t>
            </a:r>
            <a:br>
              <a:rPr lang="ru-RU" sz="1900" i="1" dirty="0">
                <a:latin typeface="Cambria" panose="02040503050406030204" pitchFamily="18" charset="0"/>
              </a:rPr>
            </a:br>
            <a:r>
              <a:rPr lang="ru-RU" sz="1900" i="1" dirty="0">
                <a:latin typeface="Cambria" panose="02040503050406030204" pitchFamily="18" charset="0"/>
              </a:rPr>
              <a:t>Оделись </a:t>
            </a:r>
            <a:r>
              <a:rPr lang="ru-RU" sz="1900" i="1" dirty="0" err="1">
                <a:latin typeface="Cambria" panose="02040503050406030204" pitchFamily="18" charset="0"/>
              </a:rPr>
              <a:t>мускарики</a:t>
            </a:r>
            <a:r>
              <a:rPr lang="ru-RU" sz="1900" i="1" dirty="0">
                <a:latin typeface="Cambria" panose="02040503050406030204" pitchFamily="18" charset="0"/>
              </a:rPr>
              <a:t> в синие пряжки</a:t>
            </a:r>
            <a:br>
              <a:rPr lang="ru-RU" sz="1900" i="1" dirty="0">
                <a:latin typeface="Cambria" panose="02040503050406030204" pitchFamily="18" charset="0"/>
              </a:rPr>
            </a:br>
            <a:r>
              <a:rPr lang="ru-RU" sz="1900" i="1" dirty="0">
                <a:latin typeface="Cambria" panose="02040503050406030204" pitchFamily="18" charset="0"/>
              </a:rPr>
              <a:t>Лучами – не иглами сшиты рубашки</a:t>
            </a:r>
            <a:r>
              <a:rPr lang="ru-RU" sz="1900" i="1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i="1" dirty="0">
                <a:latin typeface="Cambria" panose="02040503050406030204" pitchFamily="18" charset="0"/>
              </a:rPr>
              <a:t/>
            </a:r>
            <a:br>
              <a:rPr lang="ru-RU" sz="1900" i="1" dirty="0">
                <a:latin typeface="Cambria" panose="02040503050406030204" pitchFamily="18" charset="0"/>
              </a:rPr>
            </a:br>
            <a:endParaRPr lang="ru-RU" sz="1900" i="1" dirty="0"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80" y="3563888"/>
            <a:ext cx="5400600" cy="3820025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6"/>
          <p:cNvSpPr txBox="1">
            <a:spLocks/>
          </p:cNvSpPr>
          <p:nvPr/>
        </p:nvSpPr>
        <p:spPr>
          <a:xfrm>
            <a:off x="-184179" y="1259632"/>
            <a:ext cx="6120680" cy="1440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Цикламен кавказский</a:t>
            </a:r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554259" y="7020272"/>
            <a:ext cx="59706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Cambria" panose="02040503050406030204" pitchFamily="18" charset="0"/>
              </a:rPr>
              <a:t>Травянистое многолетнее клубневое растение. </a:t>
            </a:r>
            <a:r>
              <a:rPr lang="ru-RU" sz="2000" dirty="0" smtClean="0">
                <a:latin typeface="Cambria" panose="02040503050406030204" pitchFamily="18" charset="0"/>
              </a:rPr>
              <a:t>Обычно </a:t>
            </a:r>
            <a:r>
              <a:rPr lang="ru-RU" sz="2000" dirty="0">
                <a:latin typeface="Cambria" panose="02040503050406030204" pitchFamily="18" charset="0"/>
              </a:rPr>
              <a:t>растёт по склонам </a:t>
            </a:r>
            <a:r>
              <a:rPr lang="ru-RU" sz="2000" dirty="0" smtClean="0">
                <a:latin typeface="Cambria" panose="02040503050406030204" pitchFamily="18" charset="0"/>
              </a:rPr>
              <a:t>гор, </a:t>
            </a:r>
            <a:r>
              <a:rPr lang="ru-RU" sz="2000" dirty="0">
                <a:latin typeface="Cambria" panose="02040503050406030204" pitchFamily="18" charset="0"/>
              </a:rPr>
              <a:t>в </a:t>
            </a:r>
            <a:r>
              <a:rPr lang="ru-RU" sz="2000" dirty="0" smtClean="0">
                <a:latin typeface="Cambria" panose="02040503050406030204" pitchFamily="18" charset="0"/>
              </a:rPr>
              <a:t>лесах. </a:t>
            </a:r>
            <a:r>
              <a:rPr lang="ru-RU" sz="2000" dirty="0">
                <a:latin typeface="Cambria" panose="02040503050406030204" pitchFamily="18" charset="0"/>
              </a:rPr>
              <a:t>Декоративное, лекарственное, ядовитое растение. </a:t>
            </a:r>
            <a:r>
              <a:rPr lang="ru-RU" sz="2000" dirty="0" smtClean="0">
                <a:latin typeface="Cambria" panose="02040503050406030204" pitchFamily="18" charset="0"/>
              </a:rPr>
              <a:t>Это растение обладает чудесным ароматом. </a:t>
            </a:r>
            <a:r>
              <a:rPr lang="ru-RU" sz="2100" dirty="0" smtClean="0">
                <a:latin typeface="Cambria" panose="02040503050406030204" pitchFamily="18" charset="0"/>
              </a:rPr>
              <a:t>Исчезает, так как выкапывают клубни </a:t>
            </a:r>
            <a:r>
              <a:rPr lang="ru-RU" sz="2100" dirty="0">
                <a:latin typeface="Cambria" panose="02040503050406030204" pitchFamily="18" charset="0"/>
              </a:rPr>
              <a:t>в лекарственных целях и </a:t>
            </a:r>
            <a:r>
              <a:rPr lang="ru-RU" sz="2100" dirty="0" smtClean="0">
                <a:latin typeface="Cambria" panose="02040503050406030204" pitchFamily="18" charset="0"/>
              </a:rPr>
              <a:t>срывают цветы на </a:t>
            </a:r>
            <a:r>
              <a:rPr lang="ru-RU" sz="2100" dirty="0">
                <a:latin typeface="Cambria" panose="02040503050406030204" pitchFamily="18" charset="0"/>
              </a:rPr>
              <a:t>букеты. </a:t>
            </a:r>
          </a:p>
        </p:txBody>
      </p:sp>
      <p:pic>
        <p:nvPicPr>
          <p:cNvPr id="3074" name="Picture 2" descr="https://im0-tub-ru.yandex.net/i?id=54416b18b5c72904c68dfdb37fdc881c-l&amp;n=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930" y="2915816"/>
            <a:ext cx="5472608" cy="4000656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ihony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1" l="8673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942531" y="865556"/>
            <a:ext cx="2063947" cy="29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555" y="153041"/>
            <a:ext cx="59333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i="1" dirty="0" smtClean="0">
                <a:latin typeface="Cambria" panose="02040503050406030204" pitchFamily="18" charset="0"/>
              </a:rPr>
              <a:t>Прилетев </a:t>
            </a:r>
            <a:r>
              <a:rPr lang="ru-RU" sz="1900" i="1" dirty="0">
                <a:latin typeface="Cambria" panose="02040503050406030204" pitchFamily="18" charset="0"/>
              </a:rPr>
              <a:t>на поляну, Шмель познакомил Пчелку с прекрасным первоцветом </a:t>
            </a:r>
            <a:r>
              <a:rPr lang="ru-RU" sz="1900" i="1" dirty="0" smtClean="0">
                <a:latin typeface="Cambria" panose="02040503050406030204" pitchFamily="18" charset="0"/>
              </a:rPr>
              <a:t>- цикламеном</a:t>
            </a:r>
            <a:r>
              <a:rPr lang="ru-RU" sz="1900" i="1" dirty="0">
                <a:latin typeface="Cambria" panose="02040503050406030204" pitchFamily="18" charset="0"/>
              </a:rPr>
              <a:t>. Она стала весело рассматривать его, её взгляд привлекли розовые огонечки-цветочки. Их было много, </a:t>
            </a:r>
            <a:endParaRPr lang="ru-RU" sz="1900" i="1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900" i="1" dirty="0" smtClean="0">
                <a:latin typeface="Cambria" panose="02040503050406030204" pitchFamily="18" charset="0"/>
              </a:rPr>
              <a:t>потому </a:t>
            </a:r>
            <a:r>
              <a:rPr lang="ru-RU" sz="1900" i="1" dirty="0">
                <a:latin typeface="Cambria" panose="02040503050406030204" pitchFamily="18" charset="0"/>
              </a:rPr>
              <a:t>что они росли все рядышком, как </a:t>
            </a:r>
            <a:endParaRPr lang="ru-RU" sz="1900" i="1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900" i="1" dirty="0" smtClean="0">
                <a:latin typeface="Cambria" panose="02040503050406030204" pitchFamily="18" charset="0"/>
              </a:rPr>
              <a:t>большая </a:t>
            </a:r>
            <a:r>
              <a:rPr lang="ru-RU" sz="1900" i="1" dirty="0">
                <a:latin typeface="Cambria" panose="02040503050406030204" pitchFamily="18" charset="0"/>
              </a:rPr>
              <a:t>дружная семейка. </a:t>
            </a:r>
          </a:p>
        </p:txBody>
      </p:sp>
    </p:spTree>
    <p:extLst>
      <p:ext uri="{BB962C8B-B14F-4D97-AF65-F5344CB8AC3E}">
        <p14:creationId xmlns:p14="http://schemas.microsoft.com/office/powerpoint/2010/main" val="37710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9264" y="640741"/>
            <a:ext cx="4907421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Зимовник кавказский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6673" y="7020274"/>
            <a:ext cx="5904656" cy="1744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>
                <a:latin typeface="Cambria" panose="02040503050406030204" pitchFamily="18" charset="0"/>
              </a:rPr>
              <a:t>Многолетнее травянистое растение. </a:t>
            </a:r>
            <a:r>
              <a:rPr lang="ru-RU" sz="1900" dirty="0" smtClean="0">
                <a:latin typeface="Cambria" panose="02040503050406030204" pitchFamily="18" charset="0"/>
              </a:rPr>
              <a:t>Растёт </a:t>
            </a:r>
            <a:r>
              <a:rPr lang="ru-RU" sz="1900" dirty="0">
                <a:latin typeface="Cambria" panose="02040503050406030204" pitchFamily="18" charset="0"/>
              </a:rPr>
              <a:t>в тенистых лиственных и хвойных </a:t>
            </a:r>
            <a:r>
              <a:rPr lang="ru-RU" sz="1900" dirty="0" smtClean="0">
                <a:latin typeface="Cambria" panose="02040503050406030204" pitchFamily="18" charset="0"/>
              </a:rPr>
              <a:t>лесах. Это растение лекарственное и ядовитое. Исчезает </a:t>
            </a:r>
            <a:r>
              <a:rPr lang="ru-RU" sz="1900" dirty="0">
                <a:latin typeface="Cambria" panose="02040503050406030204" pitchFamily="18" charset="0"/>
              </a:rPr>
              <a:t>из-за сбора растений на букеты, выкопки </a:t>
            </a:r>
            <a:r>
              <a:rPr lang="ru-RU" sz="1900" dirty="0" smtClean="0">
                <a:latin typeface="Cambria" panose="02040503050406030204" pitchFamily="18" charset="0"/>
              </a:rPr>
              <a:t>корней.</a:t>
            </a:r>
            <a:endParaRPr lang="ru-RU" sz="1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dachnaya-zhizn.ru/images/dacha/hellebore-jacob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3" y="2445838"/>
            <a:ext cx="5688632" cy="4380901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ihony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11" l="8673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93703" y="153041"/>
            <a:ext cx="21399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153041"/>
            <a:ext cx="547260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>
                <a:latin typeface="Cambria" panose="02040503050406030204" pitchFamily="18" charset="0"/>
              </a:rPr>
              <a:t>- А это что за чудесный цветок? - Спросила </a:t>
            </a:r>
            <a:r>
              <a:rPr lang="ru-RU" sz="1900" i="1" dirty="0" smtClean="0">
                <a:latin typeface="Cambria" panose="02040503050406030204" pitchFamily="18" charset="0"/>
              </a:rPr>
              <a:t>Пчелка</a:t>
            </a:r>
            <a:r>
              <a:rPr lang="ru-RU" sz="1900" i="1" dirty="0">
                <a:latin typeface="Cambria" panose="02040503050406030204" pitchFamily="18" charset="0"/>
              </a:rPr>
              <a:t>. </a:t>
            </a:r>
          </a:p>
          <a:p>
            <a:r>
              <a:rPr lang="ru-RU" sz="1900" i="1" dirty="0">
                <a:latin typeface="Cambria" panose="02040503050406030204" pitchFamily="18" charset="0"/>
              </a:rPr>
              <a:t>- Это Зимовник, - ответил Шмель.</a:t>
            </a:r>
          </a:p>
        </p:txBody>
      </p:sp>
    </p:spTree>
    <p:extLst>
      <p:ext uri="{BB962C8B-B14F-4D97-AF65-F5344CB8AC3E}">
        <p14:creationId xmlns:p14="http://schemas.microsoft.com/office/powerpoint/2010/main" val="40567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rgbClr val="FF0000">
                <a:alpha val="69804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6"/>
          <p:cNvSpPr txBox="1">
            <a:spLocks/>
          </p:cNvSpPr>
          <p:nvPr/>
        </p:nvSpPr>
        <p:spPr>
          <a:xfrm>
            <a:off x="236804" y="964245"/>
            <a:ext cx="5112567" cy="1224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Мускари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голубой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470022" y="6588224"/>
            <a:ext cx="612068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err="1">
                <a:latin typeface="Cambria" panose="02040503050406030204" pitchFamily="18" charset="0"/>
              </a:rPr>
              <a:t>Мускари</a:t>
            </a:r>
            <a:r>
              <a:rPr lang="ru-RU" sz="2000" dirty="0">
                <a:latin typeface="Cambria" panose="02040503050406030204" pitchFamily="18" charset="0"/>
              </a:rPr>
              <a:t> – это небольшое луковичное травянистое многолетние растение. Цветы его изящные и миниатюрные, из-за небольшого размера и сходства с гиацинтом, его еще называют мышиным гиацинтом. В природе его можно встретить на горных склонах, опушках или альпийских лугах. </a:t>
            </a:r>
          </a:p>
        </p:txBody>
      </p:sp>
      <p:pic>
        <p:nvPicPr>
          <p:cNvPr id="2050" name="Picture 2" descr="Мускари, посадка и ух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18" y="2406611"/>
            <a:ext cx="6000752" cy="4037597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ihony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11" l="8673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861720" y="964245"/>
            <a:ext cx="1996280" cy="28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996" y="179512"/>
            <a:ext cx="6137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Cambria" panose="02040503050406030204" pitchFamily="18" charset="0"/>
              </a:rPr>
              <a:t>	</a:t>
            </a:r>
            <a:r>
              <a:rPr lang="ru-RU" sz="2000" dirty="0"/>
              <a:t> </a:t>
            </a:r>
            <a:r>
              <a:rPr lang="ru-RU" sz="2000" i="1" dirty="0" smtClean="0">
                <a:latin typeface="Cambria" panose="02040503050406030204" pitchFamily="18" charset="0"/>
              </a:rPr>
              <a:t>- </a:t>
            </a:r>
            <a:r>
              <a:rPr lang="ru-RU" sz="2000" i="1" dirty="0">
                <a:latin typeface="Cambria" panose="02040503050406030204" pitchFamily="18" charset="0"/>
              </a:rPr>
              <a:t>Какие любопытные цветы! – удивилась Пчелка. Как множество маленьких колокольчиков, выстроившихся в ряд. Это – </a:t>
            </a:r>
            <a:r>
              <a:rPr lang="ru-RU" sz="2000" i="1" dirty="0" err="1">
                <a:latin typeface="Cambria" panose="02040503050406030204" pitchFamily="18" charset="0"/>
              </a:rPr>
              <a:t>Мускари</a:t>
            </a:r>
            <a:r>
              <a:rPr lang="ru-RU" sz="2000" i="1" dirty="0" smtClean="0">
                <a:latin typeface="Cambria" panose="02040503050406030204" pitchFamily="18" charset="0"/>
              </a:rPr>
              <a:t>, - ответил </a:t>
            </a:r>
            <a:r>
              <a:rPr lang="ru-RU" sz="2000" i="1" dirty="0">
                <a:latin typeface="Cambria" panose="02040503050406030204" pitchFamily="18" charset="0"/>
              </a:rPr>
              <a:t>ей </a:t>
            </a:r>
            <a:r>
              <a:rPr lang="ru-RU" sz="2000" i="1" dirty="0" smtClean="0">
                <a:latin typeface="Cambria" panose="02040503050406030204" pitchFamily="18" charset="0"/>
              </a:rPr>
              <a:t>Шмель.</a:t>
            </a:r>
            <a:endParaRPr lang="ru-RU" sz="20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akupator.com/uploads/media/topic/2016/11/24/20/3b558eaea5669390e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69" y="3203848"/>
            <a:ext cx="6100794" cy="4127008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ihony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1" l="8673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8466" y="1184347"/>
            <a:ext cx="1862642" cy="26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6"/>
          <p:cNvSpPr txBox="1">
            <a:spLocks/>
          </p:cNvSpPr>
          <p:nvPr/>
        </p:nvSpPr>
        <p:spPr>
          <a:xfrm>
            <a:off x="934946" y="2074202"/>
            <a:ext cx="5952323" cy="915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Подснежник альпийский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372153" y="7186840"/>
            <a:ext cx="6152785" cy="1922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i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Cambria" panose="02040503050406030204" pitchFamily="18" charset="0"/>
              </a:rPr>
              <a:t>Травянистое </a:t>
            </a:r>
            <a:r>
              <a:rPr lang="ru-RU" sz="2100" dirty="0">
                <a:latin typeface="Cambria" panose="02040503050406030204" pitchFamily="18" charset="0"/>
              </a:rPr>
              <a:t>многолетнее луковичное растение. </a:t>
            </a:r>
            <a:r>
              <a:rPr lang="ru-RU" sz="2100" dirty="0" smtClean="0">
                <a:latin typeface="Cambria" panose="02040503050406030204" pitchFamily="18" charset="0"/>
              </a:rPr>
              <a:t>Обычно </a:t>
            </a:r>
            <a:r>
              <a:rPr lang="ru-RU" sz="2100" dirty="0">
                <a:latin typeface="Cambria" panose="02040503050406030204" pitchFamily="18" charset="0"/>
              </a:rPr>
              <a:t>растёт на опушках, в зарослях кустарников, в </a:t>
            </a:r>
            <a:r>
              <a:rPr lang="ru-RU" sz="2100" dirty="0" smtClean="0">
                <a:latin typeface="Cambria" panose="02040503050406030204" pitchFamily="18" charset="0"/>
              </a:rPr>
              <a:t>лесах, </a:t>
            </a:r>
            <a:r>
              <a:rPr lang="ru-RU" sz="2100" dirty="0">
                <a:latin typeface="Cambria" panose="02040503050406030204" pitchFamily="18" charset="0"/>
              </a:rPr>
              <a:t>предпочитая влажные места вблизи проталин и лесных ручьёв. </a:t>
            </a:r>
            <a:r>
              <a:rPr lang="ru-RU" sz="2100" dirty="0" smtClean="0">
                <a:latin typeface="Cambria" panose="02040503050406030204" pitchFamily="18" charset="0"/>
              </a:rPr>
              <a:t>Редкий </a:t>
            </a:r>
            <a:r>
              <a:rPr lang="ru-RU" sz="2100" dirty="0">
                <a:latin typeface="Cambria" panose="02040503050406030204" pitchFamily="18" charset="0"/>
              </a:rPr>
              <a:t>вид, имеющий ограниченный ареал. </a:t>
            </a:r>
            <a:r>
              <a:rPr lang="ru-RU" sz="2100" dirty="0" smtClean="0">
                <a:latin typeface="Cambria" panose="02040503050406030204" pitchFamily="18" charset="0"/>
              </a:rPr>
              <a:t>Исчезает </a:t>
            </a:r>
            <a:r>
              <a:rPr lang="ru-RU" sz="2100" dirty="0">
                <a:latin typeface="Cambria" panose="02040503050406030204" pitchFamily="18" charset="0"/>
              </a:rPr>
              <a:t>из-за изменения среды обитания, выкапывания луковиц, сбора растений на букеты</a:t>
            </a:r>
            <a:r>
              <a:rPr lang="ru-RU" sz="2100" dirty="0" smtClean="0">
                <a:latin typeface="Cambria" panose="02040503050406030204" pitchFamily="18" charset="0"/>
              </a:rPr>
              <a:t>.</a:t>
            </a:r>
            <a:endParaRPr lang="ru-RU" sz="2100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641" y="168685"/>
            <a:ext cx="6336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i="1" dirty="0" smtClean="0">
                <a:latin typeface="Cambria" panose="02040503050406030204" pitchFamily="18" charset="0"/>
              </a:rPr>
              <a:t>А </a:t>
            </a:r>
            <a:r>
              <a:rPr lang="ru-RU" i="1" dirty="0">
                <a:latin typeface="Cambria" panose="02040503050406030204" pitchFamily="18" charset="0"/>
              </a:rPr>
              <a:t>знаешь, у меня есть любимое место недалеко в роще, там мое кафе под названием «Сладкий нектар</a:t>
            </a:r>
            <a:r>
              <a:rPr lang="ru-RU" i="1" dirty="0" smtClean="0">
                <a:latin typeface="Cambria" panose="02040503050406030204" pitchFamily="18" charset="0"/>
              </a:rPr>
              <a:t>», </a:t>
            </a:r>
            <a:r>
              <a:rPr lang="ru-RU" i="1" dirty="0">
                <a:latin typeface="Cambria" panose="02040503050406030204" pitchFamily="18" charset="0"/>
              </a:rPr>
              <a:t>- гордо сказал Шмель. – Полетели, я напою тебя мёдом. И Шмель увлёк Пчелку за собой к роще. </a:t>
            </a:r>
            <a:r>
              <a:rPr lang="ru-RU" i="1" dirty="0" smtClean="0">
                <a:latin typeface="Cambria" panose="02040503050406030204" pitchFamily="18" charset="0"/>
              </a:rPr>
              <a:t>Подлетая </a:t>
            </a:r>
            <a:r>
              <a:rPr lang="ru-RU" i="1" dirty="0">
                <a:latin typeface="Cambria" panose="02040503050406030204" pitchFamily="18" charset="0"/>
              </a:rPr>
              <a:t>к «кафе», </a:t>
            </a:r>
            <a:r>
              <a:rPr lang="ru-RU" i="1" dirty="0" smtClean="0">
                <a:latin typeface="Cambria" panose="02040503050406030204" pitchFamily="18" charset="0"/>
              </a:rPr>
              <a:t>	Пчелка </a:t>
            </a:r>
            <a:r>
              <a:rPr lang="ru-RU" i="1" dirty="0">
                <a:latin typeface="Cambria" panose="02040503050406030204" pitchFamily="18" charset="0"/>
              </a:rPr>
              <a:t>увидела </a:t>
            </a:r>
            <a:r>
              <a:rPr lang="ru-RU" i="1" dirty="0" smtClean="0">
                <a:latin typeface="Cambria" panose="02040503050406030204" pitchFamily="18" charset="0"/>
              </a:rPr>
              <a:t>подснежники</a:t>
            </a:r>
            <a:r>
              <a:rPr lang="ru-RU" i="1" dirty="0">
                <a:latin typeface="Cambria" panose="02040503050406030204" pitchFamily="18" charset="0"/>
              </a:rPr>
              <a:t>. </a:t>
            </a:r>
            <a:r>
              <a:rPr lang="ru-RU" i="1" dirty="0" smtClean="0">
                <a:latin typeface="Cambria" panose="02040503050406030204" pitchFamily="18" charset="0"/>
              </a:rPr>
              <a:t>На невысоком 	стебельке расцвели белоснежные цветы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smtClean="0">
                <a:latin typeface="Cambria" panose="02040503050406030204" pitchFamily="18" charset="0"/>
              </a:rPr>
              <a:t>	грациозно склонившие головы </a:t>
            </a:r>
            <a:r>
              <a:rPr lang="ru-RU" i="1" dirty="0">
                <a:latin typeface="Cambria" panose="02040503050406030204" pitchFamily="18" charset="0"/>
              </a:rPr>
              <a:t>вниз.</a:t>
            </a:r>
          </a:p>
        </p:txBody>
      </p:sp>
    </p:spTree>
    <p:extLst>
      <p:ext uri="{BB962C8B-B14F-4D97-AF65-F5344CB8AC3E}">
        <p14:creationId xmlns:p14="http://schemas.microsoft.com/office/powerpoint/2010/main" val="12418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5900" y="285461"/>
            <a:ext cx="6172200" cy="849694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5800" i="1" dirty="0">
                <a:latin typeface="Cambria" panose="02040503050406030204" pitchFamily="18" charset="0"/>
              </a:rPr>
              <a:t>	</a:t>
            </a:r>
            <a:r>
              <a:rPr lang="ru-RU" sz="5800" i="1" dirty="0" smtClean="0">
                <a:latin typeface="Cambria" panose="02040503050406030204" pitchFamily="18" charset="0"/>
              </a:rPr>
              <a:t>Прилетев </a:t>
            </a:r>
            <a:r>
              <a:rPr lang="ru-RU" sz="5800" i="1" dirty="0">
                <a:latin typeface="Cambria" panose="02040503050406030204" pitchFamily="18" charset="0"/>
              </a:rPr>
              <a:t>в лесное кафе. </a:t>
            </a:r>
            <a:r>
              <a:rPr lang="ru-RU" sz="5800" i="1" dirty="0" smtClean="0">
                <a:latin typeface="Cambria" panose="02040503050406030204" pitchFamily="18" charset="0"/>
              </a:rPr>
              <a:t>Шмель </a:t>
            </a:r>
            <a:r>
              <a:rPr lang="ru-RU" sz="5800" i="1" dirty="0">
                <a:latin typeface="Cambria" panose="02040503050406030204" pitchFamily="18" charset="0"/>
              </a:rPr>
              <a:t>сказал пчелке: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800" i="1" dirty="0">
                <a:latin typeface="Cambria" panose="02040503050406030204" pitchFamily="18" charset="0"/>
              </a:rPr>
              <a:t>- Угощайся! Но сначала ответь, с какими весенними цветами я тебя познакомил.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800" i="1" dirty="0">
                <a:latin typeface="Cambria" panose="02040503050406030204" pitchFamily="18" charset="0"/>
              </a:rPr>
              <a:t>- С первоцветами, которые нельзя </a:t>
            </a:r>
            <a:r>
              <a:rPr lang="ru-RU" sz="5800" i="1" dirty="0" smtClean="0">
                <a:latin typeface="Cambria" panose="02040503050406030204" pitchFamily="18" charset="0"/>
              </a:rPr>
              <a:t>срывать. Если сорвать цветок, </a:t>
            </a:r>
            <a:r>
              <a:rPr lang="ru-RU" sz="5800" i="1" dirty="0">
                <a:latin typeface="Cambria" panose="02040503050406030204" pitchFamily="18" charset="0"/>
              </a:rPr>
              <a:t>растение </a:t>
            </a:r>
            <a:r>
              <a:rPr lang="ru-RU" sz="5800" i="1" dirty="0" smtClean="0">
                <a:latin typeface="Cambria" panose="02040503050406030204" pitchFamily="18" charset="0"/>
              </a:rPr>
              <a:t>не </a:t>
            </a:r>
            <a:r>
              <a:rPr lang="ru-RU" sz="5800" i="1" dirty="0">
                <a:latin typeface="Cambria" panose="02040503050406030204" pitchFamily="18" charset="0"/>
              </a:rPr>
              <a:t>сможет </a:t>
            </a:r>
            <a:r>
              <a:rPr lang="ru-RU" sz="5800" i="1" dirty="0" smtClean="0">
                <a:latin typeface="Cambria" panose="02040503050406030204" pitchFamily="18" charset="0"/>
              </a:rPr>
              <a:t>размножаться и давать семена.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800" i="1" dirty="0" smtClean="0">
                <a:latin typeface="Cambria" panose="02040503050406030204" pitchFamily="18" charset="0"/>
              </a:rPr>
              <a:t>- Правильно. Угощайся</a:t>
            </a:r>
            <a:r>
              <a:rPr lang="ru-RU" sz="5800" i="1" dirty="0">
                <a:latin typeface="Cambria" panose="02040503050406030204" pitchFamily="18" charset="0"/>
              </a:rPr>
              <a:t>, - еще раз </a:t>
            </a:r>
            <a:r>
              <a:rPr lang="ru-RU" sz="5800" i="1" dirty="0" smtClean="0">
                <a:latin typeface="Cambria" panose="02040503050406030204" pitchFamily="18" charset="0"/>
              </a:rPr>
              <a:t>предложил </a:t>
            </a:r>
            <a:r>
              <a:rPr lang="ru-RU" sz="5800" i="1" dirty="0">
                <a:latin typeface="Cambria" panose="02040503050406030204" pitchFamily="18" charset="0"/>
              </a:rPr>
              <a:t>Шмель.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800" i="1" dirty="0">
                <a:latin typeface="Cambria" panose="02040503050406030204" pitchFamily="18" charset="0"/>
              </a:rPr>
              <a:t>Пчелка напилась вкусного сладкого меда и улетела. Шмель радостно посмотрел вслед своему новому другу.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 smtClean="0">
                <a:latin typeface="Cambria" panose="02040503050406030204" pitchFamily="18" charset="0"/>
              </a:rPr>
              <a:t>	Люди </a:t>
            </a:r>
            <a:r>
              <a:rPr lang="ru-RU" sz="5800" i="1" dirty="0">
                <a:latin typeface="Cambria" panose="02040503050406030204" pitchFamily="18" charset="0"/>
              </a:rPr>
              <a:t>любуются цветами. Яркие краски и душистый аромат необходим цветам, чтобы привлекать к себе насекомых, которым весной они  дают кров и пищу. Многие первоцветы являются лекарственными растениями</a:t>
            </a:r>
            <a:r>
              <a:rPr lang="ru-RU" sz="5800" i="1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 smtClean="0">
                <a:latin typeface="Cambria" panose="02040503050406030204" pitchFamily="18" charset="0"/>
              </a:rPr>
              <a:t>Весенние </a:t>
            </a:r>
            <a:r>
              <a:rPr lang="ru-RU" sz="5800" i="1" dirty="0">
                <a:latin typeface="Cambria" panose="02040503050406030204" pitchFamily="18" charset="0"/>
              </a:rPr>
              <a:t>цветы лесные! </a:t>
            </a:r>
            <a:br>
              <a:rPr lang="ru-RU" sz="5800" i="1" dirty="0">
                <a:latin typeface="Cambria" panose="02040503050406030204" pitchFamily="18" charset="0"/>
              </a:rPr>
            </a:br>
            <a:r>
              <a:rPr lang="ru-RU" sz="5800" i="1" dirty="0">
                <a:latin typeface="Cambria" panose="02040503050406030204" pitchFamily="18" charset="0"/>
              </a:rPr>
              <a:t>Вовсю цветут, качаясь,</a:t>
            </a:r>
            <a:br>
              <a:rPr lang="ru-RU" sz="5800" i="1" dirty="0">
                <a:latin typeface="Cambria" panose="02040503050406030204" pitchFamily="18" charset="0"/>
              </a:rPr>
            </a:br>
            <a:r>
              <a:rPr lang="ru-RU" sz="5800" i="1" dirty="0">
                <a:latin typeface="Cambria" panose="02040503050406030204" pitchFamily="18" charset="0"/>
              </a:rPr>
              <a:t>Как бы гирляндой  лес весь огибая.</a:t>
            </a:r>
            <a:br>
              <a:rPr lang="ru-RU" sz="5800" i="1" dirty="0">
                <a:latin typeface="Cambria" panose="02040503050406030204" pitchFamily="18" charset="0"/>
              </a:rPr>
            </a:br>
            <a:r>
              <a:rPr lang="ru-RU" sz="5800" i="1" dirty="0">
                <a:latin typeface="Cambria" panose="02040503050406030204" pitchFamily="18" charset="0"/>
              </a:rPr>
              <a:t>Полянами прекрасными </a:t>
            </a:r>
            <a:endParaRPr lang="ru-RU" sz="5800" i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 smtClean="0">
                <a:latin typeface="Cambria" panose="02040503050406030204" pitchFamily="18" charset="0"/>
              </a:rPr>
              <a:t>природу </a:t>
            </a:r>
            <a:r>
              <a:rPr lang="ru-RU" sz="5800" i="1" dirty="0">
                <a:latin typeface="Cambria" panose="02040503050406030204" pitchFamily="18" charset="0"/>
              </a:rPr>
              <a:t>украшая.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>
                <a:latin typeface="Cambria" panose="02040503050406030204" pitchFamily="18" charset="0"/>
              </a:rPr>
              <a:t>Берегите первоцветы,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>
                <a:latin typeface="Cambria" panose="02040503050406030204" pitchFamily="18" charset="0"/>
              </a:rPr>
              <a:t>Весны первые шаги!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>
                <a:latin typeface="Cambria" panose="02040503050406030204" pitchFamily="18" charset="0"/>
              </a:rPr>
              <a:t>Ранним солнцем чуть согреты.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>
                <a:latin typeface="Cambria" panose="02040503050406030204" pitchFamily="18" charset="0"/>
              </a:rPr>
              <a:t>Эти первые цветы!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i="1" dirty="0">
                <a:latin typeface="Cambria" panose="02040503050406030204" pitchFamily="18" charset="0"/>
              </a:rPr>
              <a:t>Вот и сказки конец</a:t>
            </a:r>
            <a:r>
              <a:rPr lang="ru-RU" sz="5800" i="1" dirty="0" smtClean="0">
                <a:latin typeface="Cambria" panose="02040503050406030204" pitchFamily="18" charset="0"/>
              </a:rPr>
              <a:t>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tihony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11" l="8673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005064" y="6144817"/>
            <a:ext cx="1994864" cy="28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4221088" y="4593704"/>
            <a:ext cx="2515817" cy="1551113"/>
          </a:xfrm>
          <a:prstGeom prst="wedgeEllipseCallou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299</Words>
  <Application>Microsoft Office PowerPoint</Application>
  <PresentationFormat>Экран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Тема Office</vt:lpstr>
      <vt:lpstr>ПО СТРАНИЦАМ  КРАСНОЙ КНИГИ  С ЭКОЛЯТАМИ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 КРАСНОЙ КНИГИ</dc:title>
  <dc:creator>user</dc:creator>
  <cp:lastModifiedBy>ASUS</cp:lastModifiedBy>
  <cp:revision>38</cp:revision>
  <cp:lastPrinted>2023-05-11T07:08:21Z</cp:lastPrinted>
  <dcterms:created xsi:type="dcterms:W3CDTF">2018-06-21T09:04:48Z</dcterms:created>
  <dcterms:modified xsi:type="dcterms:W3CDTF">2023-05-11T07:30:11Z</dcterms:modified>
</cp:coreProperties>
</file>