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6797675" cy="9926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-114" y="-51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135" cy="496548"/>
          </a:xfrm>
          <a:prstGeom prst="rect">
            <a:avLst/>
          </a:prstGeom>
        </p:spPr>
        <p:txBody>
          <a:bodyPr vert="horz" lIns="66888" tIns="33444" rIns="66888" bIns="33444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8" y="1"/>
            <a:ext cx="2946446" cy="496548"/>
          </a:xfrm>
          <a:prstGeom prst="rect">
            <a:avLst/>
          </a:prstGeom>
        </p:spPr>
        <p:txBody>
          <a:bodyPr vert="horz" lIns="66888" tIns="33444" rIns="66888" bIns="33444" rtlCol="0"/>
          <a:lstStyle>
            <a:lvl1pPr algn="r">
              <a:defRPr sz="900"/>
            </a:lvl1pPr>
          </a:lstStyle>
          <a:p>
            <a:fld id="{B3B58845-1EB5-4694-AB63-D8E0E8E92AD1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013"/>
            <a:ext cx="2945135" cy="495471"/>
          </a:xfrm>
          <a:prstGeom prst="rect">
            <a:avLst/>
          </a:prstGeom>
        </p:spPr>
        <p:txBody>
          <a:bodyPr vert="horz" lIns="66888" tIns="33444" rIns="66888" bIns="33444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8" y="9429013"/>
            <a:ext cx="2946446" cy="495471"/>
          </a:xfrm>
          <a:prstGeom prst="rect">
            <a:avLst/>
          </a:prstGeom>
        </p:spPr>
        <p:txBody>
          <a:bodyPr vert="horz" lIns="66888" tIns="33444" rIns="66888" bIns="33444" rtlCol="0" anchor="b"/>
          <a:lstStyle>
            <a:lvl1pPr algn="r">
              <a:defRPr sz="900"/>
            </a:lvl1pPr>
          </a:lstStyle>
          <a:p>
            <a:fld id="{54F883DC-E13C-42EB-8DDA-5407F3E73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5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5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2519679"/>
            <a:ext cx="10590790" cy="3213178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2190781" y="2150669"/>
            <a:ext cx="1188719" cy="3657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0742372" y="3873399"/>
            <a:ext cx="4631754" cy="36576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3049" y="354876"/>
            <a:ext cx="1005839" cy="9212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356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5963912"/>
            <a:ext cx="10590791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5" y="822960"/>
            <a:ext cx="10590791" cy="411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6643998"/>
            <a:ext cx="10590790" cy="592454"/>
          </a:xfrm>
        </p:spPr>
        <p:txBody>
          <a:bodyPr>
            <a:normAutofit/>
          </a:bodyPr>
          <a:lstStyle>
            <a:lvl1pPr marL="0" indent="0">
              <a:buNone/>
              <a:defRPr sz="144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085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58" y="1276101"/>
            <a:ext cx="10598179" cy="1647583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251960"/>
            <a:ext cx="10590791" cy="297180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70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057879" y="728803"/>
            <a:ext cx="96229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2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1861350" y="3136545"/>
            <a:ext cx="78331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2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54" y="1178561"/>
            <a:ext cx="10144687" cy="3235958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335135" y="4414519"/>
            <a:ext cx="9277463" cy="41060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6" y="6035040"/>
            <a:ext cx="11093876" cy="1197428"/>
          </a:xfrm>
        </p:spPr>
        <p:txBody>
          <a:bodyPr anchor="ctr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776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2844800"/>
            <a:ext cx="10590792" cy="218701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6029960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066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>
            <a:lvl1pPr>
              <a:defRPr sz="43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3124203"/>
            <a:ext cx="3770254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85944" y="3815717"/>
            <a:ext cx="3770255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5266" y="3124200"/>
            <a:ext cx="377641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415266" y="3815716"/>
            <a:ext cx="3776411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65762" y="3124201"/>
            <a:ext cx="377487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465995" y="3815715"/>
            <a:ext cx="3774643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84765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26881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376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>
            <a:lvl1pPr>
              <a:defRPr sz="43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439413"/>
            <a:ext cx="366052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01464" y="3124200"/>
            <a:ext cx="3229490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85945" y="6130927"/>
            <a:ext cx="3660526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2638" y="5439413"/>
            <a:ext cx="3660526" cy="691516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698155" y="3124200"/>
            <a:ext cx="3229492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84206" y="6130926"/>
            <a:ext cx="3660526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79331" y="5439414"/>
            <a:ext cx="3661314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795637" y="3124200"/>
            <a:ext cx="3229490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79330" y="6130925"/>
            <a:ext cx="3661315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286997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357362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3333" y="7670206"/>
            <a:ext cx="4373138" cy="3657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981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5945" y="3124200"/>
            <a:ext cx="10590791" cy="409956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34527" y="7670206"/>
            <a:ext cx="1188719" cy="36575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6122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2283" y="1534160"/>
            <a:ext cx="1691958" cy="5698308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5945" y="1534160"/>
            <a:ext cx="7507230" cy="56983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83725" y="7670206"/>
            <a:ext cx="1190562" cy="36575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526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25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945" y="3124200"/>
            <a:ext cx="10590791" cy="4099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624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213174"/>
            <a:ext cx="5221230" cy="2740589"/>
          </a:xfrm>
        </p:spPr>
        <p:txBody>
          <a:bodyPr anchor="ctr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671" y="3213173"/>
            <a:ext cx="4509054" cy="2740589"/>
          </a:xfrm>
        </p:spPr>
        <p:txBody>
          <a:bodyPr anchor="ctr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00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5945" y="3124201"/>
            <a:ext cx="5790190" cy="409956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0455" y="3124200"/>
            <a:ext cx="5790191" cy="40995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302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3124200"/>
            <a:ext cx="579018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945" y="3815715"/>
            <a:ext cx="5790190" cy="3408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0455" y="3124200"/>
            <a:ext cx="579019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0455" y="3815715"/>
            <a:ext cx="5790191" cy="3408047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732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13696" cy="84835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369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80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6" y="1554480"/>
            <a:ext cx="3351790" cy="192024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75" y="1737360"/>
            <a:ext cx="6228079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385945" y="3755137"/>
            <a:ext cx="3351790" cy="3474719"/>
          </a:xfrm>
        </p:spPr>
        <p:txBody>
          <a:bodyPr/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62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6" y="2032000"/>
            <a:ext cx="4638161" cy="208280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7444" y="1371600"/>
            <a:ext cx="3872632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385945" y="4389120"/>
            <a:ext cx="4631054" cy="1645920"/>
          </a:xfrm>
        </p:spPr>
        <p:txBody>
          <a:bodyPr>
            <a:normAutofit/>
          </a:bodyPr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911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385945" y="1168402"/>
            <a:ext cx="10513696" cy="848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3124200"/>
            <a:ext cx="10513696" cy="409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83725" y="7670206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333" y="7670206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8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2937272"/>
            <a:ext cx="10554414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Человек как нравственное и религиозное существо</a:t>
            </a:r>
            <a:endParaRPr lang="en-US" sz="5249" dirty="0"/>
          </a:p>
        </p:txBody>
      </p:sp>
      <p:sp>
        <p:nvSpPr>
          <p:cNvPr id="7" name="Text 4"/>
          <p:cNvSpPr/>
          <p:nvPr/>
        </p:nvSpPr>
        <p:spPr>
          <a:xfrm>
            <a:off x="2037993" y="4936927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i="1" u="sng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Выполнил</a:t>
            </a:r>
            <a:r>
              <a:rPr lang="ru-RU" sz="1750" i="1" u="sng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</a:t>
            </a:r>
            <a:r>
              <a:rPr lang="en-US" sz="1750" i="1" u="sng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</a:t>
            </a:r>
            <a:endParaRPr lang="ru-RU" sz="1750" i="1" u="sng" dirty="0" smtClean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ru-RU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Лаврикова Н.И.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ru-RU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Степаненков Д.В.</a:t>
            </a:r>
            <a:endParaRPr lang="ru-RU" sz="175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Смирнов</a:t>
            </a:r>
            <a:r>
              <a:rPr lang="en-US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Д.В.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19531"/>
            <a:ext cx="9928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Человек как нравственное существо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2037993" y="28611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15515" y="2902863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29375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Ценности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506867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Нравственные ценности формируют характер и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моральный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компа’с</a:t>
            </a:r>
            <a:r>
              <a:rPr lang="en-US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человека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8611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88568" y="2902863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9375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Этика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Этические принципы помогают принимать морально обоснованные решения в различных ситуациях.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96465" y="501050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Совесть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61451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Совесть является внутренним голосом, направляющим нас к доброму и справедливому поведению.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84758" y="501050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446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Моральные нормы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614511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Моральные нормы создают основу для развития справедливого общества.</a:t>
            </a:r>
            <a:endParaRPr lang="en-US" sz="1750" dirty="0"/>
          </a:p>
        </p:txBody>
      </p:sp>
      <p:sp>
        <p:nvSpPr>
          <p:cNvPr id="21" name="Text 3"/>
          <p:cNvSpPr/>
          <p:nvPr/>
        </p:nvSpPr>
        <p:spPr>
          <a:xfrm>
            <a:off x="2037993" y="354408"/>
            <a:ext cx="8191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Человек и его нравственность</a:t>
            </a:r>
            <a:endParaRPr lang="en-US" sz="3200" dirty="0"/>
          </a:p>
        </p:txBody>
      </p:sp>
      <p:sp>
        <p:nvSpPr>
          <p:cNvPr id="22" name="Text 4"/>
          <p:cNvSpPr/>
          <p:nvPr/>
        </p:nvSpPr>
        <p:spPr>
          <a:xfrm>
            <a:off x="1926908" y="1050132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Нравственность - это важная составляющая человеческой природы. Определяющая наши действия, она помогает нам выстраивать гармоничные отношения в обществе и саморазвиваться.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674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Значение нравственности в жизни человека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6321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8322" y="2673787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2708434"/>
            <a:ext cx="2537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Принятие решений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Нравственность помогает нам принимать мудрые решения, учитывая не только свои желания, но и моральные нормы общества.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90799" y="43843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653082" y="4426029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5212913" y="4460677"/>
            <a:ext cx="31470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Социальная интеграция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52129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Нравственность способствует формированию доверительных отношений и гармоничной сотрудничеству в обществе.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61366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49272" y="617827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6212919"/>
            <a:ext cx="2880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Личное благополучие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Соблюдение нравственных принципов позволяет нам жить с чистой совестью и достигать внутреннего удовлетворения.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2125147"/>
            <a:ext cx="10393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Религия: основные понятия и значения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15515" y="3368040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4026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Вера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3972044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Религия основана на вере в существование сверхъестественных сил или высшего существа.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92510" y="3368040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4026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Ритуалы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972044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Религия предусматривает специальные обряды, праздники, молитвы и обязательства перед божеством.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80934" y="336804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4026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Символы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3972044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Символы используются для выражения религиозной принадлежности, веры и священности.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26820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Связь нравственности и религии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294882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Нравственность и религия часто взаимосвязаны. Религиозные учения часто предлагают набор этических принципов и ценностей, которые помогают людям жить морально и справедливо.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264938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Человек как нравственное и религиозное существо ставит перед собой вопросы о смысле жизни, морали и духовности. Нравственность и религия играют важную роль в формировании наших ценностей, убеждений и поведения. Они помогают нам определить, что является правильным и неправильным, и принимать моральные решения на основе этих убеждений.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33199" y="6647259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3512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Этические принципы в религиозных учениях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757130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99311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Благородство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562469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Ценность благородства подчеркивается во всех ведущих религиозных учениях.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757130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99311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Сострадание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562469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Сострадание к другим людям и бескорыстие являются основными этическими принципами религий.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086826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3228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Правдивость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892165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Религиозные тексты учат быть правдивыми и избегать обмана и лжи.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086826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3228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Смирение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892165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Демонстрация скромности и смирения являются важными качествами в религиозных учениях.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9592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Роль веры и духовности в развитии нравственности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40098"/>
            <a:ext cx="2697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Вера в высшую силу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209455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Вера может служить опорой и помогать нам справляться с нравственными вызовами, давая надежду и вдохновение.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640098"/>
            <a:ext cx="2529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Духовная практика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209455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Практика религиозных обрядов и духовных упражнений может способствовать нашему развитию и самоосознанию.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64009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Трансцендентное понимание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556641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Вера в более высокую реальность помогает нам видеть вещи в перспективе и оценивать их этическую значимость.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4131" y="1126450"/>
            <a:ext cx="7815739" cy="1106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58"/>
              </a:lnSpc>
              <a:buNone/>
            </a:pPr>
            <a:r>
              <a:rPr lang="en-US" sz="3486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Результаты научных исследований о связи нравственности и религии</a:t>
            </a:r>
            <a:endParaRPr lang="en-US" sz="3486" dirty="0"/>
          </a:p>
        </p:txBody>
      </p:sp>
      <p:sp>
        <p:nvSpPr>
          <p:cNvPr id="6" name="Shape 3"/>
          <p:cNvSpPr/>
          <p:nvPr/>
        </p:nvSpPr>
        <p:spPr>
          <a:xfrm>
            <a:off x="912138" y="2498884"/>
            <a:ext cx="35362" cy="4604266"/>
          </a:xfrm>
          <a:prstGeom prst="rect">
            <a:avLst/>
          </a:prstGeom>
          <a:solidFill>
            <a:srgbClr val="C3C3D5"/>
          </a:solidFill>
          <a:ln/>
        </p:spPr>
      </p:sp>
      <p:sp>
        <p:nvSpPr>
          <p:cNvPr id="7" name="Shape 4"/>
          <p:cNvSpPr/>
          <p:nvPr/>
        </p:nvSpPr>
        <p:spPr>
          <a:xfrm>
            <a:off x="1128951" y="2818745"/>
            <a:ext cx="619839" cy="35362"/>
          </a:xfrm>
          <a:prstGeom prst="rect">
            <a:avLst/>
          </a:prstGeom>
          <a:solidFill>
            <a:srgbClr val="C3C3D5"/>
          </a:solidFill>
          <a:ln/>
        </p:spPr>
      </p:sp>
      <p:sp>
        <p:nvSpPr>
          <p:cNvPr id="8" name="Shape 5"/>
          <p:cNvSpPr/>
          <p:nvPr/>
        </p:nvSpPr>
        <p:spPr>
          <a:xfrm>
            <a:off x="730568" y="2637234"/>
            <a:ext cx="398383" cy="398383"/>
          </a:xfrm>
          <a:prstGeom prst="roundRect">
            <a:avLst>
              <a:gd name="adj" fmla="val 20005"/>
            </a:avLst>
          </a:prstGeom>
          <a:solidFill>
            <a:srgbClr val="E1E1EA"/>
          </a:solidFill>
          <a:ln w="10954">
            <a:solidFill>
              <a:srgbClr val="C3C3D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72609" y="2670453"/>
            <a:ext cx="114300" cy="331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092" dirty="0"/>
          </a:p>
        </p:txBody>
      </p:sp>
      <p:sp>
        <p:nvSpPr>
          <p:cNvPr id="10" name="Text 7"/>
          <p:cNvSpPr/>
          <p:nvPr/>
        </p:nvSpPr>
        <p:spPr>
          <a:xfrm>
            <a:off x="1903809" y="2675930"/>
            <a:ext cx="177093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9"/>
              </a:lnSpc>
              <a:buNone/>
            </a:pPr>
            <a:r>
              <a:rPr lang="en-US" sz="174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Исследование 1</a:t>
            </a:r>
            <a:endParaRPr lang="en-US" sz="1743" dirty="0"/>
          </a:p>
        </p:txBody>
      </p:sp>
      <p:sp>
        <p:nvSpPr>
          <p:cNvPr id="11" name="Text 8"/>
          <p:cNvSpPr/>
          <p:nvPr/>
        </p:nvSpPr>
        <p:spPr>
          <a:xfrm>
            <a:off x="1903809" y="3129558"/>
            <a:ext cx="6576060" cy="566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1"/>
              </a:lnSpc>
              <a:buNone/>
            </a:pPr>
            <a:r>
              <a:rPr lang="en-US" sz="139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Научное исследование показало, что люди, исповедующие религиозные убеждения, склонны к более высокому уровню моральности.</a:t>
            </a:r>
            <a:endParaRPr lang="en-US" sz="1395" dirty="0"/>
          </a:p>
        </p:txBody>
      </p:sp>
      <p:sp>
        <p:nvSpPr>
          <p:cNvPr id="12" name="Shape 9"/>
          <p:cNvSpPr/>
          <p:nvPr/>
        </p:nvSpPr>
        <p:spPr>
          <a:xfrm>
            <a:off x="1128951" y="4412516"/>
            <a:ext cx="619839" cy="35362"/>
          </a:xfrm>
          <a:prstGeom prst="rect">
            <a:avLst/>
          </a:prstGeom>
          <a:solidFill>
            <a:srgbClr val="C3C3D5"/>
          </a:solidFill>
          <a:ln/>
        </p:spPr>
      </p:sp>
      <p:sp>
        <p:nvSpPr>
          <p:cNvPr id="13" name="Shape 10"/>
          <p:cNvSpPr/>
          <p:nvPr/>
        </p:nvSpPr>
        <p:spPr>
          <a:xfrm>
            <a:off x="730568" y="4231005"/>
            <a:ext cx="398383" cy="398383"/>
          </a:xfrm>
          <a:prstGeom prst="roundRect">
            <a:avLst>
              <a:gd name="adj" fmla="val 20005"/>
            </a:avLst>
          </a:prstGeom>
          <a:solidFill>
            <a:srgbClr val="E1E1EA"/>
          </a:solidFill>
          <a:ln w="10954">
            <a:solidFill>
              <a:srgbClr val="C3C3D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61179" y="4264223"/>
            <a:ext cx="137160" cy="331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092" dirty="0"/>
          </a:p>
        </p:txBody>
      </p:sp>
      <p:sp>
        <p:nvSpPr>
          <p:cNvPr id="15" name="Text 12"/>
          <p:cNvSpPr/>
          <p:nvPr/>
        </p:nvSpPr>
        <p:spPr>
          <a:xfrm>
            <a:off x="1903809" y="4269700"/>
            <a:ext cx="177093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9"/>
              </a:lnSpc>
              <a:buNone/>
            </a:pPr>
            <a:r>
              <a:rPr lang="en-US" sz="174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Исследование 2</a:t>
            </a:r>
            <a:endParaRPr lang="en-US" sz="1743" dirty="0"/>
          </a:p>
        </p:txBody>
      </p:sp>
      <p:sp>
        <p:nvSpPr>
          <p:cNvPr id="16" name="Text 13"/>
          <p:cNvSpPr/>
          <p:nvPr/>
        </p:nvSpPr>
        <p:spPr>
          <a:xfrm>
            <a:off x="1903809" y="4723328"/>
            <a:ext cx="6576060" cy="566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1"/>
              </a:lnSpc>
              <a:buNone/>
            </a:pPr>
            <a:r>
              <a:rPr lang="en-US" sz="139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Другая работа установила связь между практикой религиозных ритуалов и более сильным этическим качеством.</a:t>
            </a:r>
            <a:endParaRPr lang="en-US" sz="1395" dirty="0"/>
          </a:p>
        </p:txBody>
      </p:sp>
      <p:sp>
        <p:nvSpPr>
          <p:cNvPr id="17" name="Shape 14"/>
          <p:cNvSpPr/>
          <p:nvPr/>
        </p:nvSpPr>
        <p:spPr>
          <a:xfrm>
            <a:off x="1128951" y="6006286"/>
            <a:ext cx="619839" cy="35362"/>
          </a:xfrm>
          <a:prstGeom prst="rect">
            <a:avLst/>
          </a:prstGeom>
          <a:solidFill>
            <a:srgbClr val="C3C3D5"/>
          </a:solidFill>
          <a:ln/>
        </p:spPr>
      </p:sp>
      <p:sp>
        <p:nvSpPr>
          <p:cNvPr id="18" name="Shape 15"/>
          <p:cNvSpPr/>
          <p:nvPr/>
        </p:nvSpPr>
        <p:spPr>
          <a:xfrm>
            <a:off x="730568" y="5824776"/>
            <a:ext cx="398383" cy="398383"/>
          </a:xfrm>
          <a:prstGeom prst="roundRect">
            <a:avLst>
              <a:gd name="adj" fmla="val 20005"/>
            </a:avLst>
          </a:prstGeom>
          <a:solidFill>
            <a:srgbClr val="E1E1EA"/>
          </a:solidFill>
          <a:ln w="10954">
            <a:solidFill>
              <a:srgbClr val="C3C3D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57369" y="5857994"/>
            <a:ext cx="144780" cy="331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092" dirty="0"/>
          </a:p>
        </p:txBody>
      </p:sp>
      <p:sp>
        <p:nvSpPr>
          <p:cNvPr id="20" name="Text 17"/>
          <p:cNvSpPr/>
          <p:nvPr/>
        </p:nvSpPr>
        <p:spPr>
          <a:xfrm>
            <a:off x="1903809" y="5863471"/>
            <a:ext cx="1770936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9"/>
              </a:lnSpc>
              <a:buNone/>
            </a:pPr>
            <a:r>
              <a:rPr lang="en-US" sz="174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Исследование 3</a:t>
            </a:r>
            <a:endParaRPr lang="en-US" sz="1743" dirty="0"/>
          </a:p>
        </p:txBody>
      </p:sp>
      <p:sp>
        <p:nvSpPr>
          <p:cNvPr id="21" name="Text 18"/>
          <p:cNvSpPr/>
          <p:nvPr/>
        </p:nvSpPr>
        <p:spPr>
          <a:xfrm>
            <a:off x="1903809" y="6317099"/>
            <a:ext cx="6576060" cy="566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1"/>
              </a:lnSpc>
              <a:buNone/>
            </a:pPr>
            <a:r>
              <a:rPr lang="en-US" sz="139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Статистический анализ показал, что религия может служить фактором, способствующим формированию и поддержанию нравственности в обществе.</a:t>
            </a:r>
            <a:endParaRPr lang="en-US" sz="139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4" name="Text 2"/>
          <p:cNvSpPr/>
          <p:nvPr/>
        </p:nvSpPr>
        <p:spPr>
          <a:xfrm>
            <a:off x="2376368" y="571857"/>
            <a:ext cx="5433060" cy="6497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17"/>
              </a:lnSpc>
              <a:buNone/>
            </a:pPr>
            <a:r>
              <a:rPr lang="en-US" sz="409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Заключение и выводы</a:t>
            </a:r>
            <a:endParaRPr lang="en-US" sz="4094" dirty="0"/>
          </a:p>
        </p:txBody>
      </p:sp>
      <p:sp>
        <p:nvSpPr>
          <p:cNvPr id="5" name="Text 3"/>
          <p:cNvSpPr/>
          <p:nvPr/>
        </p:nvSpPr>
        <p:spPr>
          <a:xfrm>
            <a:off x="2376368" y="1637467"/>
            <a:ext cx="9877544" cy="665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7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Нравственность и религия играют важную роль в жизни человека. Они взаимосвязаны и помогают нам строить гармоничное общество, основанное на этических принципах и духовности.</a:t>
            </a:r>
            <a:endParaRPr lang="en-US" sz="1637" dirty="0"/>
          </a:p>
        </p:txBody>
      </p:sp>
      <p:sp>
        <p:nvSpPr>
          <p:cNvPr id="6" name="Text 4"/>
          <p:cNvSpPr/>
          <p:nvPr/>
        </p:nvSpPr>
        <p:spPr>
          <a:xfrm>
            <a:off x="2376368" y="2536865"/>
            <a:ext cx="9877544" cy="166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7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Нравственность является основой нашего поведения и руководит нашими действиями и решениями. Она помогает нам различать правильное от неправильного и выбирать путь, который соответствует нашим ценностям. Религия, в свою очередь, предлагает нам набор моральных принципов и учений, которые помогают нам развивать нашу нравственность и стремиться к духовному росту.</a:t>
            </a:r>
            <a:endParaRPr lang="en-US" sz="1637" dirty="0"/>
          </a:p>
        </p:txBody>
      </p:sp>
      <p:sp>
        <p:nvSpPr>
          <p:cNvPr id="7" name="Text 5"/>
          <p:cNvSpPr/>
          <p:nvPr/>
        </p:nvSpPr>
        <p:spPr>
          <a:xfrm>
            <a:off x="2376368" y="4434602"/>
            <a:ext cx="9877544" cy="1996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7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Нравственность и религия взаимодополняют друг друга. Религиозные учения часто предлагают нам указания и руководство по тому, как вести себя и принимать решения в различных ситуациях. Они помогают нам найти смысл в жизни и ориентир в моральных вопросах. В то же время, нравственность является основой для понимания и принятия религиозных учений. Она помогает нам критически оценивать и интерпретировать религиозные тексты и традиции, чтобы применять их в нашей повседневной жизни.</a:t>
            </a:r>
            <a:endParaRPr lang="en-US" sz="1637" dirty="0"/>
          </a:p>
        </p:txBody>
      </p:sp>
      <p:sp>
        <p:nvSpPr>
          <p:cNvPr id="8" name="Text 6"/>
          <p:cNvSpPr/>
          <p:nvPr/>
        </p:nvSpPr>
        <p:spPr>
          <a:xfrm>
            <a:off x="2376368" y="6665119"/>
            <a:ext cx="9877544" cy="9983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7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Таким образом, нравственность и религия взаимодействуют и влияют на нашу жизнь во многих аспектах. Они помогают нам строить гармоничные отношения с окружающими людьми, развивать свою нравственность и духовность, а также находить смысл и цель в жизни.</a:t>
            </a:r>
            <a:endParaRPr lang="en-US" sz="163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</TotalTime>
  <Words>677</Words>
  <Application>Microsoft Office PowerPoint</Application>
  <PresentationFormat>Произвольный</PresentationFormat>
  <Paragraphs>83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10</cp:revision>
  <cp:lastPrinted>2024-01-16T08:32:57Z</cp:lastPrinted>
  <dcterms:created xsi:type="dcterms:W3CDTF">2023-11-09T13:21:48Z</dcterms:created>
  <dcterms:modified xsi:type="dcterms:W3CDTF">2024-01-16T08:33:52Z</dcterms:modified>
</cp:coreProperties>
</file>