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FF698-C4A4-4425-97EE-C9C1F29AF8D2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8016B-E86C-4400-A39B-FBB31CC00C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AB1B-B3C5-457F-82DD-0DA9F83BFBD6}" type="datetime1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5C08692-F93E-4161-BB73-C249F6B3C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827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899E-038D-474E-9BCA-7201E3F13171}" type="datetime1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C08692-F93E-4161-BB73-C249F6B3C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678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D9E1-9C6E-476A-911F-7AA15977D67A}" type="datetime1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C08692-F93E-4161-BB73-C249F6B3C2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18743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8EF5-69DE-402E-9044-E4E9E3094D15}" type="datetime1">
              <a:rPr lang="ru-RU" smtClean="0"/>
              <a:t>07.06.2023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C08692-F93E-4161-BB73-C249F6B3C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2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1F77-6E9A-4B47-8E67-34785D104FD3}" type="datetime1">
              <a:rPr lang="ru-RU" smtClean="0"/>
              <a:t>07.06.2023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C08692-F93E-4161-BB73-C249F6B3C2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39159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857D-91C5-4B3C-9B82-99BA4D301D33}" type="datetime1">
              <a:rPr lang="ru-RU" smtClean="0"/>
              <a:t>07.06.2023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C08692-F93E-4161-BB73-C249F6B3C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019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EA02-8F9B-4C56-B9FD-D4C145BCEE50}" type="datetime1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8692-F93E-4161-BB73-C249F6B3C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6858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2FC6-9C90-4E8C-B01A-DFFC827B6F08}" type="datetime1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8692-F93E-4161-BB73-C249F6B3C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28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529B-08FE-4B70-A748-10570DBBF4DE}" type="datetime1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8692-F93E-4161-BB73-C249F6B3C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761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3F96-A1F8-4D5E-ACEC-F4B9E32DC464}" type="datetime1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C08692-F93E-4161-BB73-C249F6B3C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707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2B4B-E3F9-40C7-9835-0FB18B5D743F}" type="datetime1">
              <a:rPr lang="ru-RU" smtClean="0"/>
              <a:t>07.06.2023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C08692-F93E-4161-BB73-C249F6B3C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722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0155-1EA7-4168-9CD4-5630F29FEE0D}" type="datetime1">
              <a:rPr lang="ru-RU" smtClean="0"/>
              <a:t>07.06.2023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C08692-F93E-4161-BB73-C249F6B3C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909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6EE-58D1-4EDB-920D-689A61FEED85}" type="datetime1">
              <a:rPr lang="ru-RU" smtClean="0"/>
              <a:t>07.06.2023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8692-F93E-4161-BB73-C249F6B3C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310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12DB-F7F5-4F84-A66A-9603ABB8DF3B}" type="datetime1">
              <a:rPr lang="ru-RU" smtClean="0"/>
              <a:t>07.06.2023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8692-F93E-4161-BB73-C249F6B3C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353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5DF7-7605-4A55-85E3-4A03D87E4B56}" type="datetime1">
              <a:rPr lang="ru-RU" smtClean="0"/>
              <a:t>07.06.2023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8692-F93E-4161-BB73-C249F6B3C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444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B100-6E2F-4623-BC3F-37C66B1A6348}" type="datetime1">
              <a:rPr lang="ru-RU" smtClean="0"/>
              <a:t>07.06.2023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C08692-F93E-4161-BB73-C249F6B3C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607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F716-05F5-452C-919B-B3F72BE6C4DD}" type="datetime1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5C08692-F93E-4161-BB73-C249F6B3C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455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ru.wikipedia.org/wiki/%D0%92%D0%B0%D0%BB%D1%8E%D1%82%D0%BD%D1%8B%D0%B9_%D0%BA%D1%83%D1%80%D1%81#cite_note-1" TargetMode="External"/><Relationship Id="rId7" Type="http://schemas.openxmlformats.org/officeDocument/2006/relationships/hyperlink" Target="https://ru.wikipedia.org/wiki/%D0%A1%D0%B2%D0%BE%D0%B1%D0%BE%D0%B4%D0%BD%D0%BE_%D0%BA%D0%BE%D0%BD%D0%B2%D0%B5%D1%80%D1%82%D0%B8%D1%80%D1%83%D0%B5%D0%BC%D0%B0%D1%8F_%D0%B2%D0%B0%D0%BB%D1%8E%D1%82%D0%B0" TargetMode="External"/><Relationship Id="rId2" Type="http://schemas.openxmlformats.org/officeDocument/2006/relationships/hyperlink" Target="https://ru.wikipedia.org/wiki/%D0%9A%D0%BE%D1%82%D0%B8%D1%80%D0%BE%D0%B2%D0%BA%D0%B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D0%A1%D1%87%D1%91%D1%82_%D0%B4%D0%B2%D0%B8%D0%B6%D0%B5%D0%BD%D0%B8%D1%8F_%D0%BA%D0%B0%D0%BF%D0%B8%D1%82%D0%B0%D0%BB%D0%BE%D0%B2" TargetMode="External"/><Relationship Id="rId5" Type="http://schemas.openxmlformats.org/officeDocument/2006/relationships/hyperlink" Target="https://ru.wikipedia.org/wiki/%D0%A1%D1%87%D1%91%D1%82_%D1%82%D0%B5%D0%BA%D1%83%D1%89%D0%B8%D1%85_%D0%BE%D0%BF%D0%B5%D1%80%D0%B0%D1%86%D0%B8%D0%B9" TargetMode="External"/><Relationship Id="rId4" Type="http://schemas.openxmlformats.org/officeDocument/2006/relationships/hyperlink" Target="https://ru.wikipedia.org/wiki/%D0%9A%D0%BE%D0%BD%D0%B2%D0%B5%D1%80%D1%82%D0%B8%D1%80%D1%83%D0%B5%D0%BC%D0%BE%D1%81%D1%82%D1%8C_%D0%B2%D0%B0%D0%BB%D1%8E%D1%8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4%D0%B5%D0%B2%D0%B0%D0%BB%D1%8C%D0%B2%D0%B0%D1%86%D0%B8%D1%8F" TargetMode="External"/><Relationship Id="rId3" Type="http://schemas.openxmlformats.org/officeDocument/2006/relationships/hyperlink" Target="https://ru.wikipedia.org/wiki/%D0%92%D0%B0%D0%BB%D1%8E%D1%82%D0%BD%D0%B0%D1%8F_%D0%B8%D0%BD%D1%82%D0%B5%D1%80%D0%B2%D0%B5%D0%BD%D1%86%D0%B8%D1%8F" TargetMode="External"/><Relationship Id="rId7" Type="http://schemas.openxmlformats.org/officeDocument/2006/relationships/hyperlink" Target="https://ru.wikipedia.org/wiki/%D0%A0%D0%B5%D0%B6%D0%B8%D0%BC_%D0%B2%D0%B0%D0%BB%D1%8E%D1%82%D0%BD%D0%BE%D0%B3%D0%BE_%D0%BA%D1%83%D1%80%D1%81%D0%B0" TargetMode="External"/><Relationship Id="rId2" Type="http://schemas.openxmlformats.org/officeDocument/2006/relationships/hyperlink" Target="https://ru.wikipedia.org/wiki/%D0%AD%D0%BA%D0%BE%D0%BD%D0%BE%D0%BC%D0%B8%D1%87%D0%B5%D1%81%D0%BA%D0%B0%D1%8F_%D0%BF%D0%BE%D0%BB%D0%B8%D1%82%D0%B8%D0%BA%D0%B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D0%92%D0%B0%D0%BB%D1%8E%D1%82%D0%BD%D1%8B%D0%B9_%D0%BA%D0%BE%D0%BD%D1%82%D1%80%D0%BE%D0%BB%D1%8C" TargetMode="External"/><Relationship Id="rId5" Type="http://schemas.openxmlformats.org/officeDocument/2006/relationships/hyperlink" Target="https://ru.wikipedia.org/wiki/%D0%92%D0%B0%D0%BB%D1%8E%D1%82%D0%BD%D1%8B%D0%B5_%D0%BE%D0%B3%D1%80%D0%B0%D0%BD%D0%B8%D1%87%D0%B5%D0%BD%D0%B8%D1%8F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ru.wikipedia.org/wiki/%D0%97%D0%BE%D0%BB%D0%BE%D1%82%D0%BE%D0%B2%D0%B0%D0%BB%D1%8E%D1%82%D0%BD%D1%8B%D0%B5_%D1%80%D0%B5%D0%B7%D0%B5%D1%80%D0%B2%D1%8B" TargetMode="External"/><Relationship Id="rId9" Type="http://schemas.openxmlformats.org/officeDocument/2006/relationships/hyperlink" Target="https://ru.wikipedia.org/wiki/%D0%A0%D0%B5%D0%B2%D0%B0%D0%BB%D1%8C%D0%B2%D0%B0%D1%86%D0%B8%D1%8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2189" y="1265923"/>
            <a:ext cx="8613169" cy="2509242"/>
          </a:xfrm>
        </p:spPr>
        <p:txBody>
          <a:bodyPr>
            <a:noAutofit/>
          </a:bodyPr>
          <a:lstStyle/>
          <a:p>
            <a:pPr algn="ctr">
              <a:lnSpc>
                <a:spcPct val="16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Теоретические основы регулирования величины валютного курса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60000"/>
              </a:lnSpc>
              <a:spcBef>
                <a:spcPts val="0"/>
              </a:spcBef>
            </a:pP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00354" y="5165454"/>
            <a:ext cx="5381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Подготовил: </a:t>
            </a:r>
            <a:r>
              <a:rPr lang="ru-RU" b="1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Забара</a:t>
            </a: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В.Н</a:t>
            </a: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r"/>
            <a:r>
              <a:rPr lang="ru-RU" b="1" i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Научный руководитель: </a:t>
            </a: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Лаврикова Н.И.</a:t>
            </a: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i="0" dirty="0"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8692-F93E-4161-BB73-C249F6B3C23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11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8587" y="19050"/>
            <a:ext cx="9144000" cy="5715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 июне-2023 будет с рублем, долларом и евро? Валютный прогноз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4325" y="45118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мае курс рубля к доллару практически не изменился: в начале месяца за один доллар давали в среднем 79,9 рублей, столько же американская валюта стоит в конце мая. Евро подешевел — с 87 до 85 рублей. Финансовые эксперты рассказали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ждет российскую валюту в июне.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23674" y="451188"/>
            <a:ext cx="545782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Второй мощный фактор заключается в том, что промежуток с конца мая по июнь-июль является периодом выплаты дивидендов на российском рынке. Опять же более 50% из них будут выплачивать экспортеры. Для этого им также придется продать большую часть своей валютной выручки, таким образом давая возможность рублю укрепиться.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связи с этим мы можем увидеть курс национальной валюты в диапазоне 75-78 рублей за доллар.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касается наиболее привлекательной валюты для сохранения денег, здесь нет однозначного ответа. Выбор зависит напрямую от цели и от того, в какой денежной единице она должна быть реализована. Если это краткосрочные цели внутри страны, оптимально держать накопления в рублях. Если говорить о долгосрочных целях, то в идеале составить диверсифицированный портфель, в котором будет не менее трех валют в разных пропорциях».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0683" y="2817971"/>
            <a:ext cx="5309642" cy="354252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8692-F93E-4161-BB73-C249F6B3C23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557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7132" y="71919"/>
            <a:ext cx="9510445" cy="4366517"/>
          </a:xfrm>
        </p:spPr>
        <p:txBody>
          <a:bodyPr>
            <a:noAutofit/>
          </a:bodyPr>
          <a:lstStyle/>
          <a:p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Валю́тный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курс — цена (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Котировка"/>
              </a:rPr>
              <a:t>котировка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денежной единицы одной страны, выраженная в денежной единице другой страны</a:t>
            </a:r>
            <a:r>
              <a:rPr lang="ru-RU" sz="16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[1]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Валютный курс может определяться либо в результате взаимодействия рыночных сил, либо законодательно. В первом случае курс зависит от спроса на валюту и ее предложения на валютном рынке, во втором случае курс устанавливается государством.</a:t>
            </a:r>
          </a:p>
          <a:p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формирования курса тесно связан с 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Конвертируемость валют"/>
              </a:rPr>
              <a:t>конвертируемостью валюты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 есть с ее способностью свободно обмениваться на другие валюты. Конвертируемость зависит от ограничений, накладываемых государством на валютные операции. Различают конвертируемость по 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Счёт текущих операций"/>
              </a:rPr>
              <a:t>текущему счёту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и конвертируемость по 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Счёт движения капиталов"/>
              </a:rPr>
              <a:t>счёту движения капитала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Первый вид конвертируемости необходим для свободного осуществления торговых операций (экспорт и импорт), а второй — для свободного движения капитала между странами. Если валюта конвертируется по обоим счетам, то она называется 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tooltip="Свободно конвертируемая валюта"/>
              </a:rPr>
              <a:t>свободно конвертируемой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этом случае ограничения отсутствуют совсем или минимальны. Как правило, ограничение конвертируемости по счету движения капитала снижает волатильность валютного курса, даже при сохранении конвертируемости по текущему счету.</a:t>
            </a:r>
          </a:p>
          <a:p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91856" y="4220420"/>
            <a:ext cx="7417941" cy="25399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8692-F93E-4161-BB73-C249F6B3C23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8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924" y="195210"/>
            <a:ext cx="8308368" cy="1990617"/>
          </a:xfrm>
        </p:spPr>
        <p:txBody>
          <a:bodyPr>
            <a:normAutofit fontScale="92500" lnSpcReduction="20000"/>
          </a:bodyPr>
          <a:lstStyle/>
          <a:p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Валютная политика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совокупность 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 сфере денежного обращения и валютных отношений, осуществляемых государствами, центральными банками и международными финансовыми органами.</a:t>
            </a:r>
          </a:p>
          <a:p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одним из главных сегментов 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Экономическая политика"/>
              </a:rPr>
              <a:t>экономической политики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При этом </a:t>
            </a:r>
            <a:r>
              <a:rPr lang="ru-RU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валютное регулирование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это способ выражения валютной политики государства.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98058" y="1818526"/>
            <a:ext cx="6123397" cy="503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Формы</a:t>
            </a:r>
            <a:r>
              <a:rPr lang="ru-RU" sz="2000" b="1" dirty="0" smtClean="0">
                <a:solidFill>
                  <a:srgbClr val="54595D"/>
                </a:solidFill>
                <a:latin typeface="Arial" panose="020B0604020202020204" pitchFamily="34" charset="0"/>
              </a:rPr>
              <a:t>: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Кроме видового дифференцирования валютная политика различается по формам проявления, отвечающая на вопрос «</a:t>
            </a:r>
            <a:r>
              <a:rPr lang="ru-RU" sz="200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Как?</a:t>
            </a:r>
            <a:r>
              <a:rPr lang="ru-RU" sz="200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», так выделяют:</a:t>
            </a:r>
          </a:p>
          <a:p>
            <a:endParaRPr lang="ru-RU" sz="200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00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Дисконтную политику;</a:t>
            </a:r>
          </a:p>
          <a:p>
            <a:endParaRPr lang="ru-RU" sz="200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00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Девизную политику (в том числе </a:t>
            </a:r>
            <a:r>
              <a:rPr lang="ru-RU" sz="2000" i="0" u="none" strike="noStrike" dirty="0" smtClean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Валютная интервенция"/>
              </a:rPr>
              <a:t>валютные интервенции</a:t>
            </a:r>
            <a:r>
              <a:rPr lang="ru-RU" sz="200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);</a:t>
            </a:r>
          </a:p>
          <a:p>
            <a:endParaRPr lang="ru-RU" sz="200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00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Диверсификацию </a:t>
            </a:r>
            <a:r>
              <a:rPr lang="ru-RU" sz="2000" i="0" u="none" strike="noStrike" dirty="0" smtClean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Золотовалютные резервы"/>
              </a:rPr>
              <a:t>валютных резервов</a:t>
            </a:r>
            <a:endParaRPr lang="ru-RU" sz="200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000" i="0" u="none" strike="noStrike" dirty="0" smtClean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Валютные ограничения"/>
              </a:rPr>
              <a:t>Валютное ограничение</a:t>
            </a:r>
            <a:r>
              <a:rPr lang="ru-RU" sz="200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ru-RU" sz="2000" i="0" u="none" strike="noStrike" dirty="0" smtClean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Валютный контроль"/>
              </a:rPr>
              <a:t>Валютный контроль</a:t>
            </a:r>
            <a:r>
              <a:rPr lang="ru-RU" sz="200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);</a:t>
            </a:r>
          </a:p>
          <a:p>
            <a:endParaRPr lang="ru-RU" sz="200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00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Регуляцию конвертации валют;</a:t>
            </a:r>
          </a:p>
          <a:p>
            <a:r>
              <a:rPr lang="ru-RU" sz="2000" i="0" u="none" strike="noStrike" dirty="0" smtClean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Режим валютного курса"/>
              </a:rPr>
              <a:t>Режим валютного курса</a:t>
            </a:r>
            <a:r>
              <a:rPr lang="ru-RU" sz="200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000" i="0" u="none" strike="noStrike" dirty="0" smtClean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Девальвация"/>
              </a:rPr>
              <a:t>Девальвацию</a:t>
            </a:r>
            <a:r>
              <a:rPr lang="ru-RU" sz="200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sz="2000" i="0" u="none" strike="noStrike" dirty="0" smtClean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Ревальвация"/>
              </a:rPr>
              <a:t>ревальвацию</a:t>
            </a:r>
            <a:r>
              <a:rPr lang="ru-RU" sz="200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00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85653" y="2883185"/>
            <a:ext cx="4212405" cy="327745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8692-F93E-4161-BB73-C249F6B3C23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35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7498" y="796834"/>
            <a:ext cx="7550331" cy="482885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валютной котировки</a:t>
            </a:r>
          </a:p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Валютная котировка (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currency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quotation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— определение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валютного курса на основе избранных рыночных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механизмов.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разных странах используются два основных метода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валютной котировки — прямая котировка и косвенная.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Прямая котировка — выражение валютного курса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единицы национальной валюты через определенное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единиц иностранной валюты.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Косвенная котировка — выражение валютного курса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единицы иностранной валюты через определенное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единиц национальной валюты.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Кросс-котировка — выражение курсов двух валют друг к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другу через курс каждой из них по отношению к третьей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валюте, обычно доллару США.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l="14321" t="6430" r="11911" b="20760"/>
          <a:stretch>
            <a:fillRect/>
          </a:stretch>
        </p:blipFill>
        <p:spPr>
          <a:xfrm>
            <a:off x="326572" y="169817"/>
            <a:ext cx="3291840" cy="259950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8692-F93E-4161-BB73-C249F6B3C23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48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7573" y="143838"/>
            <a:ext cx="9030984" cy="636997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зависимости от вида сделок различают:</a:t>
            </a:r>
          </a:p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Спот-курс (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— курс, по которому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обмениваются валюты в течение не более двух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 дней с момента достижения соглашения о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курсе.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Форвардный курс (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— согласованный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курс, по которому обмениваются валюты в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определенный момент в будущем, более чем через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дня после достижения соглашения о курсе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Расчетные виды валютного курса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Номинальный валютный курс (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курс между двумя валютами, цена единицы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национальной валюты, выраженная в единицах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иностранной валюты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Еn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номинальный валютный курс;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иностранная валюта;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национальная валюта.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8692-F93E-4161-BB73-C249F6B3C23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21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434" y="242388"/>
            <a:ext cx="6863137" cy="338439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Реальный валютный курс (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номинальный валютный курс, пересчитанный с учетом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уровня цен в своей стране и в той стране, к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валюте которой котируется национальная валюта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En×Pf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Еr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реальный валютный курс;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индекс цен зарубежной страны;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индекс цен своей страны.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55326" y="4151487"/>
            <a:ext cx="67404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Номинальный эффективный обменный курс 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b="0" i="0" dirty="0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НЭОК (</a:t>
            </a:r>
            <a:r>
              <a:rPr lang="ru-RU" sz="2000" b="0" i="0" dirty="0" err="1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nominal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i="0" dirty="0" err="1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effective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i="0" dirty="0" err="1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exchange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i="0" dirty="0" err="1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rate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, NEER) — 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индекс валютного 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курса, рассчитанный как соотношение 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между национальной 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валютой и валютами других стран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, взвешенными 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в соответствии с удельным весом 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этих стран 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в валютных операциях данной 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страны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8692-F93E-4161-BB73-C249F6B3C23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302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1015" y="66363"/>
            <a:ext cx="6622861" cy="660956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номинальной и реальной процентной ставки на валютный курс</a:t>
            </a:r>
          </a:p>
          <a:p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π</a:t>
            </a:r>
            <a:b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уравнения видно, что номинальная процентная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 может измениться по двум причинам: во-первых,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изменения реальной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процентной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ставки.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во-вторых, из-за изменения инфляционных ожиданий π.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зависимости от того, какой из компонентов приводит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изменению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номинальной процентной ставки,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 национальной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валюты либо растет, либо падает.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•Рост номинальной процентной ставки из-за роста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реальной процентной ставки ведет к росту курса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национальной валюты.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•Рост номинальной процентной ставки из-за роста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инфляционных ожиданий ведет к падению курса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национальной валюты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499" y="1513212"/>
            <a:ext cx="3585622" cy="394706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8692-F93E-4161-BB73-C249F6B3C23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800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0124" y="169933"/>
            <a:ext cx="5429756" cy="5146534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Денежная теория валютного курса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Предложение денег (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Мs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—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экзогенная переменная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регулируемая денежными властями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показывающая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 денег в обращение/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денежную массу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Спрос на деньги (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Мd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—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эндогенная переменная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пропорциональная уровню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цен, зависящая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номинальной процентной ставки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реальных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доходов и показывающая потребность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реальных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денежных остатках.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Денежная теория валютного курса (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monetary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— валютный курс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национальной валюты определяется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относительным спросом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предложением денег между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двумя странами.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81919" y="169933"/>
            <a:ext cx="6168827" cy="4002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Правила денежного равновесия внутри страны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Денежный рынок внутри страны находится в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равновесии, когда внутренний спрос на деньги равен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их предложению, определяя тем самым равновесную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процентную ставку и соответствующий ей размер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реальных денежных остатков.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При неизменном уровне цен и спросе на деньги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предложения денег приводит к снижению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процентной ставки, сокращение предложения денег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к ее росту.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При неизменном уровне цен и предложении денег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рост реального производства приводит к росту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процентной ставки, сокращение реального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производства — к ее падению.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1919" y="4296870"/>
            <a:ext cx="5332651" cy="247616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8692-F93E-4161-BB73-C249F6B3C23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83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8568" y="0"/>
            <a:ext cx="7095682" cy="573405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валютного курса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его уровень и динамика способны оказывать активное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воздействие на внешние и внутренние потоки товаров и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финансовых активов страны;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выполняет существенную функцию в денежном передаточном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механизме, взаимодействуя с процентными ставками,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параметрами денежного предложения и оказывая вместе с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ними влияние на общую экономическую конъюнктуру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государства;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является одной из существенных характеристик и средств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 экономического баланса как внутреннего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равновесия (прежде всего, в соотношении внутренних цен,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занятости и объемов производства), так и внешнего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равновесия экономики (сбалансированности внешней торговли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платежного баланса в целом).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Следовательно, необходимо формирование системы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регулирования.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4250" y="1190625"/>
            <a:ext cx="4743450" cy="50292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8692-F93E-4161-BB73-C249F6B3C23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97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158</TotalTime>
  <Words>430</Words>
  <Application>Microsoft Office PowerPoint</Application>
  <PresentationFormat>Произвольный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16</cp:revision>
  <dcterms:created xsi:type="dcterms:W3CDTF">2023-05-26T09:57:25Z</dcterms:created>
  <dcterms:modified xsi:type="dcterms:W3CDTF">2023-06-07T18:31:18Z</dcterms:modified>
</cp:coreProperties>
</file>