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108" y="-9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DC9CF-4EEA-4396-A6BB-8B114BAE6BE9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914E8-18B7-435A-9298-26C74C3D5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731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BA7E2-9ABA-4F80-BD22-0DE1584E302A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C3695-60E7-4AB8-B6C0-843C039FD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38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0B667EE-9218-41A6-A22A-66E4594563E6}" type="datetime1">
              <a:rPr lang="ru-RU" smtClean="0"/>
              <a:t>27.05.2023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69D2F72-0D1C-4BE0-8828-2E971DA9C6C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17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0222-FBFE-464A-BBCC-7EA424F350C5}" type="datetime1">
              <a:rPr lang="ru-RU" smtClean="0"/>
              <a:t>27.05.2023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2F72-0D1C-4BE0-8828-2E971DA9C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4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1FB4-141E-4022-B644-D9F13D849F61}" type="datetime1">
              <a:rPr lang="ru-RU" smtClean="0"/>
              <a:t>27.05.2023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2F72-0D1C-4BE0-8828-2E971DA9C6C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321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A874-51E7-4863-8C9E-D8A5E2C4F26F}" type="datetime1">
              <a:rPr lang="ru-RU" smtClean="0"/>
              <a:t>27.05.2023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2F72-0D1C-4BE0-8828-2E971DA9C6C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848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E696-F12E-4666-AEDF-547B4868A82E}" type="datetime1">
              <a:rPr lang="ru-RU" smtClean="0"/>
              <a:t>27.05.2023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2F72-0D1C-4BE0-8828-2E971DA9C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756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D420-52DB-40DD-980D-3E7607B669BF}" type="datetime1">
              <a:rPr lang="ru-RU" smtClean="0"/>
              <a:t>27.05.2023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2F72-0D1C-4BE0-8828-2E971DA9C6C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136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FBAC-9223-480D-97AB-D0DF936AAD1C}" type="datetime1">
              <a:rPr lang="ru-RU" smtClean="0"/>
              <a:t>27.05.2023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2F72-0D1C-4BE0-8828-2E971DA9C6C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151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77D6-C73E-492E-9437-37705C9E5FFE}" type="datetime1">
              <a:rPr lang="ru-RU" smtClean="0"/>
              <a:t>27.05.2023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2F72-0D1C-4BE0-8828-2E971DA9C6C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924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EFB3-4B71-4ED5-9698-A750F5EAB958}" type="datetime1">
              <a:rPr lang="ru-RU" smtClean="0"/>
              <a:t>27.05.2023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2F72-0D1C-4BE0-8828-2E971DA9C6C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29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1C56-C3C7-4D66-AE83-93A208E8547A}" type="datetime1">
              <a:rPr lang="ru-RU" smtClean="0"/>
              <a:t>27.05.2023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2F72-0D1C-4BE0-8828-2E971DA9C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918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26C5-6AA5-4618-964F-79B3E717885B}" type="datetime1">
              <a:rPr lang="ru-RU" smtClean="0"/>
              <a:t>27.05.2023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2F72-0D1C-4BE0-8828-2E971DA9C6C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54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07F8-C0D5-466D-849E-49D380C71B3E}" type="datetime1">
              <a:rPr lang="ru-RU" smtClean="0"/>
              <a:t>27.05.2023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2F72-0D1C-4BE0-8828-2E971DA9C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60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E7B2-AEA5-48CC-ACB6-9A0925C03CC1}" type="datetime1">
              <a:rPr lang="ru-RU" smtClean="0"/>
              <a:t>27.05.2023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2F72-0D1C-4BE0-8828-2E971DA9C6C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304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537D0-C004-4B8D-9505-1D5123ED0BAF}" type="datetime1">
              <a:rPr lang="ru-RU" smtClean="0"/>
              <a:t>27.05.2023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2F72-0D1C-4BE0-8828-2E971DA9C6C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5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D935-5577-426F-B073-202466CD3F05}" type="datetime1">
              <a:rPr lang="ru-RU" smtClean="0"/>
              <a:t>27.05.2023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2F72-0D1C-4BE0-8828-2E971DA9C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43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FF5A-11BC-4907-8748-E06008858366}" type="datetime1">
              <a:rPr lang="ru-RU" smtClean="0"/>
              <a:t>27.05.2023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2F72-0D1C-4BE0-8828-2E971DA9C6C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93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E8FF-ADF8-464C-9292-8BC5F68BF475}" type="datetime1">
              <a:rPr lang="ru-RU" smtClean="0"/>
              <a:t>27.05.2023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2F72-0D1C-4BE0-8828-2E971DA9C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62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B96169-9BCC-4230-B7A0-B381870E29D9}" type="datetime1">
              <a:rPr lang="ru-RU" smtClean="0"/>
              <a:t>27.05.2023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9D2F72-0D1C-4BE0-8828-2E971DA9C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5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H="1">
            <a:off x="2475897" y="1577216"/>
            <a:ext cx="7190616" cy="3767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3370" y="2502502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Валютный курс и валютная политика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94027" y="5537198"/>
            <a:ext cx="4321629" cy="1320802"/>
          </a:xfrm>
        </p:spPr>
        <p:txBody>
          <a:bodyPr>
            <a:normAutofit/>
          </a:bodyPr>
          <a:lstStyle/>
          <a:p>
            <a:pPr algn="l"/>
            <a:r>
              <a:rPr lang="ru-RU" i="1" dirty="0" smtClean="0"/>
              <a:t>Работу </a:t>
            </a:r>
            <a:r>
              <a:rPr lang="ru-RU" i="1" dirty="0" smtClean="0"/>
              <a:t>выполнил: </a:t>
            </a:r>
            <a:r>
              <a:rPr lang="ru-RU" i="1" dirty="0" err="1" smtClean="0"/>
              <a:t>Качев</a:t>
            </a:r>
            <a:r>
              <a:rPr lang="ru-RU" i="1" dirty="0" smtClean="0"/>
              <a:t> З.С.</a:t>
            </a:r>
          </a:p>
          <a:p>
            <a:pPr algn="l"/>
            <a:r>
              <a:rPr lang="ru-RU" i="1" dirty="0" smtClean="0"/>
              <a:t>Научный руководитель: Лаврикова Н.И.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2F72-0D1C-4BE0-8828-2E971DA9C6C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64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8857" y="631372"/>
            <a:ext cx="4488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Учебные вопросы</a:t>
            </a:r>
            <a:r>
              <a:rPr lang="en-US" sz="4000" b="1" dirty="0" smtClean="0"/>
              <a:t>: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17171" y="2090057"/>
            <a:ext cx="3969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1. </a:t>
            </a:r>
            <a:r>
              <a:rPr lang="ru-RU" sz="4000" dirty="0" smtClean="0"/>
              <a:t>Валютный курс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317170" y="3015344"/>
            <a:ext cx="4871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2. </a:t>
            </a:r>
            <a:r>
              <a:rPr lang="ru-RU" sz="4000" dirty="0" smtClean="0"/>
              <a:t>Валютная политика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414" y="1532727"/>
            <a:ext cx="3218357" cy="25304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414" y="4063159"/>
            <a:ext cx="3218357" cy="227698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2F72-0D1C-4BE0-8828-2E971DA9C6C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07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2859" y="174759"/>
            <a:ext cx="3802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Валютный курс</a:t>
            </a:r>
            <a:endParaRPr lang="ru-RU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6649" y="1376918"/>
            <a:ext cx="6096000" cy="31588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Курс валюты — это стоимость денежной единицы одной страны, выраженная в деньгах другой страны. </a:t>
            </a:r>
            <a:endParaRPr lang="ru-RU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Например, в валютной паре USD/RUB первая валюта — доллар — показывает, чей курс выражается. А вторая — рубль — это деньги, в которых считают стоимость доллара. Если курс доллара равен 79.95 рублям, один доллар можно купить за 79.95 рубля.</a:t>
            </a:r>
            <a:endParaRPr lang="ru-RU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084" y="1080353"/>
            <a:ext cx="4227202" cy="34916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0" y="174759"/>
            <a:ext cx="641520" cy="818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5737532"/>
            <a:ext cx="818184" cy="818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092" y="5862962"/>
            <a:ext cx="567831" cy="692754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2F72-0D1C-4BE0-8828-2E971DA9C6C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78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064476" y="174759"/>
            <a:ext cx="6932140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20113" y="174759"/>
            <a:ext cx="6689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016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Что влияет на цену валюты?</a:t>
            </a:r>
            <a:endParaRPr lang="ru-RU" sz="4000" b="1" dirty="0">
              <a:ln w="1016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0" y="174759"/>
            <a:ext cx="641520" cy="818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5737532"/>
            <a:ext cx="818184" cy="818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092" y="5862962"/>
            <a:ext cx="567831" cy="69275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667265" y="1359242"/>
            <a:ext cx="2866767" cy="15816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Спрос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383957" y="3982994"/>
            <a:ext cx="3781167" cy="20841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Предложение</a:t>
            </a:r>
          </a:p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573806" y="3982994"/>
            <a:ext cx="3781156" cy="20841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Действия ЦБ</a:t>
            </a:r>
          </a:p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8907156" y="1359242"/>
            <a:ext cx="2866767" cy="15816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ЧС</a:t>
            </a: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 rot="1212085">
            <a:off x="4797508" y="1116509"/>
            <a:ext cx="469557" cy="22568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20416647">
            <a:off x="6415217" y="1115133"/>
            <a:ext cx="469557" cy="22568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3622619">
            <a:off x="3578325" y="743652"/>
            <a:ext cx="469557" cy="10786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8379455">
            <a:off x="8346010" y="819910"/>
            <a:ext cx="469557" cy="10786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2F72-0D1C-4BE0-8828-2E971DA9C6C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62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623456" y="44112"/>
            <a:ext cx="7620001" cy="1029677"/>
          </a:xfrm>
          <a:prstGeom prst="roundRect">
            <a:avLst>
              <a:gd name="adj" fmla="val 26805"/>
            </a:avLst>
          </a:prstGeom>
          <a:solidFill>
            <a:srgbClr val="C3D4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06718" y="142724"/>
            <a:ext cx="7633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016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Где формируются курсы валют?</a:t>
            </a:r>
            <a:endParaRPr lang="ru-RU" sz="4000" b="1" dirty="0">
              <a:ln w="1016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5737532"/>
            <a:ext cx="818184" cy="818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092" y="5862962"/>
            <a:ext cx="567831" cy="692754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00385" y="1898820"/>
            <a:ext cx="3781167" cy="20841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Биржи</a:t>
            </a:r>
          </a:p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183165" y="2397998"/>
            <a:ext cx="3781156" cy="20841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Центробанк</a:t>
            </a:r>
          </a:p>
          <a:p>
            <a:pPr algn="ctr"/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 rot="3622619">
            <a:off x="3701556" y="1033447"/>
            <a:ext cx="469557" cy="1078664"/>
          </a:xfrm>
          <a:prstGeom prst="downArrow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8379455">
            <a:off x="8279948" y="1055499"/>
            <a:ext cx="469557" cy="1078664"/>
          </a:xfrm>
          <a:prstGeom prst="downArrow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068962" y="1911177"/>
            <a:ext cx="4061254" cy="20841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Коммерческие банки</a:t>
            </a:r>
          </a:p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5838964" y="1224745"/>
            <a:ext cx="469557" cy="1078664"/>
          </a:xfrm>
          <a:prstGeom prst="downArrow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" y="4804429"/>
            <a:ext cx="2694567" cy="2057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23" y="4760781"/>
            <a:ext cx="3150972" cy="21006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057" y="4756371"/>
            <a:ext cx="3518085" cy="210505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2F72-0D1C-4BE0-8828-2E971DA9C6C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3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12025" t="31497" r="42877" b="36344"/>
          <a:stretch/>
        </p:blipFill>
        <p:spPr>
          <a:xfrm>
            <a:off x="217714" y="3193141"/>
            <a:ext cx="5675085" cy="349794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3" name="Рисунок 2"/>
          <p:cNvPicPr/>
          <p:nvPr/>
        </p:nvPicPr>
        <p:blipFill rotWithShape="1">
          <a:blip r:embed="rId5"/>
          <a:srcRect l="11935" t="32380" r="44551" b="35850"/>
          <a:stretch/>
        </p:blipFill>
        <p:spPr>
          <a:xfrm>
            <a:off x="6473372" y="3193141"/>
            <a:ext cx="5544456" cy="34979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9323" y="190880"/>
            <a:ext cx="3151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Виды курсов</a:t>
            </a:r>
            <a:endParaRPr lang="ru-RU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 rot="2279540">
            <a:off x="4710470" y="928998"/>
            <a:ext cx="469557" cy="10786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474215">
            <a:off x="7197385" y="939118"/>
            <a:ext cx="469557" cy="10786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002568" y="2076891"/>
            <a:ext cx="2425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Прямой</a:t>
            </a:r>
            <a:endParaRPr lang="ru-RU" sz="4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1148" y="2085253"/>
            <a:ext cx="3076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Обратный</a:t>
            </a:r>
            <a:endParaRPr lang="ru-RU" sz="4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2F72-0D1C-4BE0-8828-2E971DA9C6C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5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96857" y="948386"/>
            <a:ext cx="6785625" cy="4505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689670" y="150046"/>
            <a:ext cx="563647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8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Валютная политика</a:t>
            </a:r>
            <a:endParaRPr lang="ru-RU" sz="4800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1909" y="1434061"/>
            <a:ext cx="64787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35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Валю́тная</a:t>
            </a:r>
            <a:r>
              <a:rPr lang="ru-RU" b="1" spc="35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spc="35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поли́тика</a:t>
            </a:r>
            <a:r>
              <a:rPr lang="ru-RU" b="1" spc="35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</a:t>
            </a:r>
            <a:r>
              <a:rPr lang="ru-RU" b="1" spc="35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совокупность экономических, правовых и организационных мер, осуществляемых правительствами и центральными банками, иными уполномоченными органами государственной власти в сфере международных валютно-экономических отношений; составная часть макроэкономической политики государства. В мировом масштабе валютная политика осуществляется межгосударственными экономическими объединениями, международными валютно-финансовыми организациями (Международный валютный </a:t>
            </a:r>
            <a:r>
              <a:rPr lang="ru-RU" b="1" spc="35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фонд</a:t>
            </a:r>
            <a:r>
              <a:rPr lang="en-US" b="1" spc="35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b="1" spc="35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spc="35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международные банки).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181" y="1011400"/>
            <a:ext cx="3131376" cy="23829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181" y="3747473"/>
            <a:ext cx="3131376" cy="24679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2F72-0D1C-4BE0-8828-2E971DA9C6C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92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946" y="87143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40C28"/>
                </a:solidFill>
                <a:latin typeface="Google Sans"/>
              </a:rPr>
              <a:t>Валютная интервенция</a:t>
            </a:r>
            <a:r>
              <a:rPr lang="ru-RU" dirty="0">
                <a:solidFill>
                  <a:srgbClr val="4D5156"/>
                </a:solidFill>
                <a:latin typeface="Google Sans"/>
              </a:rPr>
              <a:t> – </a:t>
            </a:r>
            <a:r>
              <a:rPr lang="ru-RU" dirty="0">
                <a:latin typeface="Google Sans"/>
              </a:rPr>
              <a:t>действие центрального банка страны на валютном рынке, направленное на поддержание или ослабление национальной валюты, в ходе которого единовременно или в ограниченный период времени производится покупка или продажа большого объема валюты.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01946" y="87143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</a:rPr>
              <a:t>Валютные ограничения </a:t>
            </a:r>
            <a:r>
              <a:rPr lang="ru-RU" dirty="0">
                <a:latin typeface="Arial" panose="020B0604020202020204" pitchFamily="34" charset="0"/>
              </a:rPr>
              <a:t>- система нормативных правил, устанавливаемых в административном порядке или законодательно направленных на ограничение операций с иностранной и национальной валютой и другими валютными ценностями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946" y="292601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Google Sans"/>
              </a:rPr>
              <a:t>Валютный</a:t>
            </a:r>
            <a:r>
              <a:rPr lang="ru-RU" b="1" dirty="0">
                <a:latin typeface="Google Sans"/>
              </a:rPr>
              <a:t> </a:t>
            </a:r>
            <a:r>
              <a:rPr lang="ru-RU" b="1" dirty="0" smtClean="0">
                <a:latin typeface="Google Sans"/>
              </a:rPr>
              <a:t>контроль</a:t>
            </a:r>
            <a:r>
              <a:rPr lang="ru-RU" dirty="0">
                <a:latin typeface="Google Sans"/>
              </a:rPr>
              <a:t> - деятельность уполномоченных органов и агентов, которая направлена на обеспечение соблюдения резидентами и нерезидентами Российской Федерации требований законодательства в сфере </a:t>
            </a:r>
            <a:r>
              <a:rPr lang="ru-RU" dirty="0" smtClean="0">
                <a:latin typeface="Google Sans"/>
              </a:rPr>
              <a:t>Внешнеэкономической деятельности.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75438" y="114265"/>
            <a:ext cx="4700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Основные определения</a:t>
            </a:r>
            <a:endParaRPr lang="ru-RU" sz="360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2F72-0D1C-4BE0-8828-2E971DA9C6C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03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064476" y="174759"/>
            <a:ext cx="6437870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20113" y="174759"/>
            <a:ext cx="6099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016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Цели валютной политики</a:t>
            </a:r>
            <a:endParaRPr lang="ru-RU" sz="4000" b="1" dirty="0">
              <a:ln w="1016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0" y="174759"/>
            <a:ext cx="641520" cy="818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5737532"/>
            <a:ext cx="818184" cy="818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092" y="5862962"/>
            <a:ext cx="567831" cy="69275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67742" y="1539775"/>
            <a:ext cx="3991048" cy="348530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егламентация </a:t>
            </a:r>
            <a:r>
              <a:rPr lang="ru-RU" sz="2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структурных принципов мировой валютной системы</a:t>
            </a:r>
            <a:endParaRPr lang="ru-RU" sz="11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5952472" y="1013886"/>
            <a:ext cx="469557" cy="22568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3622619">
            <a:off x="3578325" y="743652"/>
            <a:ext cx="469557" cy="10786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8379455">
            <a:off x="8346010" y="819910"/>
            <a:ext cx="469557" cy="10786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161946" y="3282428"/>
            <a:ext cx="3991048" cy="348530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оординация </a:t>
            </a:r>
            <a:r>
              <a:rPr lang="ru-RU" sz="2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валютной политики разных стран</a:t>
            </a:r>
            <a:endParaRPr lang="ru-RU" sz="11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8123475" y="1539775"/>
            <a:ext cx="3991048" cy="348530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существление 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совместных мер по преодолению валютно-финансовых кризисов</a:t>
            </a:r>
            <a:endParaRPr lang="ru-RU" sz="105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2F72-0D1C-4BE0-8828-2E971DA9C6C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116</TotalTime>
  <Words>122</Words>
  <Application>Microsoft Office PowerPoint</Application>
  <PresentationFormat>Произвольный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Натуральные материалы</vt:lpstr>
      <vt:lpstr>Валютный курс и валютная политика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Валютный курс и валютная политика</dc:title>
  <dc:creator>Admin</dc:creator>
  <cp:lastModifiedBy>user</cp:lastModifiedBy>
  <cp:revision>24</cp:revision>
  <cp:lastPrinted>2023-05-27T05:38:59Z</cp:lastPrinted>
  <dcterms:created xsi:type="dcterms:W3CDTF">2023-05-25T13:11:33Z</dcterms:created>
  <dcterms:modified xsi:type="dcterms:W3CDTF">2023-05-27T06:09:09Z</dcterms:modified>
</cp:coreProperties>
</file>