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4" r:id="rId4"/>
  </p:sldMasterIdLst>
  <p:notesMasterIdLst>
    <p:notesMasterId r:id="rId20"/>
  </p:notesMasterIdLst>
  <p:handoutMasterIdLst>
    <p:handoutMasterId r:id="rId21"/>
  </p:handoutMasterIdLst>
  <p:sldIdLst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A47EB0-50CB-472E-B999-8DB2BEEE45AE}" type="datetime1">
              <a:rPr lang="ru-RU" noProof="1" smtClean="0"/>
              <a:pPr rtl="0"/>
              <a:t>14.02.2023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EF054BB-8F28-4346-8754-0E5644500E18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6222309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3400416-5C0D-44C7-8754-008C5B55F8BE}" type="datetime1">
              <a:rPr lang="ru-RU" noProof="1" smtClean="0"/>
              <a:pPr rtl="0"/>
              <a:t>14.02.2023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70A596-7141-45E9-836C-E467146705EF}" type="slidenum">
              <a:rPr lang="ru-RU" noProof="1" dirty="0" smtClean="0"/>
              <a:pPr rtl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7395994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170A596-7141-45E9-836C-E467146705EF}" type="slidenum">
              <a:rPr lang="ru-RU" noProof="1" smtClean="0"/>
              <a:pPr rtl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66875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545269-FB51-4A0D-B0CF-F5F4A60711B3}" type="datetime1">
              <a:rPr lang="ru-RU" noProof="1" smtClean="0"/>
              <a:pPr rtl="0"/>
              <a:t>14.02.2023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FAA3B05-DA0C-46B8-A27A-899BB142953C}" type="datetime1">
              <a:rPr lang="ru-RU" noProof="1" smtClean="0"/>
              <a:pPr rtl="0"/>
              <a:t>14.02.2023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791261C-C197-4029-8656-EFC296A5803C}" type="datetime1">
              <a:rPr lang="ru-RU" noProof="1" smtClean="0"/>
              <a:pPr rtl="0"/>
              <a:t>14.02.2023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3834EF1-EB0D-4C4F-80B4-CFC66AC9F333}" type="datetime1">
              <a:rPr lang="ru-RU" noProof="1" smtClean="0"/>
              <a:pPr rtl="0"/>
              <a:t>14.02.2023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2CF6A8-4FDC-40D7-8BAE-6878CA90E52F}" type="datetime1">
              <a:rPr lang="ru-RU" noProof="1" smtClean="0"/>
              <a:pPr rtl="0"/>
              <a:t>14.02.2023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C224A88-FFFD-4580-BB2F-D6A39109A426}" type="datetime1">
              <a:rPr lang="ru-RU" noProof="1" smtClean="0"/>
              <a:pPr rtl="0"/>
              <a:t>14.02.2023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101B63D-AB4A-4EC4-91DE-7717EAE41D75}" type="datetime1">
              <a:rPr lang="ru-RU" noProof="1" smtClean="0"/>
              <a:pPr rtl="0"/>
              <a:t>14.02.2023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B129CEC-0499-484E-B184-52FA96026F4C}" type="datetime1">
              <a:rPr lang="ru-RU" noProof="1" smtClean="0"/>
              <a:pPr rtl="0"/>
              <a:t>14.02.2023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01FA3E-F7AB-4A57-A7C4-1A760E871A43}" type="datetime1">
              <a:rPr lang="ru-RU" noProof="1" smtClean="0"/>
              <a:pPr rtl="0"/>
              <a:t>14.02.2023</a:t>
            </a:fld>
            <a:endParaRPr lang="ru-RU" noProof="1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6206E2D-B0F0-4CDC-B364-7AEE58400ABC}" type="datetime1">
              <a:rPr lang="ru-RU" noProof="1" smtClean="0"/>
              <a:pPr rtl="0"/>
              <a:t>14.02.2023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FFEF01-2332-41E5-B378-0ED6C8A506D4}" type="datetime1">
              <a:rPr lang="ru-RU" noProof="1" smtClean="0"/>
              <a:pPr rtl="0"/>
              <a:t>14.02.2023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C224A88-FFFD-4580-BB2F-D6A39109A426}" type="datetime1">
              <a:rPr lang="ru-RU" noProof="1" smtClean="0"/>
              <a:pPr rtl="0"/>
              <a:t>14.02.2023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758CB7-007C-40DF-A901-600703FB6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459C3A3-8B02-4FAB-91CE-E81E1BA31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ru-RU" noProof="1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2022F-1436-49C5-9347-FDDDF4EE89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Бизнес проект: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«Производство керамической плитки»</a:t>
            </a:r>
            <a:endParaRPr lang="ru-RU" noProof="1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56C232-3134-4C4E-8119-3B970E1C3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3152" cy="457200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ru-RU" noProof="1"/>
              <a:t>Sit Dolor Amet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DB366A7-87C2-43BB-AF03-1AF039EE1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48" y="3887812"/>
            <a:ext cx="12188952" cy="4572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ru-RU" noProof="1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46464" y="4611187"/>
            <a:ext cx="2592542" cy="1667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/>
            <a:r>
              <a:rPr lang="ru-RU" b="1" dirty="0"/>
              <a:t>Выполнили студенты: </a:t>
            </a:r>
          </a:p>
          <a:p>
            <a:pPr marL="342900" indent="-342900" algn="r"/>
            <a:r>
              <a:rPr lang="ru-RU" dirty="0" err="1"/>
              <a:t>Дыхныч</a:t>
            </a:r>
            <a:r>
              <a:rPr lang="ru-RU" dirty="0"/>
              <a:t> Мария</a:t>
            </a:r>
          </a:p>
          <a:p>
            <a:pPr marL="342900" indent="-342900" algn="r"/>
            <a:r>
              <a:rPr lang="ru-RU" dirty="0"/>
              <a:t>Зиборова Елизавета </a:t>
            </a:r>
          </a:p>
          <a:p>
            <a:pPr marL="342900" indent="-342900" algn="r"/>
            <a:r>
              <a:rPr lang="ru-RU" dirty="0" err="1"/>
              <a:t>Целыковский</a:t>
            </a:r>
            <a:r>
              <a:rPr lang="ru-RU" dirty="0"/>
              <a:t> Иван</a:t>
            </a:r>
          </a:p>
          <a:p>
            <a:pPr marL="342900" indent="-342900" algn="r"/>
            <a:r>
              <a:rPr lang="ru-RU" dirty="0"/>
              <a:t>Андреев Максим</a:t>
            </a:r>
          </a:p>
          <a:p>
            <a:pPr marL="342900" indent="-342900" algn="ctr"/>
            <a:r>
              <a:rPr lang="ru-RU" b="1" dirty="0"/>
              <a:t>   Куратор - </a:t>
            </a:r>
            <a:r>
              <a:rPr lang="ru-RU" dirty="0"/>
              <a:t>Голубева Е.А.  </a:t>
            </a:r>
          </a:p>
          <a:p>
            <a:pPr marL="342900" indent="-342900" algn="ctr">
              <a:buAutoNum type="arabicPeriod"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F439D4-5581-4938-90B5-522E2155D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72" y="183533"/>
            <a:ext cx="1869955" cy="14182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9F91C6-8436-43B5-BE71-D4DF3C806DBF}"/>
              </a:ext>
            </a:extLst>
          </p:cNvPr>
          <p:cNvSpPr txBox="1"/>
          <p:nvPr/>
        </p:nvSpPr>
        <p:spPr>
          <a:xfrm>
            <a:off x="4343074" y="244681"/>
            <a:ext cx="3505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+mj-lt"/>
              </a:rPr>
              <a:t>ЕТЖТ – филиал РГУПС</a:t>
            </a:r>
          </a:p>
        </p:txBody>
      </p:sp>
    </p:spTree>
    <p:extLst>
      <p:ext uri="{BB962C8B-B14F-4D97-AF65-F5344CB8AC3E}">
        <p14:creationId xmlns:p14="http://schemas.microsoft.com/office/powerpoint/2010/main" val="181117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https://ru-static.z-dn.net/files/dd9/dcddccd1672709097c3a56a4f8231ed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25286"/>
            <a:ext cx="5730755" cy="50023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Финансовый план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72547"/>
              </p:ext>
            </p:extLst>
          </p:nvPr>
        </p:nvGraphicFramePr>
        <p:xfrm>
          <a:off x="5010911" y="1175406"/>
          <a:ext cx="6896317" cy="5342710"/>
        </p:xfrm>
        <a:graphic>
          <a:graphicData uri="http://schemas.openxmlformats.org/drawingml/2006/table">
            <a:tbl>
              <a:tblPr/>
              <a:tblGrid>
                <a:gridCol w="2345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6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54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4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20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Кол-во</a:t>
                      </a:r>
                      <a:endParaRPr lang="ru-RU" sz="20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Цена за 1 шт.</a:t>
                      </a:r>
                      <a:endParaRPr lang="ru-RU" sz="20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Общая сумма</a:t>
                      </a:r>
                      <a:endParaRPr lang="ru-RU" sz="20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Печь туннельная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1 700 000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1 700 000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Камеры для напыления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4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Станок для резки камня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Вибростанок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Бетоносмесители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7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Погрузчик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7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Итого:</a:t>
                      </a:r>
                      <a:endParaRPr lang="ru-RU" sz="20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2 940 000</a:t>
                      </a:r>
                      <a:endParaRPr lang="ru-RU" sz="20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5003073" y="599625"/>
            <a:ext cx="60742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Затраты на покупку оборудования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52227" name="AutoShape 3" descr="https://catherineasquithgallery.com/uploads/posts/2021-02/1613567103_175-p-fon-dlya-prezentatsii-professii-19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84771" y="6060195"/>
            <a:ext cx="444137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Суммарные затраты на покупку оборудования составляют – </a:t>
            </a: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2 940 000 рублей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25" grpId="0"/>
      <p:bldP spid="522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-reasons-i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048" y="933819"/>
            <a:ext cx="7624195" cy="53296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Инвестиции для открытия, руб.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252013"/>
              </p:ext>
            </p:extLst>
          </p:nvPr>
        </p:nvGraphicFramePr>
        <p:xfrm>
          <a:off x="254061" y="953594"/>
          <a:ext cx="5159830" cy="4990007"/>
        </p:xfrm>
        <a:graphic>
          <a:graphicData uri="http://schemas.openxmlformats.org/drawingml/2006/table">
            <a:tbl>
              <a:tblPr/>
              <a:tblGrid>
                <a:gridCol w="2579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9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24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Регистрация с получением всех разрешений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Ремонт помещения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Вывеска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6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Рекламные материалы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Аренда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16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Закупка оборудования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2 940 000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Прочее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Итого:</a:t>
                      </a:r>
                      <a:endParaRPr lang="ru-RU" sz="20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3 485 000</a:t>
                      </a:r>
                      <a:endParaRPr lang="ru-RU" sz="20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3250" name="AutoShape 2" descr="https://elements-cover-images-0.imgix.net/cf27f23e-365d-46ed-8079-12944c29cf8d?auto=compress%2Cformat&amp;fit=max&amp;w=710&amp;s=304f944656593a7b59bda99d1958aa1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2" name="AutoShape 4" descr="https://sfec-microsite.enterprisejobskills.gov.sg/images/default-source/default-album/3-reasons-icover.jpg?sfvrsn=2bac4b6d_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4" name="AutoShape 6" descr="https://sfec-microsite.enterprisejobskills.gov.sg/images/default-source/default-album/3-reasons-icover.jpg?sfvrsn=2bac4b6d_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90206" y="6214030"/>
            <a:ext cx="7811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Начальные инвестиции на открытие бизнеса составляют- </a:t>
            </a:r>
            <a:r>
              <a:rPr lang="ru-RU" b="1" i="1" dirty="0"/>
              <a:t>3 485 000 рублей.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konzeption_hoember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223" y="679269"/>
            <a:ext cx="6298394" cy="57709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Ежемесячные затраты, руб.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818721"/>
              </p:ext>
            </p:extLst>
          </p:nvPr>
        </p:nvGraphicFramePr>
        <p:xfrm>
          <a:off x="248193" y="1005839"/>
          <a:ext cx="5617030" cy="5172892"/>
        </p:xfrm>
        <a:graphic>
          <a:graphicData uri="http://schemas.openxmlformats.org/drawingml/2006/table">
            <a:tbl>
              <a:tblPr/>
              <a:tblGrid>
                <a:gridCol w="3104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2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ФОТ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344 500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Аренда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Амортизация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Коммунальные услуги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Реклама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2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Бухгалтерия(аутсорсинг)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Закупка сырья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800 000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2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Непредвиденные затраты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Итого:</a:t>
                      </a:r>
                      <a:endParaRPr lang="ru-RU" sz="20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1 604 500</a:t>
                      </a:r>
                      <a:endParaRPr lang="ru-RU" sz="20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4274" name="AutoShape 2" descr="https://hoemberg.de/wp-content/uploads/2019/10/konzeption_hoember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6205905" y="5347734"/>
            <a:ext cx="5617029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effectLst/>
                <a:highlight>
                  <a:srgbClr val="C0C0C0"/>
                </a:highlight>
                <a:latin typeface="+mj-lt"/>
                <a:ea typeface="Times New Roman" pitchFamily="18" charset="0"/>
                <a:cs typeface="Times New Roman" pitchFamily="18" charset="0"/>
              </a:rPr>
              <a:t>В среднем ежемесячные затраты составляют – </a:t>
            </a:r>
            <a:r>
              <a:rPr kumimoji="0" lang="ru-RU" sz="1400" b="1" i="1" u="none" strike="noStrike" cap="none" normalizeH="0" baseline="0" dirty="0">
                <a:ln>
                  <a:noFill/>
                </a:ln>
                <a:effectLst/>
                <a:highlight>
                  <a:srgbClr val="C0C0C0"/>
                </a:highlight>
                <a:latin typeface="+mj-lt"/>
                <a:ea typeface="Times New Roman" pitchFamily="18" charset="0"/>
                <a:cs typeface="Times New Roman" pitchFamily="18" charset="0"/>
              </a:rPr>
              <a:t>1 604 500 рублей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effectLst/>
                <a:highlight>
                  <a:srgbClr val="C0C0C0"/>
                </a:highlight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1" i="0" u="none" strike="noStrike" cap="none" normalizeH="0" baseline="0" dirty="0">
              <a:ln>
                <a:noFill/>
              </a:ln>
              <a:effectLst/>
              <a:highlight>
                <a:srgbClr val="C0C0C0"/>
              </a:highlight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effectLst/>
                <a:highlight>
                  <a:srgbClr val="C0C0C0"/>
                </a:highlight>
                <a:latin typeface="+mj-lt"/>
                <a:ea typeface="Times New Roman" pitchFamily="18" charset="0"/>
                <a:cs typeface="Times New Roman" pitchFamily="18" charset="0"/>
              </a:rPr>
              <a:t>ФОТ – </a:t>
            </a:r>
            <a:r>
              <a:rPr kumimoji="0" lang="ru-RU" sz="1400" b="1" i="1" u="none" strike="noStrike" cap="none" normalizeH="0" baseline="0" dirty="0">
                <a:ln>
                  <a:noFill/>
                </a:ln>
                <a:effectLst/>
                <a:highlight>
                  <a:srgbClr val="C0C0C0"/>
                </a:highlight>
                <a:latin typeface="+mj-lt"/>
                <a:ea typeface="Times New Roman" pitchFamily="18" charset="0"/>
                <a:cs typeface="Times New Roman" pitchFamily="18" charset="0"/>
              </a:rPr>
              <a:t>344 500 рублей.</a:t>
            </a:r>
            <a:endParaRPr kumimoji="0" lang="ru-RU" sz="1400" b="1" i="1" u="none" strike="noStrike" cap="none" normalizeH="0" baseline="0" dirty="0">
              <a:ln>
                <a:noFill/>
              </a:ln>
              <a:effectLst/>
              <a:highlight>
                <a:srgbClr val="C0C0C0"/>
              </a:highlight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effectLst/>
                <a:highlight>
                  <a:srgbClr val="C0C0C0"/>
                </a:highlight>
                <a:latin typeface="+mj-lt"/>
                <a:ea typeface="Times New Roman" pitchFamily="18" charset="0"/>
                <a:cs typeface="Times New Roman" pitchFamily="18" charset="0"/>
              </a:rPr>
              <a:t>Аренда равна – </a:t>
            </a:r>
            <a:r>
              <a:rPr kumimoji="0" lang="ru-RU" sz="1400" b="1" i="1" u="none" strike="noStrike" cap="none" normalizeH="0" baseline="0" dirty="0">
                <a:ln>
                  <a:noFill/>
                </a:ln>
                <a:effectLst/>
                <a:highlight>
                  <a:srgbClr val="C0C0C0"/>
                </a:highlight>
                <a:latin typeface="+mj-lt"/>
                <a:ea typeface="Times New Roman" pitchFamily="18" charset="0"/>
                <a:cs typeface="Times New Roman" pitchFamily="18" charset="0"/>
              </a:rPr>
              <a:t>200 000 рублей.</a:t>
            </a:r>
            <a:endParaRPr kumimoji="0" lang="ru-RU" sz="1400" b="1" i="1" u="none" strike="noStrike" cap="none" normalizeH="0" baseline="0" dirty="0">
              <a:ln>
                <a:noFill/>
              </a:ln>
              <a:effectLst/>
              <a:highlight>
                <a:srgbClr val="C0C0C0"/>
              </a:highlight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effectLst/>
                <a:highlight>
                  <a:srgbClr val="C0C0C0"/>
                </a:highlight>
                <a:latin typeface="+mj-lt"/>
                <a:ea typeface="Times New Roman" pitchFamily="18" charset="0"/>
                <a:cs typeface="Times New Roman" pitchFamily="18" charset="0"/>
              </a:rPr>
              <a:t>Закупка сырья – </a:t>
            </a:r>
            <a:r>
              <a:rPr kumimoji="0" lang="ru-RU" sz="1400" b="1" i="1" u="none" strike="noStrike" cap="none" normalizeH="0" baseline="0" dirty="0">
                <a:ln>
                  <a:noFill/>
                </a:ln>
                <a:effectLst/>
                <a:highlight>
                  <a:srgbClr val="C0C0C0"/>
                </a:highlight>
                <a:latin typeface="+mj-lt"/>
                <a:ea typeface="Times New Roman" pitchFamily="18" charset="0"/>
                <a:cs typeface="Times New Roman" pitchFamily="18" charset="0"/>
              </a:rPr>
              <a:t>800 000 рублей.</a:t>
            </a:r>
            <a:endParaRPr kumimoji="0" lang="ru-RU" sz="1400" b="1" i="1" u="none" strike="noStrike" cap="none" normalizeH="0" baseline="0" dirty="0">
              <a:ln>
                <a:noFill/>
              </a:ln>
              <a:effectLst/>
              <a:highlight>
                <a:srgbClr val="C0C0C0"/>
              </a:highlight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effectLst/>
                <a:highlight>
                  <a:srgbClr val="C0C0C0"/>
                </a:highlight>
                <a:latin typeface="+mj-lt"/>
                <a:ea typeface="Times New Roman" pitchFamily="18" charset="0"/>
                <a:cs typeface="Times New Roman" pitchFamily="18" charset="0"/>
              </a:rPr>
              <a:t>Ежемесячная выручка составляет – </a:t>
            </a:r>
            <a:r>
              <a:rPr kumimoji="0" lang="ru-RU" sz="1400" b="1" i="1" u="none" strike="noStrike" cap="none" normalizeH="0" baseline="0" dirty="0">
                <a:ln>
                  <a:noFill/>
                </a:ln>
                <a:effectLst/>
                <a:highlight>
                  <a:srgbClr val="C0C0C0"/>
                </a:highlight>
                <a:latin typeface="+mj-lt"/>
                <a:ea typeface="Times New Roman" pitchFamily="18" charset="0"/>
                <a:cs typeface="Times New Roman" pitchFamily="18" charset="0"/>
              </a:rPr>
              <a:t>2 000 000 рублей.</a:t>
            </a:r>
            <a:endParaRPr kumimoji="0" lang="ru-RU" sz="1400" b="1" i="1" u="none" strike="noStrike" cap="none" normalizeH="0" baseline="0" dirty="0">
              <a:ln>
                <a:noFill/>
              </a:ln>
              <a:effectLst/>
              <a:highlight>
                <a:srgbClr val="C0C0C0"/>
              </a:highlight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effectLst/>
                <a:highlight>
                  <a:srgbClr val="C0C0C0"/>
                </a:highlight>
                <a:latin typeface="+mj-lt"/>
                <a:ea typeface="Times New Roman" pitchFamily="18" charset="0"/>
                <a:cs typeface="Times New Roman" pitchFamily="18" charset="0"/>
              </a:rPr>
              <a:t>Прибыль – </a:t>
            </a:r>
            <a:r>
              <a:rPr kumimoji="0" lang="ru-RU" sz="1400" b="1" i="1" u="none" strike="noStrike" cap="none" normalizeH="0" baseline="0" dirty="0">
                <a:ln>
                  <a:noFill/>
                </a:ln>
                <a:effectLst/>
                <a:highlight>
                  <a:srgbClr val="C0C0C0"/>
                </a:highlight>
                <a:latin typeface="+mj-lt"/>
                <a:ea typeface="Times New Roman" pitchFamily="18" charset="0"/>
                <a:cs typeface="Times New Roman" pitchFamily="18" charset="0"/>
              </a:rPr>
              <a:t>250 000 рублей.</a:t>
            </a:r>
            <a:endParaRPr kumimoji="0" lang="ru-RU" sz="1400" b="1" i="1" u="none" strike="noStrike" cap="none" normalizeH="0" baseline="0" dirty="0">
              <a:ln>
                <a:noFill/>
              </a:ln>
              <a:effectLst/>
              <a:highlight>
                <a:srgbClr val="C0C0C0"/>
              </a:highlight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42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54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856" y="1476204"/>
            <a:ext cx="9056918" cy="45284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Факторы риска</a:t>
            </a:r>
            <a:br>
              <a:rPr lang="ru-RU" dirty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23702" y="966038"/>
            <a:ext cx="4711338" cy="194095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/>
              <a:t>Качество продукции</a:t>
            </a:r>
          </a:p>
          <a:p>
            <a:r>
              <a:rPr lang="ru-RU" dirty="0"/>
              <a:t>Данный риск связан с тем, что плитка будет некачественная. Для снижения риска необходимо постоянно проводить контроль изготовляемой партии, следить</a:t>
            </a:r>
          </a:p>
          <a:p>
            <a:r>
              <a:rPr lang="ru-RU" dirty="0"/>
              <a:t>за качеством сырья.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23702" y="3035991"/>
            <a:ext cx="4123509" cy="194095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/>
              <a:t>Большие остатки неликвидного товара</a:t>
            </a:r>
          </a:p>
          <a:p>
            <a:r>
              <a:rPr lang="ru-RU" dirty="0"/>
              <a:t>Для снижения данного риска необходимо следить за остатками на складах, а также ежегодно обновлять ассортимент.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75953" y="5053693"/>
            <a:ext cx="3078480" cy="16344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/>
              <a:t>Конкуренция</a:t>
            </a:r>
          </a:p>
          <a:p>
            <a:r>
              <a:rPr lang="ru-RU" dirty="0"/>
              <a:t>В данной отрасли индивидуальные решения помогут преобладать над конкурентами.</a:t>
            </a:r>
          </a:p>
        </p:txBody>
      </p:sp>
      <p:sp>
        <p:nvSpPr>
          <p:cNvPr id="55298" name="AutoShape 2" descr="https://cdn-front.kwork.ru/pics/t3/54/19667113-16466380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352697" y="1436914"/>
            <a:ext cx="13063" cy="4937760"/>
          </a:xfrm>
          <a:prstGeom prst="lin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78823" y="1397726"/>
            <a:ext cx="849086" cy="13064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300" name="AutoShape 4" descr="https://expert-otsenka.ru/wp-content/uploads/2022/01/ris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348343" y="3692435"/>
            <a:ext cx="849086" cy="13064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361406" y="6357258"/>
            <a:ext cx="849086" cy="13064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2" name="Picture 12" descr="https://thumbs.dreamstime.com/b/%D0%B1%D0%B8%D0%B7%D0%BD%D0%B5%D1%81-%D0%B8%D0%BB%D0%B8-%D1%80%D1%83%D0%BA%D0%BE%D0%B2%D0%BE%D0%B4%D0%B8%D1%82%D0%B5%D0%BB%D1%8C-%D0%B3%D1%80%D1%83%D0%BF%D0%BF%D1%8B-%D0%BF%D0%BE-%D1%81%D0%BE%D0%B7%D1%8B%D0%B2%D1%83-%D0%BA%D0%BE%D0%BB%D0%BB%D0%B5%D0%BA%D1%86%D0%B8%D1%8E-%D0%B2%D1%81%D1%82%D1%80%D0%B5%D1%87%D0%B0-%D1%81-%D0%B5%D0%B3%D0%BE-1940996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4170" y="234472"/>
            <a:ext cx="7620000" cy="5229226"/>
          </a:xfrm>
          <a:prstGeom prst="rect">
            <a:avLst/>
          </a:prstGeom>
          <a:noFill/>
        </p:spPr>
      </p:pic>
      <p:pic>
        <p:nvPicPr>
          <p:cNvPr id="56322" name="Picture 2" descr="https://mo-annino.ru/w3zencron/wp-content/uploads/2022/04/vidy-bizne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229" y="1029174"/>
            <a:ext cx="3639821" cy="36398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971" y="25215"/>
            <a:ext cx="10972800" cy="1143000"/>
          </a:xfrm>
        </p:spPr>
        <p:txBody>
          <a:bodyPr/>
          <a:lstStyle/>
          <a:p>
            <a:r>
              <a:rPr lang="ru-RU" dirty="0"/>
              <a:t>Итог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11" y="5116792"/>
            <a:ext cx="11094720" cy="14796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>
              <a:buNone/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Перед тем, как начинать производство, очень важно проанализировать рынок и финансовые потоки, а также возможности по привлечению материальных и человеческих ресурсов. Однако со всеми нюансами открытия производства керамической плитки, мы познакомимся, лишь начав его.</a:t>
            </a:r>
          </a:p>
          <a:p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6330" name="AutoShape 10" descr="https://arevadigital.com/wp-content/uploads/2019/08/Digital-Marketing-Corporate-Train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kuzneck.pnzreg.ru/upload/iblock/ffd/ffd16f04c48e16fdc84a9fe78a7dd1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8790" y="-1190065"/>
            <a:ext cx="14287500" cy="8343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ru-RU" b="1" dirty="0"/>
              <a:t>Спасибо</a:t>
            </a:r>
            <a:r>
              <a:rPr lang="ru-RU" dirty="0"/>
              <a:t> </a:t>
            </a:r>
            <a:r>
              <a:rPr lang="ru-RU" b="1" dirty="0"/>
              <a:t>за</a:t>
            </a:r>
            <a:r>
              <a:rPr lang="ru-RU" dirty="0"/>
              <a:t> </a:t>
            </a:r>
            <a:r>
              <a:rPr lang="ru-RU" b="1" dirty="0"/>
              <a:t>внимание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9667113-16466380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053" y="971369"/>
            <a:ext cx="8829947" cy="58866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9046" y="0"/>
            <a:ext cx="8111906" cy="1143000"/>
          </a:xfrm>
        </p:spPr>
        <p:txBody>
          <a:bodyPr/>
          <a:lstStyle/>
          <a:p>
            <a:r>
              <a:rPr lang="ru-RU" dirty="0">
                <a:latin typeface="Book Antiqua" pitchFamily="18" charset="0"/>
              </a:rPr>
              <a:t>Содержание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9" y="891329"/>
            <a:ext cx="109728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>
                <a:latin typeface="Bahnschrift SemiBold SemiConden" panose="020B0502040204020203" pitchFamily="34" charset="0"/>
              </a:rPr>
              <a:t>1.</a:t>
            </a:r>
            <a:r>
              <a:rPr lang="ru-RU" b="1" dirty="0">
                <a:latin typeface="Bahnschrift SemiBold SemiConden" panose="020B0502040204020203" pitchFamily="34" charset="0"/>
              </a:rPr>
              <a:t> Краткий инвестиционный меморандум</a:t>
            </a:r>
            <a:endParaRPr lang="ru-RU" dirty="0">
              <a:latin typeface="Bahnschrift SemiBold SemiConden" panose="020B0502040204020203" pitchFamily="34" charset="0"/>
            </a:endParaRPr>
          </a:p>
          <a:p>
            <a:pPr>
              <a:buNone/>
            </a:pPr>
            <a:r>
              <a:rPr lang="ru-RU" dirty="0">
                <a:latin typeface="Bahnschrift SemiBold SemiConden" panose="020B0502040204020203" pitchFamily="34" charset="0"/>
              </a:rPr>
              <a:t>2. </a:t>
            </a:r>
            <a:r>
              <a:rPr lang="ru-RU" b="1" dirty="0">
                <a:latin typeface="Bahnschrift SemiBold SemiConden" panose="020B0502040204020203" pitchFamily="34" charset="0"/>
              </a:rPr>
              <a:t>Описание бизнеса, продукта или услуги</a:t>
            </a:r>
            <a:endParaRPr lang="ru-RU" dirty="0">
              <a:latin typeface="Bahnschrift SemiBold SemiConden" panose="020B0502040204020203" pitchFamily="34" charset="0"/>
            </a:endParaRPr>
          </a:p>
          <a:p>
            <a:pPr>
              <a:buNone/>
            </a:pPr>
            <a:r>
              <a:rPr lang="ru-RU" dirty="0">
                <a:latin typeface="Bahnschrift SemiBold SemiConden" panose="020B0502040204020203" pitchFamily="34" charset="0"/>
              </a:rPr>
              <a:t>3. </a:t>
            </a:r>
            <a:r>
              <a:rPr lang="ru-RU" b="1" dirty="0">
                <a:latin typeface="Bahnschrift SemiBold SemiConden" panose="020B0502040204020203" pitchFamily="34" charset="0"/>
              </a:rPr>
              <a:t>Описание рынка сбыта</a:t>
            </a:r>
            <a:endParaRPr lang="ru-RU" dirty="0">
              <a:latin typeface="Bahnschrift SemiBold SemiConden" panose="020B0502040204020203" pitchFamily="34" charset="0"/>
            </a:endParaRPr>
          </a:p>
          <a:p>
            <a:pPr>
              <a:buNone/>
            </a:pPr>
            <a:r>
              <a:rPr lang="ru-RU" dirty="0">
                <a:latin typeface="Bahnschrift SemiBold SemiConden" panose="020B0502040204020203" pitchFamily="34" charset="0"/>
              </a:rPr>
              <a:t>4. </a:t>
            </a:r>
            <a:r>
              <a:rPr lang="ru-RU" b="1" dirty="0">
                <a:latin typeface="Bahnschrift SemiBold SemiConden" panose="020B0502040204020203" pitchFamily="34" charset="0"/>
              </a:rPr>
              <a:t>Продажи и маркетинг</a:t>
            </a:r>
            <a:endParaRPr lang="ru-RU" dirty="0">
              <a:latin typeface="Bahnschrift SemiBold SemiConden" panose="020B0502040204020203" pitchFamily="34" charset="0"/>
            </a:endParaRPr>
          </a:p>
          <a:p>
            <a:pPr>
              <a:buNone/>
            </a:pPr>
            <a:r>
              <a:rPr lang="ru-RU" dirty="0">
                <a:latin typeface="Bahnschrift SemiBold SemiConden" panose="020B0502040204020203" pitchFamily="34" charset="0"/>
              </a:rPr>
              <a:t>5. </a:t>
            </a:r>
            <a:r>
              <a:rPr lang="ru-RU" b="1" dirty="0">
                <a:latin typeface="Bahnschrift SemiBold SemiConden" panose="020B0502040204020203" pitchFamily="34" charset="0"/>
              </a:rPr>
              <a:t>План производства</a:t>
            </a:r>
            <a:endParaRPr lang="ru-RU" dirty="0">
              <a:latin typeface="Bahnschrift SemiBold SemiConden" panose="020B0502040204020203" pitchFamily="34" charset="0"/>
            </a:endParaRPr>
          </a:p>
          <a:p>
            <a:pPr>
              <a:buNone/>
            </a:pPr>
            <a:r>
              <a:rPr lang="ru-RU" dirty="0">
                <a:latin typeface="Bahnschrift SemiBold SemiConden" panose="020B0502040204020203" pitchFamily="34" charset="0"/>
              </a:rPr>
              <a:t>6. </a:t>
            </a:r>
            <a:r>
              <a:rPr lang="ru-RU" b="1" dirty="0">
                <a:latin typeface="Bahnschrift SemiBold SemiConden" panose="020B0502040204020203" pitchFamily="34" charset="0"/>
              </a:rPr>
              <a:t>Организационная структура</a:t>
            </a:r>
            <a:endParaRPr lang="ru-RU" dirty="0">
              <a:latin typeface="Bahnschrift SemiBold SemiConden" panose="020B0502040204020203" pitchFamily="34" charset="0"/>
            </a:endParaRPr>
          </a:p>
          <a:p>
            <a:pPr>
              <a:buNone/>
            </a:pPr>
            <a:r>
              <a:rPr lang="ru-RU" dirty="0">
                <a:latin typeface="Bahnschrift SemiBold SemiConden" panose="020B0502040204020203" pitchFamily="34" charset="0"/>
              </a:rPr>
              <a:t>7. </a:t>
            </a:r>
            <a:r>
              <a:rPr lang="ru-RU" b="1" dirty="0">
                <a:latin typeface="Bahnschrift SemiBold SemiConden" panose="020B0502040204020203" pitchFamily="34" charset="0"/>
              </a:rPr>
              <a:t>Финансовый план</a:t>
            </a:r>
            <a:endParaRPr lang="ru-RU" dirty="0">
              <a:latin typeface="Bahnschrift SemiBold SemiConden" panose="020B0502040204020203" pitchFamily="34" charset="0"/>
            </a:endParaRPr>
          </a:p>
          <a:p>
            <a:pPr>
              <a:buNone/>
            </a:pPr>
            <a:r>
              <a:rPr lang="ru-RU" dirty="0">
                <a:latin typeface="Bahnschrift SemiBold SemiConden" panose="020B0502040204020203" pitchFamily="34" charset="0"/>
              </a:rPr>
              <a:t>8. </a:t>
            </a:r>
            <a:r>
              <a:rPr lang="ru-RU" b="1" dirty="0">
                <a:latin typeface="Bahnschrift SemiBold SemiConden" panose="020B0502040204020203" pitchFamily="34" charset="0"/>
              </a:rPr>
              <a:t>Факторы риска</a:t>
            </a:r>
            <a:endParaRPr lang="ru-RU" dirty="0">
              <a:latin typeface="Bahnschrift SemiBold SemiConden" panose="020B0502040204020203" pitchFamily="34" charset="0"/>
            </a:endParaRPr>
          </a:p>
          <a:p>
            <a:pPr>
              <a:buNone/>
            </a:pPr>
            <a:r>
              <a:rPr lang="ru-RU" dirty="0">
                <a:latin typeface="Bahnschrift SemiBold SemiConden" panose="020B0502040204020203" pitchFamily="34" charset="0"/>
              </a:rPr>
              <a:t>9. </a:t>
            </a:r>
            <a:r>
              <a:rPr lang="ru-RU" b="1" dirty="0">
                <a:latin typeface="Bahnschrift SemiBold SemiConden" panose="020B0502040204020203" pitchFamily="34" charset="0"/>
              </a:rPr>
              <a:t>Итог</a:t>
            </a:r>
            <a:endParaRPr lang="ru-RU" dirty="0">
              <a:latin typeface="Bahnschrift SemiBold SemiConden" panose="020B0502040204020203" pitchFamily="34" charset="0"/>
            </a:endParaRPr>
          </a:p>
          <a:p>
            <a:pPr>
              <a:buNone/>
            </a:pP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BusinessIncoporation-sca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919590"/>
            <a:ext cx="6653214" cy="4711827"/>
          </a:xfrm>
          <a:prstGeom prst="rect">
            <a:avLst/>
          </a:prstGeom>
        </p:spPr>
      </p:pic>
      <p:pic>
        <p:nvPicPr>
          <p:cNvPr id="1046" name="Picture 22" descr="https://st2.depositphotos.com/3643473/6063/i/950/depositphotos_60639625-stock-photo-person-with-financial-grap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22905">
            <a:off x="8434689" y="3360041"/>
            <a:ext cx="3622814" cy="3371624"/>
          </a:xfrm>
          <a:prstGeom prst="rect">
            <a:avLst/>
          </a:prstGeom>
          <a:noFill/>
          <a:scene3d>
            <a:camera prst="orthographicFront">
              <a:rot lat="21331079" lon="10888797" rev="948728"/>
            </a:camera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Краткий </a:t>
            </a:r>
            <a:r>
              <a:rPr lang="ru-RU" b="1" dirty="0">
                <a:latin typeface="Book Antiqua" pitchFamily="18" charset="0"/>
              </a:rPr>
              <a:t>инвестиционный</a:t>
            </a:r>
            <a:r>
              <a:rPr lang="ru-RU" b="1" dirty="0"/>
              <a:t> меморандум	</a:t>
            </a:r>
            <a:br>
              <a:rPr lang="ru-RU" dirty="0"/>
            </a:br>
            <a:endParaRPr lang="ru-RU" dirty="0"/>
          </a:p>
        </p:txBody>
      </p:sp>
      <p:sp>
        <p:nvSpPr>
          <p:cNvPr id="1032" name="AutoShape 8" descr="https://catherineasquithgallery.com/uploads/posts/2021-02/1613586605_39-p-foni-dlya-finansovikh-prezentatsii-4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94909" y="786441"/>
            <a:ext cx="4898572" cy="3556522"/>
          </a:xfrm>
          <a:prstGeom prst="roundRect">
            <a:avLst/>
          </a:prstGeom>
          <a:noFill/>
          <a:ln w="6350"/>
          <a:effectLst>
            <a:outerShdw blurRad="50800" dist="38100" algn="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Керамическая плитка является одним из самых популярных и востребованных материалов в строительстве. Он используется практически при каждой ремонтной работе здания. Даже во время нестабильной экономике спрос на плитку остается очень высоким. Окупаемость проекта по производству керамической плитки составляет 18 месяцев, а точка безубыточности приходится на 4 месяц работы.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6754" y="5133703"/>
            <a:ext cx="72760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Сумма первоначальных инвестиций – </a:t>
            </a:r>
            <a:r>
              <a:rPr lang="ru-RU" b="1" i="1" dirty="0"/>
              <a:t>3 485 000 </a:t>
            </a:r>
            <a:r>
              <a:rPr lang="ru-RU" b="1" dirty="0"/>
              <a:t>рублей</a:t>
            </a:r>
          </a:p>
          <a:p>
            <a:pPr lvl="0"/>
            <a:r>
              <a:rPr lang="ru-RU" b="1" dirty="0"/>
              <a:t>Ежемесячные затраты – </a:t>
            </a:r>
            <a:r>
              <a:rPr lang="ru-RU" b="1" i="1" dirty="0"/>
              <a:t>1 600 000 </a:t>
            </a:r>
            <a:r>
              <a:rPr lang="ru-RU" b="1" dirty="0"/>
              <a:t>рублей</a:t>
            </a:r>
          </a:p>
          <a:p>
            <a:pPr lvl="0"/>
            <a:r>
              <a:rPr lang="ru-RU" b="1" dirty="0"/>
              <a:t>Ежемесячная прибыль – </a:t>
            </a:r>
            <a:r>
              <a:rPr lang="ru-RU" b="1" i="1" dirty="0"/>
              <a:t>250 000 </a:t>
            </a:r>
            <a:r>
              <a:rPr lang="ru-RU" b="1" dirty="0"/>
              <a:t>рублей</a:t>
            </a:r>
          </a:p>
          <a:p>
            <a:pPr lvl="0"/>
            <a:r>
              <a:rPr lang="ru-RU" b="1" dirty="0"/>
              <a:t>Точка безубыточности – </a:t>
            </a:r>
            <a:r>
              <a:rPr lang="ru-RU" b="1" i="1" dirty="0"/>
              <a:t>4 </a:t>
            </a:r>
            <a:r>
              <a:rPr lang="ru-RU" b="1" dirty="0"/>
              <a:t>месяца</a:t>
            </a:r>
          </a:p>
          <a:p>
            <a:pPr lvl="0"/>
            <a:r>
              <a:rPr lang="ru-RU" b="1" dirty="0"/>
              <a:t>Срок окупаемости – </a:t>
            </a:r>
            <a:r>
              <a:rPr lang="ru-RU" b="1" i="1" dirty="0"/>
              <a:t>18 </a:t>
            </a:r>
            <a:r>
              <a:rPr lang="ru-RU" b="1" dirty="0"/>
              <a:t>месяцев</a:t>
            </a:r>
          </a:p>
        </p:txBody>
      </p:sp>
      <p:sp>
        <p:nvSpPr>
          <p:cNvPr id="1038" name="AutoShape 14" descr="https://static.tildacdn.com/tild3533-3131-4832-b064-326561353863/pngwingcom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static.tildacdn.com/tild3533-3131-4832-b064-326561353863/pngwingcom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static.tildacdn.com/tild3533-3131-4832-b064-326561353863/pngwingcom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 descr="https://static.tildacdn.com/tild3533-3131-4832-b064-326561353863/pngwingcom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" name="AutoShape 24" descr="https://moodle.kgmtu.ru/pluginfile.php/9255/course/overviewfiles/BusinessIncoporation-scal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0" name="AutoShape 26" descr="https://moodle.kgmtu.ru/pluginfile.php/9255/course/overviewfiles/BusinessIncoporation-scal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2" name="AutoShape 28" descr="https://moodle.kgmtu.ru/pluginfile.php/9255/course/overviewfiles/BusinessIncoporation-scal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Digital-Marketing-Corporate-Train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680" y="2313279"/>
            <a:ext cx="7413428" cy="4170053"/>
          </a:xfrm>
          <a:prstGeom prst="rect">
            <a:avLst/>
          </a:prstGeom>
        </p:spPr>
      </p:pic>
      <p:pic>
        <p:nvPicPr>
          <p:cNvPr id="46083" name="Picture 3" descr="https://cdn4.iconfinder.com/data/icons/business-administration/33/business_seminar-10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24481" cy="68244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Описание </a:t>
            </a:r>
            <a:r>
              <a:rPr lang="ru-RU" b="1" dirty="0">
                <a:latin typeface="Book Antiqua" pitchFamily="18" charset="0"/>
              </a:rPr>
              <a:t>бизнеса</a:t>
            </a:r>
            <a:r>
              <a:rPr lang="ru-RU" b="1" dirty="0"/>
              <a:t>, продукта или услуги</a:t>
            </a:r>
            <a:br>
              <a:rPr lang="ru-RU" dirty="0"/>
            </a:b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35602" y="1717107"/>
            <a:ext cx="4349932" cy="13193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chemeClr val="tx1"/>
                </a:solidFill>
              </a:rPr>
              <a:t>1. Возможность быстро менять ассортимент и приспосабливаться к потребностям рынка</a:t>
            </a:r>
          </a:p>
          <a:p>
            <a:pPr lvl="0"/>
            <a:r>
              <a:rPr lang="ru-RU" sz="1400" dirty="0">
                <a:solidFill>
                  <a:schemeClr val="tx1"/>
                </a:solidFill>
              </a:rPr>
              <a:t>2. Предлагать лучшие дизайнерские решения</a:t>
            </a:r>
          </a:p>
          <a:p>
            <a:pPr lvl="0"/>
            <a:r>
              <a:rPr lang="ru-RU" sz="1400" dirty="0">
                <a:solidFill>
                  <a:schemeClr val="tx1"/>
                </a:solidFill>
              </a:rPr>
              <a:t>3. Контроль качества продукции на каждом этапе</a:t>
            </a:r>
          </a:p>
          <a:p>
            <a:pPr lvl="0"/>
            <a:r>
              <a:rPr lang="ru-RU" sz="1400" dirty="0">
                <a:solidFill>
                  <a:schemeClr val="tx1"/>
                </a:solidFill>
              </a:rPr>
              <a:t>4. Более низкие цены по сравнению с импортными товарами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87336" y="2873830"/>
            <a:ext cx="4023359" cy="16197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schemeClr val="tx1"/>
                </a:solidFill>
              </a:rPr>
              <a:t>1. Приготовление раствора</a:t>
            </a:r>
          </a:p>
          <a:p>
            <a:pPr lvl="0"/>
            <a:r>
              <a:rPr lang="ru-RU" sz="1600" dirty="0">
                <a:solidFill>
                  <a:schemeClr val="tx1"/>
                </a:solidFill>
              </a:rPr>
              <a:t>2. Формовка</a:t>
            </a:r>
          </a:p>
          <a:p>
            <a:pPr lvl="0"/>
            <a:r>
              <a:rPr lang="ru-RU" sz="1600" dirty="0">
                <a:solidFill>
                  <a:schemeClr val="tx1"/>
                </a:solidFill>
              </a:rPr>
              <a:t>3. Сушка</a:t>
            </a:r>
          </a:p>
          <a:p>
            <a:pPr lvl="0"/>
            <a:r>
              <a:rPr lang="ru-RU" sz="1600" dirty="0">
                <a:solidFill>
                  <a:schemeClr val="tx1"/>
                </a:solidFill>
              </a:rPr>
              <a:t>4. Глазурование</a:t>
            </a:r>
          </a:p>
          <a:p>
            <a:pPr lvl="0"/>
            <a:r>
              <a:rPr lang="ru-RU" sz="1600" dirty="0">
                <a:solidFill>
                  <a:schemeClr val="tx1"/>
                </a:solidFill>
              </a:rPr>
              <a:t>5. Обжиг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9006" y="4425407"/>
            <a:ext cx="4454433" cy="15588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schemeClr val="tx1"/>
                </a:solidFill>
              </a:rPr>
              <a:t>Каолин и глина</a:t>
            </a:r>
          </a:p>
          <a:p>
            <a:pPr lvl="0"/>
            <a:r>
              <a:rPr lang="ru-RU" sz="1600" dirty="0">
                <a:solidFill>
                  <a:schemeClr val="tx1"/>
                </a:solidFill>
              </a:rPr>
              <a:t>Кварцевые пески</a:t>
            </a:r>
          </a:p>
          <a:p>
            <a:pPr lvl="0"/>
            <a:r>
              <a:rPr lang="ru-RU" sz="1600" dirty="0">
                <a:solidFill>
                  <a:schemeClr val="tx1"/>
                </a:solidFill>
              </a:rPr>
              <a:t>Шлаки, нефелины и другие присадки </a:t>
            </a:r>
          </a:p>
          <a:p>
            <a:pPr lvl="0"/>
            <a:r>
              <a:rPr lang="ru-RU" sz="1600" dirty="0">
                <a:solidFill>
                  <a:schemeClr val="tx1"/>
                </a:solidFill>
              </a:rPr>
              <a:t>Поверхностно-активные вещества (</a:t>
            </a:r>
            <a:r>
              <a:rPr lang="ru-RU" sz="1600" dirty="0" err="1">
                <a:solidFill>
                  <a:schemeClr val="tx1"/>
                </a:solidFill>
              </a:rPr>
              <a:t>ПАВы</a:t>
            </a:r>
            <a:r>
              <a:rPr lang="ru-RU" sz="1600" dirty="0">
                <a:solidFill>
                  <a:schemeClr val="tx1"/>
                </a:solidFill>
              </a:rPr>
              <a:t>)</a:t>
            </a:r>
          </a:p>
          <a:p>
            <a:pPr lv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3439" y="1386060"/>
            <a:ext cx="2810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/>
              <a:t>Ключевые</a:t>
            </a:r>
            <a:r>
              <a:rPr lang="ru-RU" dirty="0"/>
              <a:t> </a:t>
            </a:r>
            <a:r>
              <a:rPr lang="ru-RU" b="1" dirty="0"/>
              <a:t>преимущества</a:t>
            </a:r>
            <a:r>
              <a:rPr lang="ru-RU" dirty="0"/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36084" y="2574361"/>
            <a:ext cx="277422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/>
              <a:t>Технология</a:t>
            </a:r>
            <a:r>
              <a:rPr lang="ru-RU" dirty="0"/>
              <a:t> </a:t>
            </a:r>
            <a:r>
              <a:rPr lang="ru-RU" b="1" dirty="0"/>
              <a:t>изготовления</a:t>
            </a:r>
            <a:r>
              <a:rPr lang="ru-RU" dirty="0"/>
              <a:t>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48463" y="5037321"/>
            <a:ext cx="4454433" cy="165027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schemeClr val="tx1"/>
                </a:solidFill>
              </a:rPr>
              <a:t>Печь туннельная</a:t>
            </a:r>
          </a:p>
          <a:p>
            <a:pPr lvl="0"/>
            <a:r>
              <a:rPr lang="ru-RU" sz="1600" dirty="0">
                <a:solidFill>
                  <a:schemeClr val="tx1"/>
                </a:solidFill>
              </a:rPr>
              <a:t>Камера для напыления </a:t>
            </a:r>
          </a:p>
          <a:p>
            <a:pPr lvl="0"/>
            <a:r>
              <a:rPr lang="ru-RU" sz="1600" dirty="0">
                <a:solidFill>
                  <a:schemeClr val="tx1"/>
                </a:solidFill>
              </a:rPr>
              <a:t>Станок для резки камня</a:t>
            </a:r>
          </a:p>
          <a:p>
            <a:pPr lvl="0"/>
            <a:r>
              <a:rPr lang="ru-RU" sz="1600" dirty="0" err="1">
                <a:solidFill>
                  <a:schemeClr val="tx1"/>
                </a:solidFill>
              </a:rPr>
              <a:t>Вибростанок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ru-RU" sz="1600" dirty="0">
                <a:solidFill>
                  <a:schemeClr val="tx1"/>
                </a:solidFill>
              </a:rPr>
              <a:t>Бетономешалки </a:t>
            </a:r>
          </a:p>
          <a:p>
            <a:pPr lvl="0"/>
            <a:r>
              <a:rPr lang="ru-RU" sz="1600" dirty="0">
                <a:solidFill>
                  <a:schemeClr val="tx1"/>
                </a:solidFill>
              </a:rPr>
              <a:t>Погрузчик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045460" y="4124292"/>
            <a:ext cx="82426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/>
              <a:t>Сырьё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594487" y="4784867"/>
            <a:ext cx="166205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/>
              <a:t>Оборудование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8" name="Picture 14" descr="https://st.depositphotos.com/1126128/1226/i/950/depositphotos_12268007-stock-photo-question-mee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8752" y="1194253"/>
            <a:ext cx="5402489" cy="54024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537" y="18288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Book Antiqua" pitchFamily="18" charset="0"/>
              </a:rPr>
              <a:t>Описание рынка сбыта</a:t>
            </a:r>
            <a:br>
              <a:rPr lang="ru-RU" dirty="0"/>
            </a:br>
            <a:endParaRPr lang="ru-RU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206" y="3503295"/>
            <a:ext cx="1199351" cy="108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61702" y="4706143"/>
            <a:ext cx="1058091" cy="98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905" y="5689418"/>
            <a:ext cx="920387" cy="92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3001" y="2492829"/>
            <a:ext cx="10382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802" y="1588363"/>
            <a:ext cx="952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663339" y="1402305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Book Antiqua" pitchFamily="18" charset="0"/>
            </a:endParaRPr>
          </a:p>
          <a:p>
            <a:endParaRPr lang="ru-RU" dirty="0">
              <a:latin typeface="Book Antiqua" pitchFamily="18" charset="0"/>
            </a:endParaRPr>
          </a:p>
          <a:p>
            <a:pPr lvl="0"/>
            <a:r>
              <a:rPr lang="ru-RU" dirty="0">
                <a:latin typeface="Book Antiqua" pitchFamily="18" charset="0"/>
              </a:rPr>
              <a:t>Строительные рынки</a:t>
            </a:r>
          </a:p>
          <a:p>
            <a:pPr lvl="0"/>
            <a:endParaRPr lang="ru-RU" dirty="0">
              <a:latin typeface="Book Antiqua" pitchFamily="18" charset="0"/>
            </a:endParaRPr>
          </a:p>
          <a:p>
            <a:pPr lvl="0"/>
            <a:endParaRPr lang="ru-RU" dirty="0">
              <a:latin typeface="Book Antiqua" pitchFamily="18" charset="0"/>
            </a:endParaRPr>
          </a:p>
          <a:p>
            <a:pPr lvl="0"/>
            <a:endParaRPr lang="ru-RU" dirty="0">
              <a:latin typeface="Book Antiqua" pitchFamily="18" charset="0"/>
            </a:endParaRPr>
          </a:p>
          <a:p>
            <a:pPr lvl="0"/>
            <a:r>
              <a:rPr lang="ru-RU" dirty="0">
                <a:latin typeface="Book Antiqua" pitchFamily="18" charset="0"/>
              </a:rPr>
              <a:t>Строительные магазины</a:t>
            </a:r>
          </a:p>
          <a:p>
            <a:pPr lvl="0"/>
            <a:endParaRPr lang="ru-RU" dirty="0">
              <a:latin typeface="Book Antiqua" pitchFamily="18" charset="0"/>
            </a:endParaRPr>
          </a:p>
          <a:p>
            <a:pPr lvl="0"/>
            <a:endParaRPr lang="ru-RU" dirty="0">
              <a:latin typeface="Book Antiqua" pitchFamily="18" charset="0"/>
            </a:endParaRPr>
          </a:p>
          <a:p>
            <a:pPr lvl="0"/>
            <a:endParaRPr lang="ru-RU" dirty="0">
              <a:latin typeface="Book Antiqua" pitchFamily="18" charset="0"/>
            </a:endParaRPr>
          </a:p>
          <a:p>
            <a:pPr lvl="0"/>
            <a:r>
              <a:rPr lang="ru-RU" dirty="0">
                <a:latin typeface="Book Antiqua" pitchFamily="18" charset="0"/>
              </a:rPr>
              <a:t>Оптовые покупатели </a:t>
            </a:r>
          </a:p>
          <a:p>
            <a:pPr lvl="0"/>
            <a:endParaRPr lang="ru-RU" dirty="0">
              <a:latin typeface="Book Antiqua" pitchFamily="18" charset="0"/>
            </a:endParaRPr>
          </a:p>
          <a:p>
            <a:pPr lvl="0"/>
            <a:endParaRPr lang="ru-RU" dirty="0">
              <a:latin typeface="Book Antiqua" pitchFamily="18" charset="0"/>
            </a:endParaRPr>
          </a:p>
          <a:p>
            <a:pPr lvl="0"/>
            <a:endParaRPr lang="ru-RU" dirty="0">
              <a:latin typeface="Book Antiqua" pitchFamily="18" charset="0"/>
            </a:endParaRPr>
          </a:p>
          <a:p>
            <a:pPr lvl="0"/>
            <a:r>
              <a:rPr lang="ru-RU" dirty="0">
                <a:latin typeface="Book Antiqua" pitchFamily="18" charset="0"/>
              </a:rPr>
              <a:t>Ремонтные компании </a:t>
            </a:r>
          </a:p>
          <a:p>
            <a:pPr lvl="0"/>
            <a:endParaRPr lang="ru-RU" dirty="0">
              <a:latin typeface="Book Antiqua" pitchFamily="18" charset="0"/>
            </a:endParaRPr>
          </a:p>
          <a:p>
            <a:pPr lvl="0"/>
            <a:endParaRPr lang="ru-RU" dirty="0">
              <a:latin typeface="Book Antiqua" pitchFamily="18" charset="0"/>
            </a:endParaRPr>
          </a:p>
          <a:p>
            <a:pPr lvl="0"/>
            <a:r>
              <a:rPr lang="ru-RU" dirty="0">
                <a:latin typeface="Book Antiqua" pitchFamily="18" charset="0"/>
              </a:rPr>
              <a:t>Физические лица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6898" y="825907"/>
            <a:ext cx="60960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Book Antiqua" pitchFamily="18" charset="0"/>
              </a:rPr>
              <a:t>К ключевым рынкам сбыта продукции можно отнести:</a:t>
            </a:r>
          </a:p>
        </p:txBody>
      </p:sp>
      <p:pic>
        <p:nvPicPr>
          <p:cNvPr id="47114" name="Picture 10" descr="https://www.kolledge.ru/userfiles/3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848571" y="0"/>
            <a:ext cx="2936531" cy="367066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8" name="Picture 20" descr="https://img.medicineh.com/img/drugs-medications/promo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3257" y="3673173"/>
            <a:ext cx="3475372" cy="2726236"/>
          </a:xfrm>
          <a:prstGeom prst="rect">
            <a:avLst/>
          </a:prstGeom>
          <a:noFill/>
        </p:spPr>
      </p:pic>
      <p:pic>
        <p:nvPicPr>
          <p:cNvPr id="48146" name="Picture 18" descr="https://www.cpaexchange.ru/Content/UploadedFiles/ev1ne221.bcb.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10" y="1529743"/>
            <a:ext cx="6381434" cy="4464681"/>
          </a:xfrm>
          <a:prstGeom prst="rect">
            <a:avLst/>
          </a:prstGeom>
          <a:noFill/>
        </p:spPr>
      </p:pic>
      <p:pic>
        <p:nvPicPr>
          <p:cNvPr id="48142" name="Picture 14" descr="https://cdn.pngsumo.com/tv-advertising-for-lawyers-attorneys-law-firms-network-affiliates-television-advertisement-png-552_63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9040" y="160338"/>
            <a:ext cx="3257385" cy="37589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Продажи и маркетинг</a:t>
            </a:r>
            <a:br>
              <a:rPr lang="ru-RU" dirty="0"/>
            </a:br>
            <a:endParaRPr lang="ru-RU" dirty="0"/>
          </a:p>
        </p:txBody>
      </p:sp>
      <p:sp>
        <p:nvSpPr>
          <p:cNvPr id="48132" name="AutoShape 4" descr="https://starincorporated.com/wp-content/uploads/2020/02/digital_marketing_strategy_graphi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4" name="AutoShape 6" descr="https://starincorporated.com/wp-content/uploads/2020/02/digital_marketing_strategy_graphi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6" name="AutoShape 8" descr="https://starincorporated.com/wp-content/uploads/2020/02/digital_marketing_strategy_graphi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8" name="AutoShape 10" descr="https://wi127.ru/wp-content/uploads/2021/11/vidget1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5575" y="1529743"/>
            <a:ext cx="6096000" cy="203132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bliqueTop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i="1" dirty="0"/>
              <a:t>В рекламную стратегию обязательно необходимо включить следующие каналы привлечения:</a:t>
            </a:r>
          </a:p>
          <a:p>
            <a:pPr lvl="0"/>
            <a:r>
              <a:rPr lang="ru-RU" dirty="0"/>
              <a:t>1. Контекстная реклама</a:t>
            </a:r>
          </a:p>
          <a:p>
            <a:pPr lvl="0"/>
            <a:r>
              <a:rPr lang="ru-RU" dirty="0"/>
              <a:t>2. «Холодные» звонки потенциальным покупателям</a:t>
            </a:r>
          </a:p>
          <a:p>
            <a:pPr lvl="0"/>
            <a:r>
              <a:rPr lang="ru-RU" dirty="0"/>
              <a:t>3. Реклама в СМИ (телевидении, радио)</a:t>
            </a:r>
          </a:p>
          <a:p>
            <a:pPr lvl="0"/>
            <a:r>
              <a:rPr lang="ru-RU" dirty="0"/>
              <a:t>4. Реклама в журналах о строительной отрасли </a:t>
            </a:r>
          </a:p>
          <a:p>
            <a:pPr lvl="0"/>
            <a:r>
              <a:rPr lang="ru-RU" dirty="0"/>
              <a:t>5. Участие в выставках(региональных и Всероссийских)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9" name="Picture 17" descr="https://postupi.am/uploads/images/eVVvsVEQbjVjaxn0iCaU1oa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742" y="1789071"/>
            <a:ext cx="4326871" cy="4326872"/>
          </a:xfrm>
          <a:prstGeom prst="rect">
            <a:avLst/>
          </a:prstGeom>
          <a:noFill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5194" y="4093125"/>
            <a:ext cx="1047962" cy="102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41874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Book Antiqua" pitchFamily="18" charset="0"/>
              </a:rPr>
              <a:t>План производства</a:t>
            </a:r>
            <a:br>
              <a:rPr lang="ru-RU" dirty="0">
                <a:latin typeface="Book Antiqua" pitchFamily="18" charset="0"/>
              </a:rPr>
            </a:br>
            <a:endParaRPr lang="ru-RU" dirty="0">
              <a:latin typeface="Book Antiqua" pitchFamily="18" charset="0"/>
            </a:endParaRPr>
          </a:p>
        </p:txBody>
      </p:sp>
      <p:sp>
        <p:nvSpPr>
          <p:cNvPr id="49154" name="AutoShape 2" descr="https://catherineasquithgallery.com/uploads/posts/2021-02/1613675415_54-p-fon-dlya-prezentatsii-tsel-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https://catherineasquithgallery.com/uploads/posts/2021-02/1613675415_54-p-fon-dlya-prezentatsii-tsel-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1678" y="1779207"/>
            <a:ext cx="919141" cy="94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1645" y="2981377"/>
            <a:ext cx="917932" cy="91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747" y="5242627"/>
            <a:ext cx="963581" cy="9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99934" y="3945961"/>
            <a:ext cx="1035505" cy="106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40063" y="2818841"/>
            <a:ext cx="985125" cy="94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94146" y="5225366"/>
            <a:ext cx="967604" cy="87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678951" y="1966479"/>
            <a:ext cx="2985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/>
              <a:t>Зарегистрировать ИП (ООО)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78951" y="3244334"/>
            <a:ext cx="166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/>
              <a:t>Подобрать цех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563068" y="4244795"/>
            <a:ext cx="2616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/>
              <a:t>Сделать косметический </a:t>
            </a:r>
          </a:p>
          <a:p>
            <a:pPr lvl="0"/>
            <a:r>
              <a:rPr lang="ru-RU" b="1" dirty="0"/>
              <a:t>ремонт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665973" y="5550313"/>
            <a:ext cx="2585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/>
              <a:t>Закупить оборудование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332259" y="2837329"/>
            <a:ext cx="6499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Нанять персонал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298712" y="4279758"/>
            <a:ext cx="2413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/>
              <a:t>Получить разрешения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342124" y="5422758"/>
            <a:ext cx="2725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/>
              <a:t>Начать рекламу и </a:t>
            </a:r>
          </a:p>
          <a:p>
            <a:pPr lvl="0"/>
            <a:r>
              <a:rPr lang="ru-RU" b="1" dirty="0"/>
              <a:t>производство продукции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Организационная структура</a:t>
            </a:r>
            <a:br>
              <a:rPr lang="ru-RU" dirty="0"/>
            </a:br>
            <a:endParaRPr lang="ru-RU" dirty="0"/>
          </a:p>
        </p:txBody>
      </p:sp>
      <p:pic>
        <p:nvPicPr>
          <p:cNvPr id="50178" name="Picture 2" descr="https://avatars.mds.yandex.net/get-zen_doc/197997/pub_5c67d93ce4bead00af905c4f_5c67eb7efec61f00b2b8238c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5380" y="3061366"/>
            <a:ext cx="5826035" cy="3796634"/>
          </a:xfrm>
          <a:prstGeom prst="rect">
            <a:avLst/>
          </a:prstGeom>
          <a:noFill/>
        </p:spPr>
      </p:pic>
      <p:sp>
        <p:nvSpPr>
          <p:cNvPr id="13" name="Скругленный прямоугольник 12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5248654" y="846138"/>
            <a:ext cx="6096000" cy="2247424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i="1" dirty="0"/>
              <a:t>Для того, чтобы производство работало успешно, необходимо нанять следующих специалистов:</a:t>
            </a:r>
          </a:p>
          <a:p>
            <a:pPr lvl="0"/>
            <a:r>
              <a:rPr lang="ru-RU" dirty="0"/>
              <a:t>Директора</a:t>
            </a:r>
          </a:p>
          <a:p>
            <a:pPr lvl="0"/>
            <a:r>
              <a:rPr lang="ru-RU" dirty="0"/>
              <a:t>Менеджеров по продажам (2 человека) </a:t>
            </a:r>
          </a:p>
          <a:p>
            <a:pPr lvl="0"/>
            <a:r>
              <a:rPr lang="ru-RU" dirty="0"/>
              <a:t>Начальника цеха</a:t>
            </a:r>
          </a:p>
          <a:p>
            <a:pPr lvl="0"/>
            <a:r>
              <a:rPr lang="ru-RU" dirty="0"/>
              <a:t>Рабочих (4 человек)</a:t>
            </a:r>
            <a:endParaRPr lang="ru-RU" i="1" dirty="0"/>
          </a:p>
          <a:p>
            <a:pPr lvl="0"/>
            <a:r>
              <a:rPr lang="ru-RU" dirty="0"/>
              <a:t>Водителя</a:t>
            </a:r>
          </a:p>
        </p:txBody>
      </p:sp>
      <p:sp>
        <p:nvSpPr>
          <p:cNvPr id="50180" name="AutoShape 4" descr="https://static.tildacdn.com/tild3464-6230-4064-a331-346233323161/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2" name="AutoShape 6" descr="https://static.tildacdn.com/tild3464-6230-4064-a331-346233323161/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4" name="AutoShape 8" descr="https://guogagauzii.md/media/k2/items/cache/592ec39b7f46885c43e42ca2926a95cd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Picture 10" descr="https://www.ucpskov.ru/images/DuoHNzcXcAAV-z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86244"/>
            <a:ext cx="6437293" cy="543414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ownload-human-reso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9164"/>
            <a:ext cx="5184817" cy="47026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Фонд оплаты труда, руб.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947575"/>
              </p:ext>
            </p:extLst>
          </p:nvPr>
        </p:nvGraphicFramePr>
        <p:xfrm>
          <a:off x="5401056" y="1136468"/>
          <a:ext cx="6446955" cy="5329645"/>
        </p:xfrm>
        <a:graphic>
          <a:graphicData uri="http://schemas.openxmlformats.org/drawingml/2006/table">
            <a:tbl>
              <a:tblPr/>
              <a:tblGrid>
                <a:gridCol w="2640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6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9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44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Постоянные расходы</a:t>
                      </a:r>
                      <a:endParaRPr lang="ru-RU" sz="20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Оклад</a:t>
                      </a:r>
                      <a:endParaRPr lang="ru-RU" sz="20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Количество сотрудников</a:t>
                      </a:r>
                      <a:endParaRPr lang="ru-RU" sz="20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Сумма</a:t>
                      </a:r>
                      <a:endParaRPr lang="ru-RU" sz="20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Директор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Менеджер по продажам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Начальник цеха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Рабочий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Водитель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Страхование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Итог</a:t>
                      </a:r>
                      <a:endParaRPr lang="ru-RU" sz="20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345 000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3" name="AutoShape 3" descr="https://static.tildacdn.com/tild6436-3438-4962-a535-363937303262/download-human-resou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5" name="AutoShape 5" descr="https://static.tildacdn.com/tild6436-3438-4962-a535-363937303262/download-human-resou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7" name="AutoShape 7" descr="https://static.tildacdn.com/tild6436-3438-4962-a535-363937303262/download-human-resou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934CB3-A97C-40D1-8D7D-5211E1C57C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4E3864-550F-4194-BC9D-CCA442A52D0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F871927-9856-4138-B7A7-125C4AA7EF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770</Words>
  <Application>Microsoft Office PowerPoint</Application>
  <PresentationFormat>Широкоэкранный</PresentationFormat>
  <Paragraphs>212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Bahnschrift SemiBold SemiConden</vt:lpstr>
      <vt:lpstr>Book Antiqua</vt:lpstr>
      <vt:lpstr>Calibri</vt:lpstr>
      <vt:lpstr>Тема Office</vt:lpstr>
      <vt:lpstr>Бизнес проект: «Производство керамической плитки»</vt:lpstr>
      <vt:lpstr>Содержание </vt:lpstr>
      <vt:lpstr>Краткий инвестиционный меморандум  </vt:lpstr>
      <vt:lpstr>Описание бизнеса, продукта или услуги </vt:lpstr>
      <vt:lpstr>Описание рынка сбыта </vt:lpstr>
      <vt:lpstr>Продажи и маркетинг </vt:lpstr>
      <vt:lpstr>План производства </vt:lpstr>
      <vt:lpstr>Организационная структура </vt:lpstr>
      <vt:lpstr>Фонд оплаты труда, руб. </vt:lpstr>
      <vt:lpstr>Финансовый план </vt:lpstr>
      <vt:lpstr>Инвестиции для открытия, руб. </vt:lpstr>
      <vt:lpstr>Ежемесячные затраты, руб. </vt:lpstr>
      <vt:lpstr>Факторы риска </vt:lpstr>
      <vt:lpstr>Итог</vt:lpstr>
      <vt:lpstr>Спасибо за внимание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2022-06-13T13:40:19Z</dcterms:created>
  <dcterms:modified xsi:type="dcterms:W3CDTF">2023-02-14T18:04:40Z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