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67" r:id="rId3"/>
    <p:sldId id="269" r:id="rId4"/>
    <p:sldId id="257" r:id="rId5"/>
    <p:sldId id="270" r:id="rId6"/>
    <p:sldId id="272" r:id="rId7"/>
    <p:sldId id="271" r:id="rId8"/>
    <p:sldId id="258" r:id="rId9"/>
    <p:sldId id="273" r:id="rId10"/>
    <p:sldId id="260" r:id="rId11"/>
    <p:sldId id="276" r:id="rId12"/>
    <p:sldId id="259" r:id="rId13"/>
    <p:sldId id="275" r:id="rId14"/>
    <p:sldId id="277" r:id="rId15"/>
    <p:sldId id="261" r:id="rId16"/>
    <p:sldId id="263" r:id="rId17"/>
    <p:sldId id="264" r:id="rId18"/>
  </p:sldIdLst>
  <p:sldSz cx="9144000" cy="6858000" type="screen4x3"/>
  <p:notesSz cx="6670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5050"/>
    <a:srgbClr val="008000"/>
    <a:srgbClr val="EAEAEA"/>
    <a:srgbClr val="FFFFCC"/>
    <a:srgbClr val="FFFFFF"/>
    <a:srgbClr val="99FF99"/>
    <a:srgbClr val="C8D6C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3366" autoAdjust="0"/>
  </p:normalViewPr>
  <p:slideViewPr>
    <p:cSldViewPr>
      <p:cViewPr varScale="1">
        <p:scale>
          <a:sx n="58" d="100"/>
          <a:sy n="58" d="100"/>
        </p:scale>
        <p:origin x="-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51F75-A8E2-408C-A159-362A86DA670F}" type="datetimeFigureOut">
              <a:rPr lang="ru-RU" smtClean="0"/>
              <a:pPr/>
              <a:t>18.02.2023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B81CB-702C-4ACB-BB38-610FCD5D6E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37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B81CB-702C-4ACB-BB38-610FCD5D6EC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940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A0D47-2450-4ADB-9C08-5149BEF31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FA30-A7C2-491D-B120-B255C9E4C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A2500-8F09-4BA2-B4C4-4D4C41F17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10058-3287-4FF4-8995-7AB05F450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771CF-DE8C-4582-A7D2-A8AC53D1C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3C5C8-2007-408E-989C-A4F81D71A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8A9A-EC5D-406C-90A3-E6304764E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24F97-95E1-46FF-96F2-DE8F9D82C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8C08-95CE-4F4B-BEB6-71EB8B336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8038-08A5-4BAB-91BF-2AEAA1DE3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351E7-3481-4C6C-B8D1-B2D82CDCA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31FBB63F-B812-481B-A449-42D1815E2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83568" y="6165304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539750" y="260351"/>
            <a:ext cx="0" cy="532889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332656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u="none" dirty="0" smtClean="0">
                <a:latin typeface="+mj-lt"/>
                <a:ea typeface="Times New Roman" panose="02020603050405020304" pitchFamily="18" charset="0"/>
              </a:rPr>
              <a:t>Презентация на </a:t>
            </a:r>
            <a:r>
              <a:rPr lang="ru-RU" sz="2000" b="1" u="none" dirty="0">
                <a:latin typeface="+mj-lt"/>
                <a:ea typeface="Times New Roman" panose="02020603050405020304" pitchFamily="18" charset="0"/>
              </a:rPr>
              <a:t>тему</a:t>
            </a:r>
            <a:r>
              <a:rPr lang="ru-RU" sz="2000" b="1" u="none" dirty="0" smtClean="0">
                <a:latin typeface="+mj-lt"/>
                <a:ea typeface="Times New Roman" panose="02020603050405020304" pitchFamily="18" charset="0"/>
              </a:rPr>
              <a:t>:</a:t>
            </a:r>
          </a:p>
          <a:p>
            <a:pPr algn="ctr">
              <a:spcAft>
                <a:spcPts val="0"/>
              </a:spcAft>
            </a:pPr>
            <a:endParaRPr lang="ru-RU" sz="2000" b="1" u="none" dirty="0">
              <a:latin typeface="+mj-lt"/>
              <a:ea typeface="Times New Roman" panose="02020603050405020304" pitchFamily="18" charset="0"/>
            </a:endParaRPr>
          </a:p>
          <a:p>
            <a:pPr marL="179705" indent="450215" algn="ctr">
              <a:spcAft>
                <a:spcPts val="0"/>
              </a:spcAft>
              <a:tabLst>
                <a:tab pos="6375400" algn="l"/>
              </a:tabLst>
            </a:pPr>
            <a:r>
              <a:rPr lang="ru-RU" sz="2000" b="1" u="none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u="none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2000" b="1" u="none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источника</a:t>
            </a:r>
            <a:r>
              <a:rPr lang="ru-RU" sz="2000" b="1" u="none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бесперебойного питания </a:t>
            </a:r>
            <a:r>
              <a:rPr lang="ru-RU" sz="2000" b="1" u="none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ru-RU" sz="2000" b="1" u="none" dirty="0" smtClean="0">
              <a:solidFill>
                <a:schemeClr val="tx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705" indent="450215" algn="ctr">
              <a:spcAft>
                <a:spcPts val="0"/>
              </a:spcAft>
              <a:tabLst>
                <a:tab pos="6375400" algn="l"/>
              </a:tabLst>
            </a:pPr>
            <a:r>
              <a:rPr lang="ru-RU" sz="2000" b="1" u="none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систем </a:t>
            </a:r>
            <a:r>
              <a:rPr lang="ru-RU" sz="2000" b="1" u="none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постоянного тока. </a:t>
            </a:r>
            <a:endParaRPr lang="ru-RU" sz="2000" b="1" u="none" dirty="0" smtClean="0">
              <a:solidFill>
                <a:schemeClr val="tx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705" indent="450215" algn="ctr">
              <a:spcAft>
                <a:spcPts val="0"/>
              </a:spcAft>
              <a:tabLst>
                <a:tab pos="6375400" algn="l"/>
              </a:tabLst>
            </a:pPr>
            <a:r>
              <a:rPr lang="ru-RU" sz="2000" b="1" u="none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Помещения </a:t>
            </a:r>
            <a:r>
              <a:rPr lang="ru-RU" sz="2000" b="1" u="none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для дизель-генераторных </a:t>
            </a:r>
            <a:r>
              <a:rPr lang="ru-RU" sz="2000" b="1" u="none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установок»</a:t>
            </a:r>
            <a:endParaRPr lang="ru-RU" sz="2000" b="1" u="none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96644" y="4221088"/>
            <a:ext cx="4047356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Выполнили: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Блудов А.А.,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Максимов В.Л.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Научный руководитель: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д.э.н</a:t>
            </a:r>
            <a:r>
              <a:rPr kumimoji="0" lang="ru-RU" alt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доцент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Лаврикова Н.И.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altLang="ru-RU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1</a:t>
            </a:r>
            <a:r>
              <a:rPr lang="ru-RU" sz="1800" dirty="0"/>
              <a:t>. Размещение ИБП и систем постоянного тока </a:t>
            </a:r>
          </a:p>
          <a:p>
            <a:r>
              <a:rPr lang="ru-RU" sz="1800" dirty="0"/>
              <a:t>1.1ИБП постоянного тока и системы постоянного тока </a:t>
            </a:r>
          </a:p>
          <a:p>
            <a:r>
              <a:rPr lang="ru-RU" sz="1800" dirty="0"/>
              <a:t>1.2Монтаж и подключение ИБП </a:t>
            </a:r>
          </a:p>
          <a:p>
            <a:pPr marL="0" indent="0">
              <a:buNone/>
            </a:pPr>
            <a:r>
              <a:rPr lang="ru-RU" sz="1800" dirty="0" smtClean="0"/>
              <a:t>2</a:t>
            </a:r>
            <a:r>
              <a:rPr lang="ru-RU" sz="1800" dirty="0"/>
              <a:t>. Помещения для дизель-генераторных установок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/>
              <a:t>2.1.Дизель-генераторная установка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/>
              <a:t>2.2.Помещения для дизель-генераторных установок</a:t>
            </a:r>
          </a:p>
          <a:p>
            <a:pPr marL="0" indent="0">
              <a:buNone/>
            </a:pPr>
            <a:r>
              <a:rPr lang="ru-RU" sz="1800" dirty="0"/>
              <a:t>Заключение</a:t>
            </a:r>
          </a:p>
          <a:p>
            <a:pPr marL="0" indent="0">
              <a:buNone/>
            </a:pPr>
            <a:r>
              <a:rPr lang="ru-RU" sz="1800" dirty="0"/>
              <a:t>Библиографический список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CE7543-03AE-4166-9F63-CA9409C5905D}"/>
              </a:ext>
            </a:extLst>
          </p:cNvPr>
          <p:cNvSpPr/>
          <p:nvPr/>
        </p:nvSpPr>
        <p:spPr>
          <a:xfrm>
            <a:off x="179512" y="981075"/>
            <a:ext cx="8784976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b="1" u="none" dirty="0" smtClean="0">
                <a:latin typeface="+mj-lt"/>
                <a:ea typeface="Times New Roman" panose="02020603050405020304" pitchFamily="18" charset="0"/>
              </a:rPr>
              <a:t>Дизельная электростанция</a:t>
            </a:r>
            <a:r>
              <a:rPr lang="ru-RU" u="none" dirty="0">
                <a:latin typeface="+mj-lt"/>
                <a:ea typeface="Times New Roman" panose="02020603050405020304" pitchFamily="18" charset="0"/>
              </a:rPr>
              <a:t> (дизель-генераторная установка (ДГУ), дизель-генератор) — стационарная или подвижная энергетическая установка, оборудованная одним или несколькими электрическими генераторами с приводом от дизельного двигателя внутреннего сгорания. </a:t>
            </a:r>
            <a:endParaRPr lang="ru-RU" sz="1600" u="none" dirty="0">
              <a:latin typeface="+mj-lt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Следует учитывать, что термины </a:t>
            </a:r>
            <a:r>
              <a:rPr lang="ru-RU" i="1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дизельная электростанция</a:t>
            </a:r>
            <a:r>
              <a:rPr lang="ru-RU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</a:t>
            </a:r>
            <a:endParaRPr lang="ru-RU" sz="1600" u="none" dirty="0">
              <a:latin typeface="+mj-lt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i="1" u="none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дизельэлектрический</a:t>
            </a:r>
            <a:r>
              <a:rPr lang="ru-RU" i="1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агрегат</a:t>
            </a:r>
            <a:r>
              <a:rPr lang="ru-RU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 и </a:t>
            </a:r>
            <a:r>
              <a:rPr lang="ru-RU" i="1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дизель-генератор</a:t>
            </a:r>
            <a:r>
              <a:rPr lang="ru-RU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 не являются синонимами:</a:t>
            </a:r>
            <a:endParaRPr lang="ru-RU" sz="1600" u="none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дизель-генератор — устройство, состоящее из конструктивно объединённых дизельного двигателя и генератора;</a:t>
            </a:r>
            <a:endParaRPr lang="ru-RU" sz="1600" u="none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дизельэлектрический</a:t>
            </a:r>
            <a:r>
              <a:rPr lang="ru-RU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агрегат в свою очередь включает в себя дизель-генератор, а также вспомогательные устройства: раму, приборы контроля, топливный бак;</a:t>
            </a:r>
            <a:endParaRPr lang="ru-RU" sz="1600" u="none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дизельная электростанция — это стационарная или передвижная установка на базе </a:t>
            </a:r>
            <a:r>
              <a:rPr lang="ru-RU" u="none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дизельэлектрического</a:t>
            </a:r>
            <a:r>
              <a:rPr lang="ru-RU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агрегата, дополнительно включающая в себя устройства для распределения электроэнергии, устройства автоматики, пульт управления.</a:t>
            </a:r>
            <a:endParaRPr lang="ru-RU" sz="1600" u="none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3B17591-435B-4F3C-B4C1-FAAA9720AC61}"/>
              </a:ext>
            </a:extLst>
          </p:cNvPr>
          <p:cNvSpPr/>
          <p:nvPr/>
        </p:nvSpPr>
        <p:spPr>
          <a:xfrm>
            <a:off x="1514494" y="260350"/>
            <a:ext cx="6730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2.1Дизель-генераторная установка </a:t>
            </a:r>
            <a:endParaRPr lang="ru-RU" sz="32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15461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611188" y="328096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CFAFF92-A98A-426E-BB88-9BABE8EEB6BC}"/>
              </a:ext>
            </a:extLst>
          </p:cNvPr>
          <p:cNvSpPr/>
          <p:nvPr/>
        </p:nvSpPr>
        <p:spPr>
          <a:xfrm>
            <a:off x="611560" y="332656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u="none" dirty="0">
                <a:latin typeface="+mj-lt"/>
                <a:ea typeface="Times New Roman" panose="02020603050405020304" pitchFamily="18" charset="0"/>
              </a:rPr>
              <a:t>Назначение дизель-генераторных установок </a:t>
            </a:r>
          </a:p>
          <a:p>
            <a:pPr algn="just">
              <a:spcAft>
                <a:spcPts val="0"/>
              </a:spcAft>
            </a:pPr>
            <a:endParaRPr lang="ru-RU" sz="1600" b="1" u="none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u="none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u="none" dirty="0">
                <a:latin typeface="+mj-lt"/>
                <a:ea typeface="Times New Roman" panose="02020603050405020304" pitchFamily="18" charset="0"/>
              </a:rPr>
              <a:t>Основное назначение дизель-генераторов — обеспечение электроснабжения потребителей бытового и специального класса при невозможности подключения к централизованным источникам энергоснабжения или при постоянных сбоях в их работе. Масштабное применение получили установки с большим диапазоном мощности мобильного и стационарного класса. </a:t>
            </a:r>
            <a:endParaRPr lang="ru-RU" sz="1600" u="none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1C6CDD3-118C-4A71-A953-DDD6C0D91686}"/>
              </a:ext>
            </a:extLst>
          </p:cNvPr>
          <p:cNvSpPr/>
          <p:nvPr/>
        </p:nvSpPr>
        <p:spPr>
          <a:xfrm>
            <a:off x="611560" y="3140968"/>
            <a:ext cx="5897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none" dirty="0">
                <a:latin typeface="+mj-lt"/>
                <a:ea typeface="Times New Roman" panose="02020603050405020304" pitchFamily="18" charset="0"/>
              </a:rPr>
              <a:t>Функциональное назначение оборудования </a:t>
            </a:r>
            <a:endParaRPr lang="ru-RU" sz="2000" b="1" u="none" dirty="0">
              <a:latin typeface="+mj-lt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5A9F2F6-615A-4E81-9951-579E626AF0B4}"/>
              </a:ext>
            </a:extLst>
          </p:cNvPr>
          <p:cNvSpPr/>
          <p:nvPr/>
        </p:nvSpPr>
        <p:spPr>
          <a:xfrm>
            <a:off x="611188" y="3770567"/>
            <a:ext cx="8137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none" dirty="0">
                <a:latin typeface="+mj-lt"/>
                <a:ea typeface="Times New Roman" panose="02020603050405020304" pitchFamily="18" charset="0"/>
              </a:rPr>
              <a:t>1)Основной источник электроэнергии для удаленных от центральных сетей объектов. </a:t>
            </a:r>
            <a:endParaRPr lang="ru-RU" u="none" dirty="0">
              <a:latin typeface="+mj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3560101-256A-466B-975B-032064D1A205}"/>
              </a:ext>
            </a:extLst>
          </p:cNvPr>
          <p:cNvSpPr/>
          <p:nvPr/>
        </p:nvSpPr>
        <p:spPr>
          <a:xfrm>
            <a:off x="641763" y="4416898"/>
            <a:ext cx="8034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none" dirty="0">
                <a:latin typeface="+mj-lt"/>
                <a:ea typeface="Times New Roman" panose="02020603050405020304" pitchFamily="18" charset="0"/>
              </a:rPr>
              <a:t>2)Резервный источник электроэнергии для объектов, на которых наблюдается периодическое отключение централизованных источников.</a:t>
            </a:r>
            <a:endParaRPr lang="ru-RU" u="none" dirty="0">
              <a:latin typeface="+mj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D762867-55C6-4A4F-A2DB-B81FF7060272}"/>
              </a:ext>
            </a:extLst>
          </p:cNvPr>
          <p:cNvSpPr/>
          <p:nvPr/>
        </p:nvSpPr>
        <p:spPr>
          <a:xfrm>
            <a:off x="621059" y="5085184"/>
            <a:ext cx="80553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none" dirty="0">
                <a:latin typeface="+mj-lt"/>
                <a:ea typeface="Times New Roman" panose="02020603050405020304" pitchFamily="18" charset="0"/>
              </a:rPr>
              <a:t>3)Аварийный источник электроэнергии для промышленных предприятий, административных и коммерческих центров, торговых организаций и медицинских учреждений.</a:t>
            </a:r>
            <a:endParaRPr lang="ru-RU" u="none" dirty="0">
              <a:latin typeface="+mj-lt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2772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107504" y="530246"/>
            <a:ext cx="8641457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107504" y="333375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43206"/>
            <a:ext cx="5094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none" dirty="0">
                <a:solidFill>
                  <a:srgbClr val="383838"/>
                </a:solidFill>
                <a:latin typeface="+mj-lt"/>
              </a:rPr>
              <a:t>2.2.Монтаж генераторной установки</a:t>
            </a:r>
            <a:endParaRPr lang="ru-RU" sz="2000" b="1" i="0" u="none" dirty="0">
              <a:solidFill>
                <a:srgbClr val="383838"/>
              </a:solidFill>
              <a:effectLst/>
              <a:latin typeface="+mj-lt"/>
            </a:endParaRPr>
          </a:p>
        </p:txBody>
      </p:sp>
      <p:pic>
        <p:nvPicPr>
          <p:cNvPr id="7" name="Рисунок 6" descr="Монтаж ДГУ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4903"/>
            <a:ext cx="5400600" cy="36551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436096" y="583554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тем как производить монтаж дизель генераторной установки (ДГУ), необходимо предварительно подготовить помещение, где она будет размещаться.</a:t>
            </a:r>
            <a:b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2404870"/>
            <a:ext cx="3168352" cy="1914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3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>
                <a:solidFill>
                  <a:srgbClr val="3838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Компоновка помещения должна обеспечивать беспрепятственное размещение оборудования.</a:t>
            </a:r>
          </a:p>
          <a:p>
            <a:pPr marL="342900" lvl="0" indent="-342900">
              <a:lnSpc>
                <a:spcPts val="13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u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>
                <a:solidFill>
                  <a:srgbClr val="3838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Каналы для подвода электрических кабелей должны выполняться отдельно от каналов для прокладки трубопроводов.</a:t>
            </a:r>
            <a:endParaRPr lang="ru-RU" sz="2400" u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386808"/>
            <a:ext cx="8712968" cy="2217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помещение под ДГУ является частью жилого здания, следует предусмотреть строительство фундамента под ДГУ, имеющего вес, превышающий вес ДГУ в 1,5 раза и покоящегося на </a:t>
            </a:r>
            <a:r>
              <a:rPr lang="ru-RU" u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виброгасящей</a:t>
            </a:r>
            <a: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основе.</a:t>
            </a:r>
            <a:endParaRPr lang="en-US" u="none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u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Металлические детали должны быть заземлены.</a:t>
            </a:r>
          </a:p>
          <a:p>
            <a:pPr marL="342900" lvl="0" indent="-342900">
              <a:lnSpc>
                <a:spcPts val="13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u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 быть предусмотрен водосборник и система удаления воды из помещения.</a:t>
            </a:r>
          </a:p>
          <a:p>
            <a:pPr marL="342900" lvl="0" indent="-342900">
              <a:lnSpc>
                <a:spcPts val="13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u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Желательно оборудование помещения телефонной линией.</a:t>
            </a:r>
            <a:endParaRPr lang="ru-RU" sz="2400" u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844075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0" y="476672"/>
            <a:ext cx="8964488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179512" y="188640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4" descr="Монтаж ДГУ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025" y="620688"/>
            <a:ext cx="5189220" cy="38404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910125" y="650408"/>
            <a:ext cx="2436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</a:rPr>
              <a:t>Система вентиляции</a:t>
            </a:r>
            <a:endParaRPr lang="ru-RU" u="non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19245" y="1193475"/>
            <a:ext cx="4572000" cy="4606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Звукоизоляция</a:t>
            </a:r>
            <a:r>
              <a:rPr lang="ru-RU" sz="1200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9245" y="1736542"/>
            <a:ext cx="2800575" cy="280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топливоподачи</a:t>
            </a:r>
            <a:endParaRPr lang="ru-RU" sz="16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0653" y="2224185"/>
            <a:ext cx="3126371" cy="819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Резервуар для хранения</a:t>
            </a: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ru-RU" u="none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топлива</a:t>
            </a:r>
            <a:r>
              <a:rPr lang="ru-RU" sz="1200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280" y="4694463"/>
            <a:ext cx="6386959" cy="280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Трубопровод системы выпуска отработавших газов</a:t>
            </a:r>
            <a:endParaRPr lang="ru-RU" sz="16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30653" y="3104877"/>
            <a:ext cx="4572000" cy="4606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запуска ДГУ</a:t>
            </a:r>
            <a:r>
              <a:rPr lang="ru-RU" sz="1200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30653" y="3474311"/>
            <a:ext cx="148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</a:rPr>
              <a:t>Заземление</a:t>
            </a:r>
            <a:endParaRPr lang="ru-RU" u="none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10125" y="40074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</a:rPr>
              <a:t>Кабели и соединения</a:t>
            </a:r>
            <a:r>
              <a:rPr lang="ru-RU" sz="1200" u="none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sz="1200" u="none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u="none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1321" y="519162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</a:rPr>
              <a:t>Вспомогательные устройства</a:t>
            </a:r>
            <a:b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u="none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476527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 flipV="1">
            <a:off x="250825" y="980728"/>
            <a:ext cx="8641655" cy="34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251520" y="4221088"/>
            <a:ext cx="864096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4822825" y="357744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ABC61BC-B6D8-4B18-9B13-8A063EFAE5DD}"/>
              </a:ext>
            </a:extLst>
          </p:cNvPr>
          <p:cNvSpPr/>
          <p:nvPr/>
        </p:nvSpPr>
        <p:spPr>
          <a:xfrm>
            <a:off x="755576" y="404664"/>
            <a:ext cx="3561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90500" algn="just">
              <a:spcAft>
                <a:spcPts val="0"/>
              </a:spcAft>
            </a:pPr>
            <a:r>
              <a:rPr lang="ru-RU" sz="2000" b="1" u="none" dirty="0" smtClean="0">
                <a:latin typeface="+mj-lt"/>
                <a:ea typeface="Times New Roman" panose="02020603050405020304" pitchFamily="18" charset="0"/>
              </a:rPr>
              <a:t>Подготовка</a:t>
            </a:r>
            <a:r>
              <a:rPr lang="ru-RU" sz="2000" b="1" u="none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b="1" u="none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b="1" u="none" dirty="0" smtClean="0">
                <a:latin typeface="+mj-lt"/>
                <a:ea typeface="Times New Roman" panose="02020603050405020304" pitchFamily="18" charset="0"/>
              </a:rPr>
              <a:t>фундамента</a:t>
            </a:r>
            <a:endParaRPr lang="ru-RU" sz="2000" u="none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97BE57B-72C7-43DA-AA0A-FC0A5911B17A}"/>
              </a:ext>
            </a:extLst>
          </p:cNvPr>
          <p:cNvSpPr/>
          <p:nvPr/>
        </p:nvSpPr>
        <p:spPr>
          <a:xfrm>
            <a:off x="250825" y="101532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u="none" dirty="0">
                <a:latin typeface="+mj-lt"/>
                <a:ea typeface="Calibri" panose="020F0502020204030204" pitchFamily="34" charset="0"/>
              </a:rPr>
              <a:t>Идеальным фундаментом является железобетонная подушка.</a:t>
            </a:r>
            <a:endParaRPr lang="ru-RU" sz="1600" u="none" dirty="0">
              <a:latin typeface="+mj-lt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0B839AF-D7AA-47B5-B47B-19228EC8DBB2}"/>
              </a:ext>
            </a:extLst>
          </p:cNvPr>
          <p:cNvSpPr/>
          <p:nvPr/>
        </p:nvSpPr>
        <p:spPr>
          <a:xfrm>
            <a:off x="251520" y="17008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u="none" dirty="0">
                <a:latin typeface="+mj-lt"/>
                <a:ea typeface="Calibri" panose="020F0502020204030204" pitchFamily="34" charset="0"/>
              </a:rPr>
              <a:t>Длина и ширина фундамента должны соответствовать габаритным размерам ДГУ, а глубина должна быть не менее 150-200 мм. </a:t>
            </a:r>
            <a:endParaRPr lang="ru-RU" sz="1600" u="none" dirty="0">
              <a:latin typeface="+mj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A198ED-BFA1-42F6-B8C3-38AA9FB87D9F}"/>
              </a:ext>
            </a:extLst>
          </p:cNvPr>
          <p:cNvSpPr/>
          <p:nvPr/>
        </p:nvSpPr>
        <p:spPr>
          <a:xfrm>
            <a:off x="251520" y="263691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u="none" dirty="0">
                <a:latin typeface="+mj-lt"/>
                <a:ea typeface="Calibri" panose="020F0502020204030204" pitchFamily="34" charset="0"/>
              </a:rPr>
              <a:t>При установке ДГУ в помещениях необходимо учитывать требования соответствующих строительных правил. Конструкции зданий должны позволять выдерживать нагрузку, соответствующую весу фундамента</a:t>
            </a:r>
            <a:r>
              <a:rPr lang="en-US" sz="1600" u="none" dirty="0">
                <a:latin typeface="+mj-lt"/>
                <a:ea typeface="Calibri" panose="020F0502020204030204" pitchFamily="34" charset="0"/>
              </a:rPr>
              <a:t>.</a:t>
            </a:r>
            <a:endParaRPr lang="ru-RU" sz="1600" u="none" dirty="0">
              <a:latin typeface="+mj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AC1D4D2-C5FD-4D5D-83BD-37F3685C7E7D}"/>
              </a:ext>
            </a:extLst>
          </p:cNvPr>
          <p:cNvSpPr/>
          <p:nvPr/>
        </p:nvSpPr>
        <p:spPr>
          <a:xfrm>
            <a:off x="4893664" y="436196"/>
            <a:ext cx="3451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90500" algn="just">
              <a:spcAft>
                <a:spcPts val="0"/>
              </a:spcAft>
            </a:pPr>
            <a:r>
              <a:rPr lang="ru-RU" sz="2000" b="1" u="none" dirty="0">
                <a:latin typeface="+mj-lt"/>
                <a:ea typeface="Times New Roman" panose="02020603050405020304" pitchFamily="18" charset="0"/>
              </a:rPr>
              <a:t>Минимизация вибраций</a:t>
            </a:r>
            <a:endParaRPr lang="ru-RU" sz="2000" u="none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5FE774E-ACEE-417A-8F89-314FA7137248}"/>
              </a:ext>
            </a:extLst>
          </p:cNvPr>
          <p:cNvSpPr/>
          <p:nvPr/>
        </p:nvSpPr>
        <p:spPr>
          <a:xfrm>
            <a:off x="4932040" y="1061492"/>
            <a:ext cx="3960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none" dirty="0">
                <a:latin typeface="+mj-lt"/>
                <a:ea typeface="Calibri" panose="020F0502020204030204" pitchFamily="34" charset="0"/>
              </a:rPr>
              <a:t>Для минимизации распространения механических вибраций при работе двигателя дизель-генератор снабжен амортизаторами.</a:t>
            </a:r>
            <a:endParaRPr lang="ru-RU" sz="1600" u="none" dirty="0">
              <a:latin typeface="+mj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83DE959-F1EE-473B-946D-2C72687EA80C}"/>
              </a:ext>
            </a:extLst>
          </p:cNvPr>
          <p:cNvSpPr/>
          <p:nvPr/>
        </p:nvSpPr>
        <p:spPr>
          <a:xfrm>
            <a:off x="4932042" y="2276872"/>
            <a:ext cx="4211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none" dirty="0">
                <a:latin typeface="+mj-lt"/>
                <a:ea typeface="Calibri" panose="020F0502020204030204" pitchFamily="34" charset="0"/>
              </a:rPr>
              <a:t>Также предусмотрены гибкие соединения топливных трубопроводов, системы отвода выхлопных газов (сильфон), выпускного воздуховода радиатора охлаждения, электрических силовых и управляющих кабелей.</a:t>
            </a:r>
            <a:endParaRPr lang="ru-RU" sz="1600" u="none" dirty="0">
              <a:latin typeface="+mj-lt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13" name="Рисунок 12" descr="Схематический рисунок генератора в помещении">
            <a:extLst>
              <a:ext uri="{FF2B5EF4-FFF2-40B4-BE49-F238E27FC236}">
                <a16:creationId xmlns:a16="http://schemas.microsoft.com/office/drawing/2014/main" xmlns="" id="{8A1A837D-0271-4D98-8188-E3AF76BB2A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720" r="28830"/>
          <a:stretch>
            <a:fillRect/>
          </a:stretch>
        </p:blipFill>
        <p:spPr bwMode="auto">
          <a:xfrm>
            <a:off x="5292080" y="4265744"/>
            <a:ext cx="2592288" cy="2592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2" descr="Генератор газовый Generac на фундаменте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93096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95536" y="6211669"/>
            <a:ext cx="41764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5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52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Генератор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на специальном фундаменте-подушке. </a:t>
            </a:r>
          </a:p>
          <a:p>
            <a:pPr marL="0" marR="0" lvl="0" indent="95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Генератор газовый,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Generac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, воздушного охлаждения.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95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  </a:t>
            </a:r>
            <a:endParaRPr kumimoji="0" lang="ru-RU" altLang="ru-RU" sz="135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56190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539750" y="260350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37119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u="none" cap="all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УСТАНОВКА ДИЗЕЛЬНОЙ ЭЛЕКТРОСТАНЦИИ</a:t>
            </a:r>
            <a:endParaRPr lang="ru-RU" sz="2000" b="1" u="none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Рисунок 7" descr="diesel 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241" y="1827028"/>
            <a:ext cx="4248472" cy="26991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6355747-C19C-440E-B9C8-5781B17BE0F5}"/>
              </a:ext>
            </a:extLst>
          </p:cNvPr>
          <p:cNvSpPr/>
          <p:nvPr/>
        </p:nvSpPr>
        <p:spPr>
          <a:xfrm>
            <a:off x="4869519" y="1052736"/>
            <a:ext cx="4022962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b="1" u="none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Блок-контейнеры для установки</a:t>
            </a:r>
            <a:endParaRPr lang="en-US" b="1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en-US" b="1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b="1" u="none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 дизельной электростанции в</a:t>
            </a:r>
            <a:endParaRPr lang="en-US" b="1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en-US" b="1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b="1" u="none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 Нижнем Новгороде</a:t>
            </a:r>
            <a:r>
              <a:rPr lang="ru-RU" u="none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 </a:t>
            </a:r>
            <a:endParaRPr lang="en-US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en-US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u="none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представляют собой компактные технологичные металлические сооружения, по своей форме представляющие параллелепипед из металла. </a:t>
            </a:r>
            <a:endParaRPr lang="en-US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en-US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u="none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Такие блок-контейнеры используются для установки внутри них дизельных электрических станций, используемых обычно в строительстве. </a:t>
            </a:r>
            <a:endParaRPr lang="en-US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en-US" u="none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u="none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При этом возможность свободной перевозки блок-контейнера с одного места на другое — это основное преимущество, которое делает использование </a:t>
            </a:r>
            <a:r>
              <a:rPr lang="ru-RU" u="none" dirty="0" err="1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металлоконтейнера</a:t>
            </a:r>
            <a:r>
              <a:rPr lang="ru-RU" u="none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 простым и функциональным.</a:t>
            </a:r>
            <a:endParaRPr lang="ru-RU" sz="2400" u="none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74139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9C28425-258E-4AD0-8C73-F1F3E60EC27A}"/>
              </a:ext>
            </a:extLst>
          </p:cNvPr>
          <p:cNvSpPr/>
          <p:nvPr/>
        </p:nvSpPr>
        <p:spPr>
          <a:xfrm>
            <a:off x="234441" y="-99392"/>
            <a:ext cx="86749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u="non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</a:t>
            </a:r>
            <a:r>
              <a:rPr lang="ru-RU" sz="1600" u="non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Довольно </a:t>
            </a:r>
            <a:r>
              <a:rPr lang="ru-RU" sz="1600" u="none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сложно представить жизнь в современном мире без электричества: сегодня люди напрямую зависят от бесперебойной поставки электроэнергии, и потребность в ней возрастает с каждым днем.</a:t>
            </a:r>
            <a:endParaRPr lang="ru-RU" sz="1600" u="none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5B1E28A-0F3F-446B-9F40-5974E569A78E}"/>
              </a:ext>
            </a:extLst>
          </p:cNvPr>
          <p:cNvSpPr/>
          <p:nvPr/>
        </p:nvSpPr>
        <p:spPr>
          <a:xfrm>
            <a:off x="251520" y="102998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u="none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Дизельные </a:t>
            </a:r>
            <a:r>
              <a:rPr lang="ru-RU" sz="1600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электрогенераторы состоят из дизельного двигателя и генератора переменного тока, установленных на раме, а также системы вентиляции, контроля и управления электростанцией. Принцип их работы достаточно прост: энергия, высвобождающаяся при сгорании топлива, приводит в движение </a:t>
            </a:r>
            <a:r>
              <a:rPr lang="ru-RU" sz="1600" u="none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кoленвал</a:t>
            </a:r>
            <a:r>
              <a:rPr lang="ru-RU" sz="1600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вращающийся ротор генератора, в свою очередь, воздействует на обмотку статора, где и создается индукционный переменный ток. Таким образом осуществляется преобразование механической энергии в электрическую.</a:t>
            </a:r>
            <a:endParaRPr lang="ru-RU" sz="1600" u="none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u="none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Дизельные </a:t>
            </a:r>
            <a:r>
              <a:rPr lang="ru-RU" sz="1600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генераторы имеют несколько несомненных преимуществ перед другими электрогенераторами: низкую стоимость, экономичность расхода топлива, возможность продолжительной автономной работы. Вырабатываемая дизельными электростанциями электроэнергия имеет сравнительно низкую себестоимость, вследствие чего оборудование быстро окупается.</a:t>
            </a:r>
            <a:endParaRPr lang="ru-RU" sz="1600" u="none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990603A-042F-4C8D-B2DB-87AF8832C30B}"/>
              </a:ext>
            </a:extLst>
          </p:cNvPr>
          <p:cNvSpPr/>
          <p:nvPr/>
        </p:nvSpPr>
        <p:spPr>
          <a:xfrm>
            <a:off x="251520" y="4149080"/>
            <a:ext cx="85729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u="none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Современные </a:t>
            </a:r>
            <a:r>
              <a:rPr lang="ru-RU" sz="1600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ДГУ управляются при помощи системы контроля, управления и мониторинга, который позволяет вовремя узнавать об аварийных ситуациях.</a:t>
            </a:r>
            <a:endParaRPr lang="ru-RU" sz="1600" u="none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FAAFBC4-83FE-4E42-AFCF-DDEF25DE068F}"/>
              </a:ext>
            </a:extLst>
          </p:cNvPr>
          <p:cNvSpPr/>
          <p:nvPr/>
        </p:nvSpPr>
        <p:spPr>
          <a:xfrm>
            <a:off x="251520" y="4869160"/>
            <a:ext cx="85616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u="none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Современные </a:t>
            </a:r>
            <a:r>
              <a:rPr lang="ru-RU" sz="1600" u="none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универсализации производства и расположения производственных линий в определенном месте очень часто не могут быть выполнены без автономных источников энергии, среди которых дизельные генераторы являются наиболее востребованными.</a:t>
            </a:r>
            <a:endParaRPr lang="ru-RU" sz="1600" u="none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5011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803B267-1C51-4448-8538-A328F9827B03}"/>
              </a:ext>
            </a:extLst>
          </p:cNvPr>
          <p:cNvSpPr txBox="1"/>
          <p:nvPr/>
        </p:nvSpPr>
        <p:spPr>
          <a:xfrm>
            <a:off x="323528" y="620688"/>
            <a:ext cx="84969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u="none" dirty="0" smtClean="0"/>
              <a:t>	Первое </a:t>
            </a:r>
            <a:r>
              <a:rPr lang="ru-RU" sz="1600" u="none" dirty="0"/>
              <a:t>и самое главное назначение источника бесперебойного питания - обеспечить электропитание компьютерной системы или другого оборудования в то время, когда электрическая сеть по каким-то причинам не может это делать. Во время такого сбоя электрической сети ИБП питается сам и питает нагрузку за счет энергии, накопленной его аккумуляторной батареей.</a:t>
            </a:r>
          </a:p>
          <a:p>
            <a:pPr algn="just"/>
            <a:endParaRPr lang="ru-RU" sz="1600" u="none" dirty="0"/>
          </a:p>
          <a:p>
            <a:pPr algn="just"/>
            <a:r>
              <a:rPr lang="ru-RU" sz="1600" u="none" dirty="0" smtClean="0"/>
              <a:t>	XXI </a:t>
            </a:r>
            <a:r>
              <a:rPr lang="ru-RU" sz="1600" u="none" dirty="0"/>
              <a:t>век – век передовых технологий и сложных устройств которые работают благодаря электропитанию. Поэтому электрическое питание – это важная составляющая нашей жизни, без которой труд человека отнюдь не облегчится. На современном этапе развития источником бесперебойного питания называется система, предназначение которой является защита оборудования от резких перепадов и пропадания в электросети. Источник питания заботится о вашей бытовой технике – в момент выключения в результате пропадания напряжения в сети и стабилизирует напряжение.</a:t>
            </a:r>
          </a:p>
          <a:p>
            <a:pPr algn="just"/>
            <a:endParaRPr lang="ru-RU" sz="1600" u="none" dirty="0"/>
          </a:p>
          <a:p>
            <a:pPr algn="just"/>
            <a:r>
              <a:rPr lang="ru-RU" sz="1600" u="none" dirty="0" smtClean="0"/>
              <a:t>	В </a:t>
            </a:r>
            <a:r>
              <a:rPr lang="ru-RU" sz="1600" u="none" dirty="0"/>
              <a:t>данной работе я рассмотрел и определил требования, необходимые условия и рекомендации по размещению и подключению дизель-генераторных установок, источников бесперебойного питания  постоянного тока и систем постоянного тока в помещении. Дал определения и общие характеристики   ИБП и дизель-генераторных установок.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0618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539750" y="260350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8676" y="247782"/>
            <a:ext cx="7991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none" dirty="0"/>
              <a:t>1.1ИБП постоянного тока и систем постоянного тока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39647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ru-RU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бесперебойного</a:t>
            </a:r>
            <a:r>
              <a:rPr lang="ru-RU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</a:t>
            </a:r>
            <a:r>
              <a:rPr lang="ru-RU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комплекс оборудования для производства или преобразования и накопления электрической энергии, предназначенный для электропитания нагрузки с требуемым качеством от независимых источников энергии и обеспечивающий бесперебойность питания при переходе с одного источника энергии на другой.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8696" y="270892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ИБП постоянного тока </a:t>
            </a:r>
            <a:r>
              <a:rPr lang="ru-RU" u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представляют собой независимый источник, обеспечивающий стабильное, беспроблемное электропитание потребителям постоянного тока.</a:t>
            </a:r>
            <a:endParaRPr lang="ru-RU" u="none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9" name="Рисунок 8" descr="ИБП постоянного ток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192" b="9885"/>
          <a:stretch>
            <a:fillRect/>
          </a:stretch>
        </p:blipFill>
        <p:spPr bwMode="auto">
          <a:xfrm>
            <a:off x="1475656" y="3645024"/>
            <a:ext cx="6336704" cy="3212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092007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467798" y="333375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7056" y="1628800"/>
            <a:ext cx="79573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none" dirty="0">
                <a:latin typeface="+mj-lt"/>
              </a:rPr>
              <a:t>Система оперативного постоянного тока (СОПТ) – это совокупность источников питания, коммутационных и защитных электрических аппаратов, электрических цепей и потребителей постоянного тока, систем управления, защиты, автоматики и сигнализации для электростанций и подстанций.</a:t>
            </a:r>
          </a:p>
          <a:p>
            <a:pPr algn="just"/>
            <a:endParaRPr lang="ru-RU" u="none" dirty="0">
              <a:latin typeface="+mj-lt"/>
            </a:endParaRPr>
          </a:p>
          <a:p>
            <a:pPr algn="just"/>
            <a:endParaRPr lang="ru-RU" u="none" dirty="0">
              <a:latin typeface="+mj-lt"/>
            </a:endParaRPr>
          </a:p>
          <a:p>
            <a:pPr algn="just"/>
            <a:endParaRPr lang="ru-RU" u="none" dirty="0">
              <a:latin typeface="+mj-lt"/>
            </a:endParaRPr>
          </a:p>
          <a:p>
            <a:pPr algn="just"/>
            <a:r>
              <a:rPr lang="ru-RU" u="none" dirty="0">
                <a:latin typeface="+mj-lt"/>
              </a:rPr>
              <a:t>Система предназначена для обеспечения электропитанием (при полном обесточивании оборудования собственных нужд): терминалов защит, противоаварийной автоматики, АСУ ТП, блоков аварийного освещения, цепей управления коммутационными аппаратами, автоматики, сигнализации.</a:t>
            </a:r>
            <a:endParaRPr lang="ru-RU" b="0" i="0" u="none" dirty="0">
              <a:effectLst/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9394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539750" y="260350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9598" y="376608"/>
            <a:ext cx="8494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none" dirty="0">
                <a:solidFill>
                  <a:srgbClr val="344045"/>
                </a:solidFill>
                <a:latin typeface="+mj-lt"/>
              </a:rPr>
              <a:t>1.2Основные правила установки и эксплуатации ИБП</a:t>
            </a:r>
            <a:endParaRPr lang="ru-RU" sz="2400" b="1" u="none" dirty="0">
              <a:solidFill>
                <a:srgbClr val="344045"/>
              </a:solidFill>
              <a:effectLst/>
              <a:latin typeface="+mj-lt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9598" y="1145539"/>
            <a:ext cx="8494402" cy="11079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44045"/>
                </a:solidFill>
                <a:effectLst/>
                <a:latin typeface="+mj-lt"/>
                <a:cs typeface="Times New Roman" panose="02020603050405020304" pitchFamily="18" charset="0"/>
              </a:rPr>
              <a:t>От соблюдения правил установки и эксплуатации зависит работоспособность и срок службы ИБП.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344045"/>
                </a:solidFill>
                <a:effectLst/>
                <a:latin typeface="+mj-lt"/>
                <a:cs typeface="Times New Roman" panose="02020603050405020304" pitchFamily="18" charset="0"/>
              </a:rPr>
              <a:t>ИБП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44045"/>
                </a:solidFill>
                <a:effectLst/>
                <a:latin typeface="+mj-lt"/>
                <a:cs typeface="Times New Roman" panose="02020603050405020304" pitchFamily="18" charset="0"/>
              </a:rPr>
              <a:t> теряет свои свойства по 4 причинам: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44045"/>
                </a:solidFill>
                <a:effectLst/>
                <a:latin typeface="+mj-lt"/>
                <a:cs typeface="Times New Roman" panose="02020603050405020304" pitchFamily="18" charset="0"/>
              </a:rPr>
              <a:t>                                                   </a:t>
            </a:r>
          </a:p>
        </p:txBody>
      </p:sp>
      <p:pic>
        <p:nvPicPr>
          <p:cNvPr id="1026" name="Picture 2" descr="https://www.tempesto.ru/upload/pic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46" y="2327659"/>
            <a:ext cx="1354460" cy="127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www.tempesto.ru/upload/pic0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46" y="4681636"/>
            <a:ext cx="1354460" cy="127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tempesto.ru/upload/pic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4205" y="4681636"/>
            <a:ext cx="1354460" cy="127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www.tempesto.ru/upload/pic1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4205" y="2348880"/>
            <a:ext cx="1354460" cy="127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31422" y="2180685"/>
            <a:ext cx="18925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none" dirty="0">
                <a:latin typeface="HelveticaNeueCyr"/>
              </a:rPr>
              <a:t>Увеличивается мощность подключенной нагрузки более чем на 70 %.</a:t>
            </a:r>
            <a:endParaRPr lang="ru-RU" i="1" u="none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31153" y="4297820"/>
            <a:ext cx="2008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none" dirty="0">
                <a:latin typeface="HelveticaNeueCyr"/>
              </a:rPr>
              <a:t>Отсутствует напряжение долгое время.</a:t>
            </a:r>
            <a:endParaRPr lang="ru-RU" i="1" u="none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12915" y="2105672"/>
            <a:ext cx="230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none" dirty="0">
                <a:latin typeface="HelveticaNeueCyr"/>
              </a:rPr>
              <a:t>Отключают устройство от электросети на длительное время</a:t>
            </a:r>
            <a:endParaRPr lang="ru-RU" i="1" u="none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98500" y="4389244"/>
            <a:ext cx="21330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none" dirty="0">
                <a:latin typeface="HelveticaNeueCyr"/>
              </a:rPr>
              <a:t>Не соблюдается температурный и влажностный режим в помещении.</a:t>
            </a:r>
            <a:endParaRPr lang="ru-RU" i="1" u="none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9220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05880" y="3065631"/>
            <a:ext cx="3384376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6064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none" dirty="0"/>
              <a:t>Самое опасное для ИБП – высокая температура. От этого быстро изнашиваются аккумуляторные батареи и сокращается срок службы всего устройства. Допустимая температура для работы ИБП 25 °C, повышение после этого значения на каждые 10 °C сокращает жизнь аккумулятора на 50 %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16832"/>
            <a:ext cx="40755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none" dirty="0">
                <a:latin typeface="+mj-lt"/>
              </a:rPr>
              <a:t>1.Соблюдать температуру окружающей среды: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i="1" u="none" dirty="0">
                <a:latin typeface="+mj-lt"/>
              </a:rPr>
              <a:t>рекомендуемая +20 –25 °C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i="1" u="none" dirty="0">
                <a:latin typeface="+mj-lt"/>
              </a:rPr>
              <a:t>предельно допустимая от 0 до +40 °C</a:t>
            </a:r>
            <a:endParaRPr lang="ru-RU" sz="1400" b="0" i="1" u="none" dirty="0">
              <a:effectLst/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456" y="5877272"/>
            <a:ext cx="4075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none" dirty="0">
                <a:latin typeface="+mj-lt"/>
              </a:rPr>
              <a:t>2.Следить за уровнем влажности:</a:t>
            </a:r>
          </a:p>
          <a:p>
            <a:r>
              <a:rPr lang="ru-RU" sz="1400" i="1" u="none" dirty="0">
                <a:latin typeface="+mj-lt"/>
              </a:rPr>
              <a:t>рекомендуемая – 5–95 % (без конденсации)</a:t>
            </a:r>
            <a:endParaRPr lang="ru-RU" sz="1400" b="0" i="1" u="none" dirty="0">
              <a:effectLst/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16922" y="1771849"/>
            <a:ext cx="40755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none" dirty="0">
                <a:latin typeface="+mj-lt"/>
              </a:rPr>
              <a:t>3.Заряжать аккумуляторные батареи каждые 3–6 месяцев в зависимости от типа.</a:t>
            </a:r>
            <a:endParaRPr lang="ru-RU" sz="1400" i="1" u="none" dirty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5877272"/>
            <a:ext cx="40755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none" dirty="0">
                <a:latin typeface="+mj-lt"/>
              </a:rPr>
              <a:t>4.Эксплуатировать только в помещении</a:t>
            </a:r>
            <a:endParaRPr lang="ru-RU" sz="1400" i="1" u="none" dirty="0">
              <a:latin typeface="+mj-lt"/>
            </a:endParaRPr>
          </a:p>
        </p:txBody>
      </p:sp>
      <p:pic>
        <p:nvPicPr>
          <p:cNvPr id="2066" name="Picture 18" descr="https://www.tempesto.ru/upload/img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3843" y="2917314"/>
            <a:ext cx="3474597" cy="310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84846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539750" y="260350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136" y="251381"/>
            <a:ext cx="80653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none" dirty="0">
                <a:latin typeface="+mj-lt"/>
              </a:rPr>
              <a:t>Правила установки ИБП при параллельном подключении:</a:t>
            </a:r>
            <a:endParaRPr lang="ru-RU" sz="2000" u="none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2605" y="983382"/>
            <a:ext cx="84973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нельзя подвергать его тряске, сильным ударам, механическим повреждениям, воздействию открытого огня;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не подключать нештатные аккумуляторные батареи более высокой емкости, чем предусмотрено производителем;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лицевая панель должна быть в вертикальном положении.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не подключать к розетке через удлинитель;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эксплуатировать вне микроклиматических условий, рекомендованных производителем;</a:t>
            </a:r>
            <a:endParaRPr lang="ru-RU" b="0" i="0" u="none" dirty="0">
              <a:effectLst/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137" y="3365009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none" dirty="0">
                <a:latin typeface="+mj-lt"/>
              </a:rPr>
              <a:t>Порядок ввода в эксплуатацию:</a:t>
            </a:r>
            <a:endParaRPr lang="ru-RU" sz="2000" u="none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187" y="3807644"/>
            <a:ext cx="84887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ИБП прогреть до комнатной температуры в течение 1 часа (минимум)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Перед первым включением заряжать батареи не менее 8 часов.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Заземлить ИБП, чтобы исключить опасность утечки тока.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Электрик подключает блок батарей, интерфейсные кабели, нагрузку и </a:t>
            </a:r>
            <a:r>
              <a:rPr lang="ru-RU" u="none" dirty="0" err="1">
                <a:latin typeface="+mj-lt"/>
              </a:rPr>
              <a:t>запитывает</a:t>
            </a:r>
            <a:r>
              <a:rPr lang="ru-RU" u="none" dirty="0">
                <a:latin typeface="+mj-lt"/>
              </a:rPr>
              <a:t> от электросети.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После первого включения запускается самотестирование ИБП для проверки батарей.</a:t>
            </a:r>
            <a:endParaRPr lang="ru-RU" b="0" i="0" u="none" dirty="0">
              <a:effectLst/>
              <a:latin typeface="+mj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23230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539750" y="260350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03905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none" dirty="0">
                <a:solidFill>
                  <a:srgbClr val="344045"/>
                </a:solidFill>
                <a:latin typeface="+mj-lt"/>
              </a:rPr>
              <a:t>Требования для помещения, где находится ИБП:</a:t>
            </a:r>
            <a:endParaRPr lang="ru-RU" sz="2000" b="1" u="none" dirty="0">
              <a:solidFill>
                <a:srgbClr val="344045"/>
              </a:solidFill>
              <a:effectLst/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452" y="98476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u="none" dirty="0" err="1">
                <a:latin typeface="+mj-lt"/>
              </a:rPr>
              <a:t>антистатичное</a:t>
            </a:r>
            <a:r>
              <a:rPr lang="ru-RU" u="none" dirty="0">
                <a:latin typeface="+mj-lt"/>
              </a:rPr>
              <a:t> напольное покрытие;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соответствие нагрузочной способности пола весу ИБП;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влажная уборка перед монтажом ИБП;</a:t>
            </a:r>
            <a:endParaRPr lang="ru-RU" b="0" i="0" u="none" dirty="0">
              <a:effectLst/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188298"/>
            <a:ext cx="51023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умеренное содержание пыли, агрессивных и горючих газов;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рабочая система принудительного охлаждения;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u="none" dirty="0">
                <a:latin typeface="+mj-lt"/>
              </a:rPr>
              <a:t>отсутствие дополнительных источников тепла.</a:t>
            </a:r>
            <a:endParaRPr lang="ru-RU" b="0" i="0" u="none" dirty="0">
              <a:effectLst/>
              <a:latin typeface="+mj-lt"/>
            </a:endParaRPr>
          </a:p>
        </p:txBody>
      </p:sp>
      <p:pic>
        <p:nvPicPr>
          <p:cNvPr id="3080" name="Picture 8" descr="https://www.tempesto.ru/upload/img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151" y="2127194"/>
            <a:ext cx="25050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016406" y="4718694"/>
            <a:ext cx="5372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Нормативный документ</a:t>
            </a:r>
            <a:r>
              <a:rPr lang="ru-RU" dirty="0"/>
              <a:t>: ГОСТ IEC 62040-1-2013 Системы бесперебойного энергоснабжения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65061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539750" y="260350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43808" y="188640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none" dirty="0">
                <a:latin typeface="+mj-lt"/>
                <a:cs typeface="Times New Roman" panose="02020603050405020304" pitchFamily="18" charset="0"/>
              </a:rPr>
              <a:t>Монтаж </a:t>
            </a:r>
          </a:p>
        </p:txBody>
      </p:sp>
      <p:pic>
        <p:nvPicPr>
          <p:cNvPr id="4098" name="Picture 2" descr="https://vseibp.ru/upload/ibp/montazh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049" y="1007278"/>
            <a:ext cx="336037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00182" y="997969"/>
            <a:ext cx="417466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Подготовка к установке и монтажу.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00182" y="1303205"/>
            <a:ext cx="3402085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Требования к помещениям.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27776" y="1639492"/>
            <a:ext cx="444217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Требования к входному напряжению.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26101" y="2003211"/>
            <a:ext cx="447814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Выбор входного защитного автомата.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27318" y="2344597"/>
            <a:ext cx="499152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Сечение проводов для подключения ИБП.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26101" y="2661627"/>
            <a:ext cx="456650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Распаковка и проверка оборудования.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26101" y="3003534"/>
            <a:ext cx="212205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Комплектность.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00182" y="3329710"/>
            <a:ext cx="413029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Перемещение и транспортировка.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26101" y="3795151"/>
            <a:ext cx="1737912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Распаковка.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4169986"/>
            <a:ext cx="278204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Установка и монтаж.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749" y="4521537"/>
            <a:ext cx="403405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Проверка входного напряжения.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748" y="4882135"/>
            <a:ext cx="766328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Установка и монтаж внешних батарей (батарейного шкафа).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6185" y="5275474"/>
            <a:ext cx="405117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Проверка входного напряжения.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78594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250825" y="981075"/>
            <a:ext cx="8353425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611188" y="6165850"/>
            <a:ext cx="79930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539750" y="260350"/>
            <a:ext cx="0" cy="58324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4" descr="https://vseibp.ru/upload/ibp/montazh/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2952328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75856" y="980728"/>
            <a:ext cx="5544616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Примерное время автономной работы ИБП.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1412776"/>
            <a:ext cx="53512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Последовательность установки и монтажа внешних батарей.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060848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</a:rPr>
              <a:t>16. Подключение ИБП. Подключение внешних батарей.</a:t>
            </a:r>
            <a:endParaRPr lang="ru-RU" u="none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636912"/>
            <a:ext cx="768640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Подключение входного напряжения и подключение нагрузки.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924944"/>
            <a:ext cx="315156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Проверка подключения.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212976"/>
            <a:ext cx="6269336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non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Проверка установки и подключения ИБП.</a:t>
            </a:r>
            <a:endParaRPr lang="ru-RU" sz="24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058-3287-4FF4-8995-7AB05F4501F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9552" y="3789040"/>
            <a:ext cx="83720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u="none" dirty="0">
                <a:latin typeface="+mj-lt"/>
                <a:ea typeface="Times New Roman" panose="02020603050405020304" pitchFamily="18" charset="0"/>
              </a:rPr>
              <a:t>В наше время достаточно сложных устройств которые работают благодаря электропитанию. Поэтому электрическое питание - это важная составляющая нашей жизни, без которой труд человека отнюдь не облегчился. На современном этапе развития источником бесперебойного питания называется система, предназначение которой является защита оборудования от резких перепадов и пропадания в электросети. Источник питания заботится о вашей бытовой технике - в момент выключения в результате пропадания напряжения в сети и стабилизирует напряжение.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7066636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10516</TotalTime>
  <Words>1061</Words>
  <Application>Microsoft Office PowerPoint</Application>
  <PresentationFormat>Экран (4:3)</PresentationFormat>
  <Paragraphs>173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Presentation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Emerson Network Power/ASCO Power Tech.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ASCO series 300</dc:title>
  <dc:creator>Sergey Losev</dc:creator>
  <cp:lastModifiedBy>User</cp:lastModifiedBy>
  <cp:revision>289</cp:revision>
  <dcterms:created xsi:type="dcterms:W3CDTF">2008-12-11T10:11:19Z</dcterms:created>
  <dcterms:modified xsi:type="dcterms:W3CDTF">2023-02-18T06:48:47Z</dcterms:modified>
</cp:coreProperties>
</file>