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3" d="100"/>
          <a:sy n="43" d="100"/>
        </p:scale>
        <p:origin x="-126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58696-1E2F-4CB6-AD33-81C7398B565B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101CE-ABFE-48ED-955A-B4FAFD6F857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53903D7E-F41B-48BF-A555-26892E790101}" type="datetime1">
              <a:rPr lang="ru-RU" smtClean="0"/>
              <a:t>18.02.2023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C0217431-63E1-4CA3-8CA4-BCE4EE3F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7149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49D1C-8D42-4469-8D75-5C00540BEDD2}" type="datetime1">
              <a:rPr lang="ru-RU" smtClean="0"/>
              <a:t>18.02.2023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7431-63E1-4CA3-8CA4-BCE4EE3F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7298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A597F-F2A3-4723-8225-D9A5F24E2481}" type="datetime1">
              <a:rPr lang="ru-RU" smtClean="0"/>
              <a:t>18.02.2023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7431-63E1-4CA3-8CA4-BCE4EE3F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3019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A01BC-61EC-4AB0-B5DE-467C8CA2214F}" type="datetime1">
              <a:rPr lang="ru-RU" smtClean="0"/>
              <a:t>18.02.2023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7431-63E1-4CA3-8CA4-BCE4EE3F20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188154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6B77-4959-48F2-B63F-154E42BECA1C}" type="datetime1">
              <a:rPr lang="ru-RU" smtClean="0"/>
              <a:t>18.02.2023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7431-63E1-4CA3-8CA4-BCE4EE3F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2530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265C-666F-433C-A891-B4D9DFCC1851}" type="datetime1">
              <a:rPr lang="ru-RU" smtClean="0"/>
              <a:t>18.02.2023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7431-63E1-4CA3-8CA4-BCE4EE3F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2714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8E83-3CC7-488D-A5EA-C76F9B324B94}" type="datetime1">
              <a:rPr lang="ru-RU" smtClean="0"/>
              <a:t>18.02.2023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7431-63E1-4CA3-8CA4-BCE4EE3F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9919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87068-2046-4F89-B970-BEAC7E88D1E0}" type="datetime1">
              <a:rPr lang="ru-RU" smtClean="0"/>
              <a:t>18.02.2023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7431-63E1-4CA3-8CA4-BCE4EE3F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4233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F030-F486-4B4F-8884-ED3694E447E9}" type="datetime1">
              <a:rPr lang="ru-RU" smtClean="0"/>
              <a:t>18.02.2023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7431-63E1-4CA3-8CA4-BCE4EE3F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050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48CEC-E9A0-4194-83B5-406356AC7A08}" type="datetime1">
              <a:rPr lang="ru-RU" smtClean="0"/>
              <a:t>18.02.2023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7431-63E1-4CA3-8CA4-BCE4EE3F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2394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7F18-9BCE-4BBD-A644-06F2740DF48E}" type="datetime1">
              <a:rPr lang="ru-RU" smtClean="0"/>
              <a:t>18.02.2023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7431-63E1-4CA3-8CA4-BCE4EE3F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8136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29A11-57E9-4520-B504-4EE8D844F0B3}" type="datetime1">
              <a:rPr lang="ru-RU" smtClean="0"/>
              <a:t>18.02.2023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7431-63E1-4CA3-8CA4-BCE4EE3F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2089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F755C-2920-4A36-8900-438E4EAB5496}" type="datetime1">
              <a:rPr lang="ru-RU" smtClean="0"/>
              <a:t>18.02.2023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7431-63E1-4CA3-8CA4-BCE4EE3F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9937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BA445-01AC-4DF3-A4DD-0AB45C0D2A1A}" type="datetime1">
              <a:rPr lang="ru-RU" smtClean="0"/>
              <a:t>18.02.2023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7431-63E1-4CA3-8CA4-BCE4EE3F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967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3FE5-C2E9-413F-B497-C09A302DF259}" type="datetime1">
              <a:rPr lang="ru-RU" smtClean="0"/>
              <a:t>18.02.2023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7431-63E1-4CA3-8CA4-BCE4EE3F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8205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5923A-F5D6-487E-8648-CF287E04BBB4}" type="datetime1">
              <a:rPr lang="ru-RU" smtClean="0"/>
              <a:t>18.02.2023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7431-63E1-4CA3-8CA4-BCE4EE3F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1763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1034-7080-4A17-AE48-15A15383872B}" type="datetime1">
              <a:rPr lang="ru-RU" smtClean="0"/>
              <a:t>18.02.2023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7431-63E1-4CA3-8CA4-BCE4EE3F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14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66099-C258-401F-B357-AA02E6128833}" type="datetime1">
              <a:rPr lang="ru-RU" smtClean="0"/>
              <a:t>18.02.2023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17431-63E1-4CA3-8CA4-BCE4EE3F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21627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ABC182-B9D4-46DC-8961-50C45C489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3649" y="0"/>
            <a:ext cx="7593226" cy="1657961"/>
          </a:xfrm>
        </p:spPr>
        <p:txBody>
          <a:bodyPr>
            <a:normAutofit fontScale="90000"/>
          </a:bodyPr>
          <a:lstStyle/>
          <a:p>
            <a:pPr algn="r"/>
            <a:r>
              <a:rPr lang="ru-RU" sz="4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«СУЩНОСТЬ </a:t>
            </a:r>
            <a:r>
              <a:rPr lang="ru-RU" sz="4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ПРОТОКОЛА</a:t>
            </a:r>
            <a:br>
              <a:rPr lang="ru-RU" sz="4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IPSec</a:t>
            </a:r>
            <a:r>
              <a:rPr lang="ru-RU" sz="4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0F22653-9B40-4017-8E11-8FA29E51188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463" y="766629"/>
            <a:ext cx="4285325" cy="3028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B7FF661-F07D-4BE5-823E-D0641E82B85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46383" y="1714413"/>
            <a:ext cx="4285325" cy="3213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FB09056-0CBE-4954-B26D-FB9B9AFDEF0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1736" y="4215161"/>
            <a:ext cx="3600667" cy="2375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144644" y="4421810"/>
            <a:ext cx="4047356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Выполнили: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alt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Блудов А.А</a:t>
            </a:r>
            <a:r>
              <a:rPr kumimoji="0" lang="ru-RU" alt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., Максимов </a:t>
            </a:r>
            <a:r>
              <a:rPr kumimoji="0" lang="ru-RU" alt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В.Л.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Научный руководитель: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alt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д.э.н</a:t>
            </a:r>
            <a:r>
              <a:rPr kumimoji="0" lang="ru-RU" alt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., доцент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alt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Лаврикова Н.И.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altLang="ru-RU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1420911" y="6069128"/>
            <a:ext cx="771089" cy="365125"/>
          </a:xfrm>
        </p:spPr>
        <p:txBody>
          <a:bodyPr/>
          <a:lstStyle/>
          <a:p>
            <a:fld id="{C0217431-63E1-4CA3-8CA4-BCE4EE3F2070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47913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64C3A0-E586-4765-BD24-E61D508A4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-1"/>
            <a:ext cx="9905998" cy="115605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РЕЖИМЫ ПРИМЕНЕНИЯ </a:t>
            </a: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ESP</a:t>
            </a: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И «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AH</a:t>
            </a: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8800FE-A68F-4784-BE94-C4AA8056410F}"/>
              </a:ext>
            </a:extLst>
          </p:cNvPr>
          <p:cNvSpPr txBox="1"/>
          <p:nvPr/>
        </p:nvSpPr>
        <p:spPr>
          <a:xfrm>
            <a:off x="983941" y="843384"/>
            <a:ext cx="490608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Транспортный режим используется для шифрования поля данных IP пакета, содержащего протоколы транспортного уровня (TCP, UDP, ICMP), которое, в свою очередь, содержит информацию прикладных служб. Примером применения транспортного режима является передача электронной почты.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76E6927-F887-4E74-AAF3-BD9C884DDF0D}"/>
              </a:ext>
            </a:extLst>
          </p:cNvPr>
          <p:cNvSpPr txBox="1"/>
          <p:nvPr/>
        </p:nvSpPr>
        <p:spPr>
          <a:xfrm>
            <a:off x="6396783" y="4837959"/>
            <a:ext cx="44588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Туннельный режим предполагает шифрование всего пакета, включая заголовок сетевого уровня. Туннельный режим применяется в случае необходимости скрытия информационного обмена организации с внешним миром.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E888F67-C585-4317-89FB-5F2B996F7E5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47494" y="923278"/>
            <a:ext cx="5157388" cy="3914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BC06658-698A-48A2-954E-2C0EF2DB789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4498" y="2885244"/>
            <a:ext cx="5159914" cy="3769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420911" y="5927879"/>
            <a:ext cx="771089" cy="365125"/>
          </a:xfrm>
        </p:spPr>
        <p:txBody>
          <a:bodyPr/>
          <a:lstStyle/>
          <a:p>
            <a:fld id="{C0217431-63E1-4CA3-8CA4-BCE4EE3F2070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8914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5AD7A3-DD33-42BD-9402-643AAB065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-340270"/>
            <a:ext cx="9905998" cy="1478570"/>
          </a:xfrm>
        </p:spPr>
        <p:txBody>
          <a:bodyPr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 протокола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IPS</a:t>
            </a:r>
            <a:r>
              <a:rPr lang="en-US" sz="32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B63B22-0FC7-4B5B-BFB0-0D3C78EB23A1}"/>
              </a:ext>
            </a:extLst>
          </p:cNvPr>
          <p:cNvSpPr txBox="1"/>
          <p:nvPr/>
        </p:nvSpPr>
        <p:spPr>
          <a:xfrm>
            <a:off x="1462597" y="4673287"/>
            <a:ext cx="9492448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900"/>
              </a:spcBef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IPSec быстрый. Он работает в контексте ядра операционной системы, а OpenVPN в контексте пользователя (userspace), и на обработку каждого пакета происходит переключение контекста между процессами ядра и процессами пользователя.</a:t>
            </a:r>
          </a:p>
          <a:p>
            <a:pPr algn="ctr">
              <a:spcBef>
                <a:spcPts val="1800"/>
              </a:spcBef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Современные ОС (исключая мобильные) поддерживают IPsec IKEv2 из коробки. Не требуется установка дополнительного прикладного ПО, драйверов виртуальных адаптеров TUN/TAP и тому подобного. Настройка VPN-соединений происходит из системного меню.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6617694-237B-4657-A899-562C74B5832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16214" y="760632"/>
            <a:ext cx="5159571" cy="3833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420911" y="5994786"/>
            <a:ext cx="771089" cy="365125"/>
          </a:xfrm>
        </p:spPr>
        <p:txBody>
          <a:bodyPr/>
          <a:lstStyle/>
          <a:p>
            <a:fld id="{C0217431-63E1-4CA3-8CA4-BCE4EE3F2070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4697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A84C04-8870-46F8-8998-3FCD4EB6E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0"/>
            <a:ext cx="9905998" cy="1147178"/>
          </a:xfrm>
        </p:spPr>
        <p:txBody>
          <a:bodyPr>
            <a:normAutofit/>
          </a:bodyPr>
          <a:lstStyle/>
          <a:p>
            <a:pPr algn="ctr"/>
            <a:r>
              <a:rPr lang="ru-RU" sz="3200" b="1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ОЦЕНКА ПРОТОКОЛА </a:t>
            </a:r>
            <a:r>
              <a:rPr lang="en-US" sz="3200" b="1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IPSec</a:t>
            </a:r>
            <a:endParaRPr lang="ru-RU" sz="5400" b="1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5DFF710-6B89-4B81-9DCF-7D1936FF2EC3}"/>
              </a:ext>
            </a:extLst>
          </p:cNvPr>
          <p:cNvSpPr txBox="1"/>
          <p:nvPr/>
        </p:nvSpPr>
        <p:spPr>
          <a:xfrm>
            <a:off x="281866" y="2475483"/>
            <a:ext cx="53922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IPSec получил неоднозначную оценку со стороны специалистов. С одной стороны, отмечается, что протокол IPSec является лучшим среди всех других протоколов защиты передаваемых по сети данных, разработанных ранее (включая разработанный Microsoft PPTP). По мнению другой стороны, присутствует чрезмерная сложность и избыточность протокола.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86A13B8-FF4A-46AB-9F80-B1FDC1A6CF4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74165" y="1240373"/>
            <a:ext cx="5929741" cy="4821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420911" y="5994786"/>
            <a:ext cx="771089" cy="365125"/>
          </a:xfrm>
        </p:spPr>
        <p:txBody>
          <a:bodyPr/>
          <a:lstStyle/>
          <a:p>
            <a:fld id="{C0217431-63E1-4CA3-8CA4-BCE4EE3F2070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45526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1D5562-0379-4F5C-A4F5-0E23F26FD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-322515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ru-RU" sz="3200" spc="6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Отличия между </a:t>
            </a:r>
            <a:r>
              <a:rPr lang="en-US" sz="3200" spc="6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IPS</a:t>
            </a:r>
            <a:r>
              <a:rPr lang="en-US" sz="3200" cap="none" spc="6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ec</a:t>
            </a:r>
            <a:r>
              <a:rPr lang="ru-RU" sz="3200" spc="6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</a:t>
            </a:r>
            <a:r>
              <a:rPr lang="en-US" sz="3200" spc="6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TLS</a:t>
            </a:r>
            <a:r>
              <a:rPr lang="ru-RU" sz="3200" spc="6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(или </a:t>
            </a:r>
            <a:r>
              <a:rPr lang="en-US" sz="3200" spc="6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SSL</a:t>
            </a:r>
            <a:r>
              <a:rPr lang="ru-RU" sz="3200" spc="6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sz="5400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7F48D1AE-473D-45E7-A85C-0E37776998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42133158"/>
              </p:ext>
            </p:extLst>
          </p:nvPr>
        </p:nvGraphicFramePr>
        <p:xfrm>
          <a:off x="825190" y="949911"/>
          <a:ext cx="10504449" cy="5406500"/>
        </p:xfrm>
        <a:graphic>
          <a:graphicData uri="http://schemas.openxmlformats.org/drawingml/2006/table">
            <a:tbl>
              <a:tblPr/>
              <a:tblGrid>
                <a:gridCol w="2539907">
                  <a:extLst>
                    <a:ext uri="{9D8B030D-6E8A-4147-A177-3AD203B41FA5}">
                      <a16:colId xmlns:a16="http://schemas.microsoft.com/office/drawing/2014/main" xmlns="" val="1629008915"/>
                    </a:ext>
                  </a:extLst>
                </a:gridCol>
                <a:gridCol w="4039313">
                  <a:extLst>
                    <a:ext uri="{9D8B030D-6E8A-4147-A177-3AD203B41FA5}">
                      <a16:colId xmlns:a16="http://schemas.microsoft.com/office/drawing/2014/main" xmlns="" val="258450917"/>
                    </a:ext>
                  </a:extLst>
                </a:gridCol>
                <a:gridCol w="3925229">
                  <a:extLst>
                    <a:ext uri="{9D8B030D-6E8A-4147-A177-3AD203B41FA5}">
                      <a16:colId xmlns:a16="http://schemas.microsoft.com/office/drawing/2014/main" xmlns="" val="2990753170"/>
                    </a:ext>
                  </a:extLst>
                </a:gridCol>
              </a:tblGrid>
              <a:tr h="19701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Особенности</a:t>
                      </a:r>
                    </a:p>
                  </a:txBody>
                  <a:tcPr marL="5942" marR="5942" marT="5942" marB="59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5F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IPSec</a:t>
                      </a:r>
                    </a:p>
                  </a:txBody>
                  <a:tcPr marL="5942" marR="5942" marT="5942" marB="59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5F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SSL</a:t>
                      </a:r>
                    </a:p>
                  </a:txBody>
                  <a:tcPr marL="5942" marR="5942" marT="5942" marB="59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5F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7192189"/>
                  </a:ext>
                </a:extLst>
              </a:tr>
              <a:tr h="23172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Аппаратная независимость</a:t>
                      </a:r>
                    </a:p>
                  </a:txBody>
                  <a:tcPr marL="5942" marR="5942" marT="5942" marB="59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5F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Да</a:t>
                      </a:r>
                    </a:p>
                  </a:txBody>
                  <a:tcPr marL="5942" marR="5942" marT="5942" marB="59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EB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Да</a:t>
                      </a:r>
                    </a:p>
                  </a:txBody>
                  <a:tcPr marL="5942" marR="5942" marT="5942" marB="59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03016665"/>
                  </a:ext>
                </a:extLst>
              </a:tr>
              <a:tr h="65951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Код</a:t>
                      </a:r>
                    </a:p>
                  </a:txBody>
                  <a:tcPr marL="5942" marR="5942" marT="5942" marB="59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5F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Не требуется изменений для приложений. Может потребовать доступ к исходному коду стека TCP/IP.</a:t>
                      </a:r>
                    </a:p>
                  </a:txBody>
                  <a:tcPr marL="5942" marR="5942" marT="5942" marB="59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D7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Требуются изменения в приложениях. Могут потребоваться новые DLL или доступ к исходному коду приложений.</a:t>
                      </a:r>
                    </a:p>
                  </a:txBody>
                  <a:tcPr marL="5942" marR="5942" marT="5942" marB="59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D7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728266"/>
                  </a:ext>
                </a:extLst>
              </a:tr>
              <a:tr h="44561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Защита</a:t>
                      </a:r>
                    </a:p>
                  </a:txBody>
                  <a:tcPr marL="5942" marR="5942" marT="5942" marB="59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5F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IP пакет целиком. Включает защиту для протоколов высших уровней.</a:t>
                      </a:r>
                    </a:p>
                  </a:txBody>
                  <a:tcPr marL="5942" marR="5942" marT="5942" marB="59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EB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Только уровень приложений.</a:t>
                      </a:r>
                    </a:p>
                  </a:txBody>
                  <a:tcPr marL="5942" marR="5942" marT="5942" marB="59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17101980"/>
                  </a:ext>
                </a:extLst>
              </a:tr>
              <a:tr h="87341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Фильтрация пакетов</a:t>
                      </a:r>
                    </a:p>
                  </a:txBody>
                  <a:tcPr marL="5942" marR="5942" marT="5942" marB="59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5F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Основана на аутентифицированных заголовках, адресах отправителя и получателя, и т.п. Простая и дешёвая. Подходит для роутеров.</a:t>
                      </a:r>
                    </a:p>
                  </a:txBody>
                  <a:tcPr marL="5942" marR="5942" marT="5942" marB="59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D7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Основана на содержимом и семантике высокого уровня. Более интеллектуальная и более сложная.</a:t>
                      </a:r>
                    </a:p>
                  </a:txBody>
                  <a:tcPr marL="5942" marR="5942" marT="5942" marB="59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D7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3959408"/>
                  </a:ext>
                </a:extLst>
              </a:tr>
              <a:tr h="119426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Производительность</a:t>
                      </a:r>
                    </a:p>
                  </a:txBody>
                  <a:tcPr marL="5942" marR="5942" marT="5942" marB="59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5F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Меньшее число переключений контекста и перемещения данных.</a:t>
                      </a:r>
                    </a:p>
                  </a:txBody>
                  <a:tcPr marL="5942" marR="5942" marT="5942" marB="59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EB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Большее число переключений контекста и перемещения данных. Большие блоки данных могут ускорить криптографические операции и обеспечить лучшее сжатие.</a:t>
                      </a:r>
                    </a:p>
                  </a:txBody>
                  <a:tcPr marL="5942" marR="5942" marT="5942" marB="59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0830500"/>
                  </a:ext>
                </a:extLst>
              </a:tr>
              <a:tr h="44561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Платформы</a:t>
                      </a:r>
                    </a:p>
                  </a:txBody>
                  <a:tcPr marL="5942" marR="5942" marT="5942" marB="59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5F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Любые системы, включая роутеры</a:t>
                      </a:r>
                    </a:p>
                  </a:txBody>
                  <a:tcPr marL="5942" marR="5942" marT="5942" marB="59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D7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основном, конечные системы (клиенты/серверы), также firewalls.</a:t>
                      </a:r>
                    </a:p>
                  </a:txBody>
                  <a:tcPr marL="5942" marR="5942" marT="5942" marB="59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D7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557317"/>
                  </a:ext>
                </a:extLst>
              </a:tr>
              <a:tr h="56380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Firewall/VPN</a:t>
                      </a:r>
                    </a:p>
                  </a:txBody>
                  <a:tcPr marL="5942" marR="5942" marT="5942" marB="59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5F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Весь трафик защищён.</a:t>
                      </a:r>
                    </a:p>
                  </a:txBody>
                  <a:tcPr marL="5942" marR="5942" marT="5942" marB="59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EB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Защищён только трафик уровня приложений. ICMP, RSVP, QoS и т.п. могут быть незащищены.</a:t>
                      </a:r>
                    </a:p>
                  </a:txBody>
                  <a:tcPr marL="5942" marR="5942" marT="5942" marB="59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15850432"/>
                  </a:ext>
                </a:extLst>
              </a:tr>
              <a:tr h="23172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Прозрачность</a:t>
                      </a:r>
                    </a:p>
                  </a:txBody>
                  <a:tcPr marL="5942" marR="5942" marT="5942" marB="59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5F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Для пользователей и приложений.</a:t>
                      </a:r>
                    </a:p>
                  </a:txBody>
                  <a:tcPr marL="5942" marR="5942" marT="5942" marB="59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D7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Только для пользователей.</a:t>
                      </a:r>
                    </a:p>
                  </a:txBody>
                  <a:tcPr marL="5942" marR="5942" marT="5942" marB="59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D7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37610183"/>
                  </a:ext>
                </a:extLst>
              </a:tr>
              <a:tr h="56380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Текущий статус</a:t>
                      </a:r>
                    </a:p>
                  </a:txBody>
                  <a:tcPr marL="5942" marR="5942" marT="5942" marB="59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5F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Появляющийся стандарт.</a:t>
                      </a:r>
                    </a:p>
                  </a:txBody>
                  <a:tcPr marL="5942" marR="5942" marT="5942" marB="59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EB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Широко используется WWW браузерами, также используется некоторыми другими продуктами.</a:t>
                      </a:r>
                    </a:p>
                  </a:txBody>
                  <a:tcPr marL="5942" marR="5942" marT="5942" marB="59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5546190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20911" y="5883274"/>
            <a:ext cx="771089" cy="365125"/>
          </a:xfrm>
        </p:spPr>
        <p:txBody>
          <a:bodyPr/>
          <a:lstStyle/>
          <a:p>
            <a:fld id="{C0217431-63E1-4CA3-8CA4-BCE4EE3F207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025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BC9ECC-B66C-4D34-9819-2045C1388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305" y="-144961"/>
            <a:ext cx="9625616" cy="1478570"/>
          </a:xfrm>
        </p:spPr>
        <p:txBody>
          <a:bodyPr>
            <a:normAutofit/>
          </a:bodyPr>
          <a:lstStyle/>
          <a:p>
            <a:pPr algn="ctr"/>
            <a:r>
              <a:rPr lang="ru-RU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IPS</a:t>
            </a:r>
            <a:r>
              <a:rPr lang="en-US" sz="3200" b="1" i="0" cap="non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ru-RU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— протокол защиты сетевого трафика на IP-уровне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14CE5B7-826A-48FB-B946-6E6B502BF973}"/>
              </a:ext>
            </a:extLst>
          </p:cNvPr>
          <p:cNvSpPr txBox="1"/>
          <p:nvPr/>
        </p:nvSpPr>
        <p:spPr>
          <a:xfrm>
            <a:off x="1581594" y="5231037"/>
            <a:ext cx="96256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IPsec (сокращение от IP Security) — набор протоколов для обеспечения защиты данных, передаваемых по межсетевому протоколу IP. Позволяет осуществлять подтверждение подлинности (аутентификацию), проверку целостности и/или шифрование IP-пакетов. IPsec также включает в себя протоколы для защищённого обмена ключами в сети Интернет. В основном применяется для организации VPN -соединений.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AC16865-C5C2-4C98-81D9-379E947C311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9688" y="939524"/>
            <a:ext cx="8590718" cy="4408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420911" y="6061694"/>
            <a:ext cx="771089" cy="365125"/>
          </a:xfrm>
        </p:spPr>
        <p:txBody>
          <a:bodyPr/>
          <a:lstStyle/>
          <a:p>
            <a:fld id="{C0217431-63E1-4CA3-8CA4-BCE4EE3F207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9703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6D554E-934E-4A9A-8015-8684039BC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902" y="-198228"/>
            <a:ext cx="9192196" cy="1478570"/>
          </a:xfrm>
        </p:spPr>
        <p:txBody>
          <a:bodyPr>
            <a:normAutofit/>
          </a:bodyPr>
          <a:lstStyle/>
          <a:p>
            <a:pPr algn="ctr"/>
            <a:r>
              <a:rPr lang="ru-RU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Краткая историческая справка появления протокола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07F5F0-CEBC-42C3-A72B-8E95DA633E06}"/>
              </a:ext>
            </a:extLst>
          </p:cNvPr>
          <p:cNvSpPr txBox="1"/>
          <p:nvPr/>
        </p:nvSpPr>
        <p:spPr>
          <a:xfrm>
            <a:off x="694350" y="2011506"/>
            <a:ext cx="500922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1994 году Совет по архитектуре Интернет (IAB) выпустил отчет "Безопасность архитектуры Интернет". В этом документе описывались основные области применения дополнительных средств безопасности в сети Интернет, а именно защита от несанкционированного мониторинга, подмены пакетов и управления потоками данных. В числе первоочередных и наиболее важных защитных мер указывалась необходимость разработки концепции и основных механизмов обеспечения целостности и конфиденциальности потоков данных.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D009174-07D0-4BA3-B656-161A2CAC9D1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79795" y="1572066"/>
            <a:ext cx="5983551" cy="4154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420911" y="5883274"/>
            <a:ext cx="771089" cy="365125"/>
          </a:xfrm>
        </p:spPr>
        <p:txBody>
          <a:bodyPr/>
          <a:lstStyle/>
          <a:p>
            <a:fld id="{C0217431-63E1-4CA3-8CA4-BCE4EE3F2070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5702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3B7C5A-4544-40F2-9DD1-3ED446489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143" y="-153839"/>
            <a:ext cx="8694828" cy="147857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ОБУСЛОВЛЕНА НЕОБХОДИМОСТЬ ЗАШИТЫ ДАННЫХ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FC7E7EF-863C-451E-A2C7-DB1585DABEF7}"/>
              </a:ext>
            </a:extLst>
          </p:cNvPr>
          <p:cNvSpPr txBox="1"/>
          <p:nvPr/>
        </p:nvSpPr>
        <p:spPr>
          <a:xfrm>
            <a:off x="1168678" y="5380672"/>
            <a:ext cx="1001718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Разработано несколько протоколов прикладного уровня, обеспечивающих информационную безопасность таких приложений, как электронная почта (PEM, PGP и т.п.), WWW (Secure HTTP, SSL и т.п.), сетевое управление (SNMPv2 и т.п.). Однако наличие средств обеспечения безопасности в базовых протоколах семейства TCP/IP позволит осуществлять информационный обмен между широким спектром различных приложений и сервисных служб.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B2FEF0D-76A1-4398-8C2E-30319F6E439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6353" y="1013348"/>
            <a:ext cx="8601831" cy="4460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20911" y="5905576"/>
            <a:ext cx="771089" cy="365125"/>
          </a:xfrm>
        </p:spPr>
        <p:txBody>
          <a:bodyPr/>
          <a:lstStyle/>
          <a:p>
            <a:fld id="{C0217431-63E1-4CA3-8CA4-BCE4EE3F207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180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2A064E-46D8-4EA7-A6F0-CA4C7FA1F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-1"/>
            <a:ext cx="9905998" cy="108503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Архитектура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IPS</a:t>
            </a:r>
            <a:r>
              <a:rPr lang="en-US" sz="32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7318DCC-B55A-4935-BA77-A3091D25C99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6645" y="1215570"/>
            <a:ext cx="4764210" cy="4764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126FF33-0CC0-40FD-B747-11569C4E8DF3}"/>
              </a:ext>
            </a:extLst>
          </p:cNvPr>
          <p:cNvSpPr txBox="1"/>
          <p:nvPr/>
        </p:nvSpPr>
        <p:spPr>
          <a:xfrm>
            <a:off x="5850385" y="2582012"/>
            <a:ext cx="613729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Спецификация IP Security (известная сегодня как IPsec) разрабатывается </a:t>
            </a:r>
            <a:r>
              <a:rPr lang="ru-RU" sz="1800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Рабочей группой IP Security Protocol IETF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Первоначально IPsec включал в себя 3 алгоритмо-независимые базовые спецификации, опубликованные в качестве RFC-документов "Архитектура безопасности IP", "Аутентифицирующий заголовок (AH)", "Инкапсуляция зашифрованных данных (ESP)" (RFC1825, 1826 и 1827).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20911" y="5972484"/>
            <a:ext cx="771089" cy="365125"/>
          </a:xfrm>
        </p:spPr>
        <p:txBody>
          <a:bodyPr/>
          <a:lstStyle/>
          <a:p>
            <a:fld id="{C0217431-63E1-4CA3-8CA4-BCE4EE3F2070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07500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A3727E3-3EF5-4F1A-9605-D7BD12ADAC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52807" y="1947450"/>
            <a:ext cx="5912023" cy="296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A1864E9-C411-4A0A-AD91-2F6E3A75A401}"/>
              </a:ext>
            </a:extLst>
          </p:cNvPr>
          <p:cNvSpPr txBox="1"/>
          <p:nvPr/>
        </p:nvSpPr>
        <p:spPr>
          <a:xfrm>
            <a:off x="1302797" y="165924"/>
            <a:ext cx="981204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 целостности и конфиденциальности данных в спецификации IPsec обеспечиваются за счет использования механизмов аутентификации и шифрования соответственно. Последние, в свою очередь, основаны на предварительном согласовании сторонами информационного обмена т.н. "контекста безопасности" – применяемых криптографических алгоритмов, алгоритмов управления ключевой информацией и их параметров.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1B636EF-C8F3-45D4-ABD0-36464F10E7AF}"/>
              </a:ext>
            </a:extLst>
          </p:cNvPr>
          <p:cNvSpPr txBox="1"/>
          <p:nvPr/>
        </p:nvSpPr>
        <p:spPr>
          <a:xfrm>
            <a:off x="1405054" y="4959792"/>
            <a:ext cx="981204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сути, IPSec, который станет составной частью IPv6, работает на третьем уровне, т. е. на сетевом уровне. В результате передаваемые IP-пакеты будут защищены прозрачным для сетевых приложений и инфраструктуры образом. В отличие от SSL (Secure Socket Layer), который работает на четвертом (т. е. транспортном) уровне и теснее связан с более высокими уровнями модели OSI, IPSec призван обеспечить низкоуровневую защиту.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20911" y="5950181"/>
            <a:ext cx="771089" cy="365125"/>
          </a:xfrm>
        </p:spPr>
        <p:txBody>
          <a:bodyPr/>
          <a:lstStyle/>
          <a:p>
            <a:fld id="{C0217431-63E1-4CA3-8CA4-BCE4EE3F2070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00397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80B1BD1-D2FD-44BA-9F81-163898A1A1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17061"/>
          <a:stretch/>
        </p:blipFill>
        <p:spPr>
          <a:xfrm>
            <a:off x="2463553" y="1261640"/>
            <a:ext cx="6893511" cy="4121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23F2FCD-F0BF-43E3-987E-66A9E05D37E2}"/>
              </a:ext>
            </a:extLst>
          </p:cNvPr>
          <p:cNvSpPr txBox="1"/>
          <p:nvPr/>
        </p:nvSpPr>
        <p:spPr>
          <a:xfrm>
            <a:off x="1237804" y="275636"/>
            <a:ext cx="9712694" cy="964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 IP-данным, готовым к передаче по виртуальной частной сети, IPSec добавляет заголовок для идентификации защищенных пакетов. Перед передачей по Internet эти пакеты инкапсулируются в другие IP-пакеты. IPSec поддерживает несколько типов шифрования, в том числе Data Encryption Standard (DES) и Message Digest 5 (MD5).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5AA1AE-57BC-49F0-99C5-9313B98949D5}"/>
              </a:ext>
            </a:extLst>
          </p:cNvPr>
          <p:cNvSpPr txBox="1"/>
          <p:nvPr/>
        </p:nvSpPr>
        <p:spPr>
          <a:xfrm>
            <a:off x="1382752" y="5338494"/>
            <a:ext cx="9433930" cy="1182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Чтобы установить защищенное соединение, оба участника сеанса должны иметь возможность быстро согласовать параметры защиты, такие как алгоритмы аутентификации и ключи. IPSec поддерживает два типа схем управления ключами, с помощью которых участники могут согласовать параметры сеанса. Эта двойная поддержка в свое время вызвала определенные трения в IETF Working Group.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20911" y="5927879"/>
            <a:ext cx="771089" cy="365125"/>
          </a:xfrm>
        </p:spPr>
        <p:txBody>
          <a:bodyPr/>
          <a:lstStyle/>
          <a:p>
            <a:fld id="{C0217431-63E1-4CA3-8CA4-BCE4EE3F2070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19800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CB145E-91FE-4FE6-BD22-FD7488643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-1"/>
            <a:ext cx="9905998" cy="1066799"/>
          </a:xfrm>
        </p:spPr>
        <p:txBody>
          <a:bodyPr/>
          <a:lstStyle/>
          <a:p>
            <a:pPr algn="ctr"/>
            <a:r>
              <a:rPr lang="ru-RU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Заголовок </a:t>
            </a: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en-US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B8439FE-961E-499B-8A85-431F9344B085}"/>
              </a:ext>
            </a:extLst>
          </p:cNvPr>
          <p:cNvSpPr txBox="1"/>
          <p:nvPr/>
        </p:nvSpPr>
        <p:spPr>
          <a:xfrm>
            <a:off x="947691" y="1275219"/>
            <a:ext cx="610339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Аутентифицирующий заголовок (AH) является обычным опциональным заголовком и, как правило, располагается между основным заголовком пакета IP и полем данных. Наличие AH никак не влияет на процесс передачи информации транспортного и более высокого уровней. </a:t>
            </a: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и единственным назначением AH является обеспечение защиты от атак, связанных с несанкционированным изменением содержимого пакета, и в том числе от подмены исходного адреса сетевого уровня. </a:t>
            </a: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Протоколы более высокого уровня должны быть модифицированы в целях осуществления проверки аутентичности полученных данных.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5CB73F8-B261-4589-9F7D-10EF2498444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88093" y="2643736"/>
            <a:ext cx="4699108" cy="1894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420911" y="5994787"/>
            <a:ext cx="771089" cy="365125"/>
          </a:xfrm>
        </p:spPr>
        <p:txBody>
          <a:bodyPr/>
          <a:lstStyle/>
          <a:p>
            <a:fld id="{C0217431-63E1-4CA3-8CA4-BCE4EE3F207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1481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44A3E7-453F-49B5-B7A0-A3167E849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73810"/>
          </a:xfrm>
        </p:spPr>
        <p:txBody>
          <a:bodyPr>
            <a:normAutofit/>
          </a:bodyPr>
          <a:lstStyle/>
          <a:p>
            <a:pPr algn="ctr"/>
            <a:r>
              <a:rPr lang="ru-RU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Заголовок </a:t>
            </a: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ESP</a:t>
            </a: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FBDC1DF-FC84-4762-9C95-666E65782FFE}"/>
              </a:ext>
            </a:extLst>
          </p:cNvPr>
          <p:cNvSpPr txBox="1"/>
          <p:nvPr/>
        </p:nvSpPr>
        <p:spPr>
          <a:xfrm>
            <a:off x="1622395" y="1326658"/>
            <a:ext cx="8666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случае использования инкапсуляции зашифрованных данных заголовок ESP является последним в ряду опциональных заголовков, "видимых" в пакете.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6518E8A-6867-4465-9F47-09D128E51DD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68144" y="2347958"/>
            <a:ext cx="4652533" cy="2540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CE67E2-CDE5-4AD8-A035-B1EE530A8782}"/>
              </a:ext>
            </a:extLst>
          </p:cNvPr>
          <p:cNvSpPr txBox="1"/>
          <p:nvPr/>
        </p:nvSpPr>
        <p:spPr>
          <a:xfrm>
            <a:off x="1308237" y="5263359"/>
            <a:ext cx="95723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Поскольку основной целью ESP является обеспечение конфиденциальности данных, разные виды информации могут требовать применения существенно различных алгоритмов шифрования. Следовательно, формат ESP может претерпевать значительные изменения в зависимости от используемых криптографических алгоритмов. 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420911" y="5972484"/>
            <a:ext cx="771089" cy="365125"/>
          </a:xfrm>
        </p:spPr>
        <p:txBody>
          <a:bodyPr/>
          <a:lstStyle/>
          <a:p>
            <a:fld id="{C0217431-63E1-4CA3-8CA4-BCE4EE3F2070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3350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158</TotalTime>
  <Words>974</Words>
  <Application>Microsoft Office PowerPoint</Application>
  <PresentationFormat>Произвольный</PresentationFormat>
  <Paragraphs>79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Контур</vt:lpstr>
      <vt:lpstr>«СУЩНОСТЬ ПРОТОКОЛА  IPSec»</vt:lpstr>
      <vt:lpstr>IPSec — протокол защиты сетевого трафика на IP-уровне</vt:lpstr>
      <vt:lpstr>Краткая историческая справка появления протокола</vt:lpstr>
      <vt:lpstr>ЧЕМ ОБУСЛОВЛЕНА НЕОБХОДИМОСТЬ ЗАШИТЫ ДАННЫХ</vt:lpstr>
      <vt:lpstr>Архитектура IPSec</vt:lpstr>
      <vt:lpstr>Слайд 6</vt:lpstr>
      <vt:lpstr>Слайд 7</vt:lpstr>
      <vt:lpstr>Заголовок «AH»</vt:lpstr>
      <vt:lpstr>Заголовок «ESP»</vt:lpstr>
      <vt:lpstr>РЕЖИМЫ ПРИМЕНЕНИЯ «ESP» И «AH»</vt:lpstr>
      <vt:lpstr>Достоинства протокола IPSec</vt:lpstr>
      <vt:lpstr>ОЦЕНКА ПРОТОКОЛА IPSec</vt:lpstr>
      <vt:lpstr>Отличия между IPSec и TLS (или SSL)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«СУЩНОСТЬ ПРОТОКОЛА IPSec»</dc:title>
  <dc:creator>Якушов Александр</dc:creator>
  <cp:lastModifiedBy>User</cp:lastModifiedBy>
  <cp:revision>6</cp:revision>
  <dcterms:created xsi:type="dcterms:W3CDTF">2022-11-04T10:36:45Z</dcterms:created>
  <dcterms:modified xsi:type="dcterms:W3CDTF">2023-02-18T07:04:10Z</dcterms:modified>
</cp:coreProperties>
</file>