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566"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17.02.2023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17.02.2023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17.02.2023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17.02.2023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17.02.2023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17.02.2023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17.02.2023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17.02.2023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17.02.2023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17.02.2023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17.02.2023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17.02.2023</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лог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51187"/>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555776" y="505123"/>
            <a:ext cx="4572000" cy="1374735"/>
          </a:xfrm>
          <a:prstGeom prst="rect">
            <a:avLst/>
          </a:prstGeom>
        </p:spPr>
        <p:txBody>
          <a:bodyPr>
            <a:spAutoFit/>
          </a:bodyPr>
          <a:lstStyle/>
          <a:p>
            <a:pPr algn="ctr" fontAlgn="base">
              <a:spcAft>
                <a:spcPts val="1000"/>
              </a:spcAft>
            </a:pPr>
            <a:r>
              <a:rPr lang="ru-RU" sz="1000" b="1" kern="150" dirty="0">
                <a:latin typeface="Times New Roman" pitchFamily="18" charset="0"/>
                <a:ea typeface="Times New Roman"/>
                <a:cs typeface="Times New Roman" pitchFamily="18" charset="0"/>
              </a:rPr>
              <a:t>ГОСУДАРСТВЕННОЕ БЮДЖЕТНОЕ ПРОФЕССИОНАЛЬНОЕ</a:t>
            </a:r>
            <a:endParaRPr lang="ru-RU" sz="1000" dirty="0">
              <a:latin typeface="Times New Roman" pitchFamily="18" charset="0"/>
              <a:ea typeface="Times New Roman"/>
              <a:cs typeface="Times New Roman" pitchFamily="18" charset="0"/>
            </a:endParaRPr>
          </a:p>
          <a:p>
            <a:pPr algn="ctr" fontAlgn="base">
              <a:spcAft>
                <a:spcPts val="1000"/>
              </a:spcAft>
            </a:pPr>
            <a:r>
              <a:rPr lang="ru-RU" sz="1000" b="1" kern="150" dirty="0">
                <a:latin typeface="Times New Roman" pitchFamily="18" charset="0"/>
                <a:ea typeface="Times New Roman"/>
                <a:cs typeface="Times New Roman" pitchFamily="18" charset="0"/>
              </a:rPr>
              <a:t>ОБРАЗОВАТЕЛЬНОЕ УЧРЕЖДЕНИЕ АСТРАХАНСКОЙ ОБЛАСТИ</a:t>
            </a:r>
            <a:endParaRPr lang="ru-RU" sz="1000" dirty="0">
              <a:latin typeface="Times New Roman" pitchFamily="18" charset="0"/>
              <a:ea typeface="Times New Roman"/>
              <a:cs typeface="Times New Roman" pitchFamily="18" charset="0"/>
            </a:endParaRPr>
          </a:p>
          <a:p>
            <a:pPr algn="ctr" fontAlgn="base">
              <a:spcAft>
                <a:spcPts val="1000"/>
              </a:spcAft>
            </a:pPr>
            <a:r>
              <a:rPr lang="ru-RU" sz="1000" b="1" kern="150" dirty="0">
                <a:latin typeface="Times New Roman" pitchFamily="18" charset="0"/>
                <a:ea typeface="Times New Roman"/>
                <a:cs typeface="Times New Roman" pitchFamily="18" charset="0"/>
              </a:rPr>
              <a:t>«АСТРАХАНСКИЙ ГОСУДАРСТВЕННЫЙ КОЛЛЕДЖ </a:t>
            </a:r>
            <a:endParaRPr lang="ru-RU" sz="1000" dirty="0">
              <a:latin typeface="Times New Roman" pitchFamily="18" charset="0"/>
              <a:ea typeface="Times New Roman"/>
              <a:cs typeface="Times New Roman" pitchFamily="18" charset="0"/>
            </a:endParaRPr>
          </a:p>
          <a:p>
            <a:pPr algn="ctr" fontAlgn="base">
              <a:spcAft>
                <a:spcPts val="1000"/>
              </a:spcAft>
            </a:pPr>
            <a:r>
              <a:rPr lang="ru-RU" sz="1000" b="1" kern="150" dirty="0">
                <a:latin typeface="Times New Roman" pitchFamily="18" charset="0"/>
                <a:ea typeface="Times New Roman"/>
                <a:cs typeface="Times New Roman" pitchFamily="18" charset="0"/>
              </a:rPr>
              <a:t>ПРОФЕССИОНАЛЬНЫХ ТЕХНОЛОГИЙ»</a:t>
            </a:r>
            <a:endParaRPr lang="ru-RU" sz="1000" dirty="0">
              <a:latin typeface="Times New Roman" pitchFamily="18" charset="0"/>
              <a:ea typeface="Times New Roman"/>
              <a:cs typeface="Times New Roman" pitchFamily="18" charset="0"/>
            </a:endParaRPr>
          </a:p>
          <a:p>
            <a:pPr algn="ctr"/>
            <a:r>
              <a:rPr lang="ru-RU" sz="1000" b="1" kern="150" dirty="0">
                <a:latin typeface="Times New Roman" pitchFamily="18" charset="0"/>
                <a:ea typeface="Times New Roman"/>
                <a:cs typeface="Times New Roman" pitchFamily="18" charset="0"/>
              </a:rPr>
              <a:t>(ГБПОУ АО «АГКПТ»)</a:t>
            </a:r>
            <a:endParaRPr lang="ru-RU" sz="1000" dirty="0">
              <a:latin typeface="Times New Roman" pitchFamily="18" charset="0"/>
              <a:cs typeface="Times New Roman" pitchFamily="18" charset="0"/>
            </a:endParaRPr>
          </a:p>
        </p:txBody>
      </p:sp>
      <p:sp>
        <p:nvSpPr>
          <p:cNvPr id="5" name="Прямоугольник 4"/>
          <p:cNvSpPr/>
          <p:nvPr/>
        </p:nvSpPr>
        <p:spPr>
          <a:xfrm>
            <a:off x="4427984" y="4581128"/>
            <a:ext cx="4320480" cy="1477328"/>
          </a:xfrm>
          <a:prstGeom prst="rect">
            <a:avLst/>
          </a:prstGeom>
        </p:spPr>
        <p:txBody>
          <a:bodyPr wrap="square">
            <a:spAutoFit/>
          </a:bodyPr>
          <a:lstStyle/>
          <a:p>
            <a:pPr algn="r"/>
            <a:r>
              <a:rPr lang="ru-RU" dirty="0">
                <a:latin typeface="Times New Roman" pitchFamily="18" charset="0"/>
                <a:cs typeface="Times New Roman" pitchFamily="18" charset="0"/>
              </a:rPr>
              <a:t>Студент группы </a:t>
            </a:r>
            <a:r>
              <a:rPr lang="ru-RU" dirty="0" smtClean="0">
                <a:latin typeface="Times New Roman" pitchFamily="18" charset="0"/>
                <a:cs typeface="Times New Roman" pitchFamily="18" charset="0"/>
              </a:rPr>
              <a:t>1-</a:t>
            </a:r>
            <a:r>
              <a:rPr lang="en-US" dirty="0">
                <a:latin typeface="Times New Roman" pitchFamily="18" charset="0"/>
                <a:cs typeface="Times New Roman" pitchFamily="18" charset="0"/>
              </a:rPr>
              <a:t>8</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ПК</a:t>
            </a:r>
          </a:p>
          <a:p>
            <a:pPr algn="r"/>
            <a:r>
              <a:rPr lang="ru-RU" dirty="0" smtClean="0">
                <a:latin typeface="Times New Roman" pitchFamily="18" charset="0"/>
                <a:cs typeface="Times New Roman" pitchFamily="18" charset="0"/>
              </a:rPr>
              <a:t>Слюсарева Ксения</a:t>
            </a:r>
            <a:endParaRPr lang="ru-RU" dirty="0">
              <a:latin typeface="Times New Roman" pitchFamily="18" charset="0"/>
              <a:cs typeface="Times New Roman" pitchFamily="18" charset="0"/>
            </a:endParaRPr>
          </a:p>
          <a:p>
            <a:pPr algn="r"/>
            <a:r>
              <a:rPr lang="ru-RU" dirty="0" smtClean="0">
                <a:latin typeface="Times New Roman" pitchFamily="18" charset="0"/>
                <a:cs typeface="Times New Roman" pitchFamily="18" charset="0"/>
              </a:rPr>
              <a:t>Руководитель:</a:t>
            </a:r>
          </a:p>
          <a:p>
            <a:pPr algn="r"/>
            <a:r>
              <a:rPr lang="ru-RU" dirty="0" smtClean="0">
                <a:latin typeface="Times New Roman" pitchFamily="18" charset="0"/>
                <a:cs typeface="Times New Roman" pitchFamily="18" charset="0"/>
              </a:rPr>
              <a:t>Преподаватель истории</a:t>
            </a:r>
          </a:p>
          <a:p>
            <a:pPr algn="r"/>
            <a:r>
              <a:rPr lang="ru-RU" dirty="0" err="1" smtClean="0">
                <a:latin typeface="Times New Roman" pitchFamily="18" charset="0"/>
                <a:cs typeface="Times New Roman" pitchFamily="18" charset="0"/>
              </a:rPr>
              <a:t>Ляпина</a:t>
            </a:r>
            <a:r>
              <a:rPr lang="ru-RU" dirty="0" smtClean="0">
                <a:latin typeface="Times New Roman" pitchFamily="18" charset="0"/>
                <a:cs typeface="Times New Roman" pitchFamily="18" charset="0"/>
              </a:rPr>
              <a:t> М.В.</a:t>
            </a:r>
            <a:endParaRPr lang="ru-RU" dirty="0"/>
          </a:p>
        </p:txBody>
      </p:sp>
      <p:sp>
        <p:nvSpPr>
          <p:cNvPr id="4" name="Прямоугольник 3"/>
          <p:cNvSpPr/>
          <p:nvPr/>
        </p:nvSpPr>
        <p:spPr>
          <a:xfrm>
            <a:off x="1864476" y="2901873"/>
            <a:ext cx="5434886" cy="461665"/>
          </a:xfrm>
          <a:prstGeom prst="rect">
            <a:avLst/>
          </a:prstGeom>
        </p:spPr>
        <p:txBody>
          <a:bodyPr wrap="none">
            <a:spAutoFit/>
          </a:bodyPr>
          <a:lstStyle/>
          <a:p>
            <a:pPr algn="ctr"/>
            <a:r>
              <a:rPr lang="ru-RU" sz="2400" b="1" dirty="0">
                <a:latin typeface="Times New Roman" pitchFamily="18" charset="0"/>
                <a:cs typeface="Times New Roman" pitchFamily="18" charset="0"/>
              </a:rPr>
              <a:t>Там русский дух… Славянские игры.</a:t>
            </a:r>
          </a:p>
        </p:txBody>
      </p:sp>
    </p:spTree>
    <p:extLst>
      <p:ext uri="{BB962C8B-B14F-4D97-AF65-F5344CB8AC3E}">
        <p14:creationId xmlns:p14="http://schemas.microsoft.com/office/powerpoint/2010/main" val="38769325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6672"/>
            <a:ext cx="8352928" cy="3785652"/>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Невозможно себе представить нашу зиму и без катания на русских тройках, или просто на санях, запряженных лошадьми. Сани украшали ярким сукном, войлоком и даже бархатом. Расписную дугу и конскую сбрую – разноцветными ленточками, бубенцами, колокольчиками. В конские гривы вплетали ленты, украшали их шелковыми кистями. Сами сани застилали шубами, коврами. На таких санях катались все, от мала до велика, включая самых маленьких детей. Пожилые люди катались отдельно. Молодежь устраивала настоящие скачки наперегонки.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31" y="4262324"/>
            <a:ext cx="3687721" cy="23468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4262324"/>
            <a:ext cx="3635896" cy="23468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0165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352928" cy="4247317"/>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Почти забыта сегодня игра под названием «Кубарь». Кубарь напоминает юлу или волчок, по сути, это цилиндр, стесанный книзу конусом. До наших дней дошло выражение «скатиться кубарем», то есть, вращаясь. Вот и кубарь вращали при помощи веревки или прутика. Задача игроков была запустить кубарь по льду, чтобы он вращался как можно дольше. Иногда устаивали состязания, когда игроки, управляя кубарем при помощи прута, обходили препятствия, умельцы могли и заставить кубарь перевернуться в воздухе. Иногда кубари сталкивали, побеждал тот, что продолжал вращаться.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4021441"/>
            <a:ext cx="4128120" cy="27864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430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4572000" cy="2862322"/>
          </a:xfrm>
          <a:prstGeom prst="rect">
            <a:avLst/>
          </a:prstGeom>
        </p:spPr>
        <p:txBody>
          <a:bodyPr>
            <a:spAutoFit/>
          </a:bodyPr>
          <a:lstStyle/>
          <a:p>
            <a:pPr algn="just">
              <a:lnSpc>
                <a:spcPct val="150000"/>
              </a:lnSpc>
            </a:pPr>
            <a:r>
              <a:rPr lang="ru-RU" sz="2000" dirty="0">
                <a:latin typeface="Times New Roman" pitchFamily="18" charset="0"/>
                <a:cs typeface="Times New Roman" pitchFamily="18" charset="0"/>
              </a:rPr>
              <a:t>Редкий зимний праздник обходился без катания на лыжах. </a:t>
            </a:r>
            <a:r>
              <a:rPr lang="ru-RU" sz="2000" dirty="0" smtClean="0">
                <a:latin typeface="Times New Roman" pitchFamily="18" charset="0"/>
                <a:cs typeface="Times New Roman" pitchFamily="18" charset="0"/>
              </a:rPr>
              <a:t> Слово </a:t>
            </a:r>
            <a:r>
              <a:rPr lang="ru-RU" sz="2000" dirty="0">
                <a:latin typeface="Times New Roman" pitchFamily="18" charset="0"/>
                <a:cs typeface="Times New Roman" pitchFamily="18" charset="0"/>
              </a:rPr>
              <a:t>«лыжи» происходит от славянского «улизнуть», «елозить», этому слову не меньше 800 лет. Лыжные состязания у наших Предков были в чести.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46967"/>
            <a:ext cx="3528392" cy="25499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11560" y="3645024"/>
            <a:ext cx="7206898" cy="2400657"/>
          </a:xfrm>
          <a:prstGeom prst="rect">
            <a:avLst/>
          </a:prstGeom>
        </p:spPr>
        <p:txBody>
          <a:bodyPr wrap="square">
            <a:spAutoFit/>
          </a:bodyPr>
          <a:lstStyle/>
          <a:p>
            <a:pPr algn="just">
              <a:lnSpc>
                <a:spcPct val="150000"/>
              </a:lnSpc>
            </a:pP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Лыжи </a:t>
            </a:r>
            <a:r>
              <a:rPr lang="ru-RU" sz="2000" dirty="0">
                <a:latin typeface="Times New Roman" pitchFamily="18" charset="0"/>
                <a:cs typeface="Times New Roman" pitchFamily="18" charset="0"/>
              </a:rPr>
              <a:t>зимой использовали с давних пор и повсеместно. Истории известны даже реальные лыжные сражения, начиная с </a:t>
            </a:r>
            <a:r>
              <a:rPr lang="en-US" sz="2000" dirty="0" smtClean="0">
                <a:latin typeface="Times New Roman" pitchFamily="18" charset="0"/>
                <a:cs typeface="Times New Roman" pitchFamily="18" charset="0"/>
              </a:rPr>
              <a:t>XV</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века, были даже особые лыжные воинские соединения. </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Л</a:t>
            </a:r>
            <a:r>
              <a:rPr lang="ru-RU" sz="2000" dirty="0" smtClean="0">
                <a:latin typeface="Times New Roman" pitchFamily="18" charset="0"/>
                <a:cs typeface="Times New Roman" pitchFamily="18" charset="0"/>
              </a:rPr>
              <a:t>ыжи </a:t>
            </a:r>
            <a:r>
              <a:rPr lang="ru-RU" sz="2000" dirty="0">
                <a:latin typeface="Times New Roman" pitchFamily="18" charset="0"/>
                <a:cs typeface="Times New Roman" pitchFamily="18" charset="0"/>
              </a:rPr>
              <a:t>современных размеров и формы обнаружены в Древнем Новгороде, их датируют </a:t>
            </a:r>
            <a:r>
              <a:rPr lang="en-US" sz="2000" dirty="0" smtClean="0">
                <a:latin typeface="Times New Roman" pitchFamily="18" charset="0"/>
                <a:cs typeface="Times New Roman" pitchFamily="18" charset="0"/>
              </a:rPr>
              <a:t>XIII</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веком. </a:t>
            </a:r>
          </a:p>
        </p:txBody>
      </p:sp>
    </p:spTree>
    <p:extLst>
      <p:ext uri="{BB962C8B-B14F-4D97-AF65-F5344CB8AC3E}">
        <p14:creationId xmlns:p14="http://schemas.microsoft.com/office/powerpoint/2010/main" val="8199497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anim calcmode="lin" valueType="num">
                                      <p:cBhvr>
                                        <p:cTn id="14" dur="1000" fill="hold"/>
                                        <p:tgtEl>
                                          <p:spTgt spid="8194"/>
                                        </p:tgtEl>
                                        <p:attrNameLst>
                                          <p:attrName>ppt_x</p:attrName>
                                        </p:attrNameLst>
                                      </p:cBhvr>
                                      <p:tavLst>
                                        <p:tav tm="0">
                                          <p:val>
                                            <p:strVal val="#ppt_x"/>
                                          </p:val>
                                        </p:tav>
                                        <p:tav tm="100000">
                                          <p:val>
                                            <p:strVal val="#ppt_x"/>
                                          </p:val>
                                        </p:tav>
                                      </p:tavLst>
                                    </p:anim>
                                    <p:anim calcmode="lin" valueType="num">
                                      <p:cBhvr>
                                        <p:cTn id="15" dur="1000" fill="hold"/>
                                        <p:tgtEl>
                                          <p:spTgt spid="819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7848872" cy="7894469"/>
          </a:xfrm>
          <a:prstGeom prst="rect">
            <a:avLst/>
          </a:prstGeom>
        </p:spPr>
        <p:txBody>
          <a:bodyPr wrap="square">
            <a:spAutoFit/>
          </a:bodyPr>
          <a:lstStyle/>
          <a:p>
            <a:pPr>
              <a:lnSpc>
                <a:spcPct val="150000"/>
              </a:lnSpc>
            </a:pP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В </a:t>
            </a:r>
            <a:r>
              <a:rPr lang="ru-RU" sz="2000" dirty="0">
                <a:latin typeface="Times New Roman" pitchFamily="18" charset="0"/>
                <a:cs typeface="Times New Roman" pitchFamily="18" charset="0"/>
              </a:rPr>
              <a:t>самом начале лета восточные славяне чествовали </a:t>
            </a:r>
            <a:r>
              <a:rPr lang="ru-RU" sz="2000" dirty="0" err="1">
                <a:latin typeface="Times New Roman" pitchFamily="18" charset="0"/>
                <a:cs typeface="Times New Roman" pitchFamily="18" charset="0"/>
              </a:rPr>
              <a:t>Ярилу</a:t>
            </a:r>
            <a:r>
              <a:rPr lang="ru-RU" sz="2000" dirty="0">
                <a:latin typeface="Times New Roman" pitchFamily="18" charset="0"/>
                <a:cs typeface="Times New Roman" pitchFamily="18" charset="0"/>
              </a:rPr>
              <a:t>, бога весеннего солнца. Полностью исполнив свою миссию, Ярила уступал место на небосводе своему летнему воплощению — Купале (или </a:t>
            </a:r>
            <a:r>
              <a:rPr lang="ru-RU" sz="2000" dirty="0" err="1">
                <a:latin typeface="Times New Roman" pitchFamily="18" charset="0"/>
                <a:cs typeface="Times New Roman" pitchFamily="18" charset="0"/>
              </a:rPr>
              <a:t>Купайле</a:t>
            </a:r>
            <a:r>
              <a:rPr lang="ru-RU" sz="2000" dirty="0">
                <a:latin typeface="Times New Roman" pitchFamily="18" charset="0"/>
                <a:cs typeface="Times New Roman" pitchFamily="18" charset="0"/>
              </a:rPr>
              <a:t>), и люди благодарили юного бога за расцветшую весной природу, за ее силу и красоту. По традиции, в </a:t>
            </a:r>
            <a:r>
              <a:rPr lang="ru-RU" sz="2000" dirty="0" err="1">
                <a:latin typeface="Times New Roman" pitchFamily="18" charset="0"/>
                <a:cs typeface="Times New Roman" pitchFamily="18" charset="0"/>
              </a:rPr>
              <a:t>Ярилин</a:t>
            </a:r>
            <a:r>
              <a:rPr lang="ru-RU" sz="2000" dirty="0">
                <a:latin typeface="Times New Roman" pitchFamily="18" charset="0"/>
                <a:cs typeface="Times New Roman" pitchFamily="18" charset="0"/>
              </a:rPr>
              <a:t> день умывались утренней росой на рассвете — она считалась целебной, а также весьма </a:t>
            </a:r>
            <a:r>
              <a:rPr lang="ru-RU" dirty="0">
                <a:latin typeface="Times New Roman" pitchFamily="18" charset="0"/>
                <a:cs typeface="Times New Roman" pitchFamily="18" charset="0"/>
              </a:rPr>
              <a:t>полезной для </a:t>
            </a:r>
            <a:r>
              <a:rPr lang="ru-RU" dirty="0" smtClean="0">
                <a:latin typeface="Times New Roman" pitchFamily="18" charset="0"/>
                <a:cs typeface="Times New Roman" pitchFamily="18" charset="0"/>
              </a:rPr>
              <a:t>будущего</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урожая</a:t>
            </a:r>
            <a:r>
              <a:rPr lang="ru-RU" dirty="0">
                <a:latin typeface="Times New Roman" pitchFamily="18" charset="0"/>
                <a:cs typeface="Times New Roman" pitchFamily="18" charset="0"/>
              </a:rPr>
              <a:t>. </a:t>
            </a:r>
            <a:br>
              <a:rPr lang="ru-RU" dirty="0">
                <a:latin typeface="Times New Roman" pitchFamily="18" charset="0"/>
                <a:cs typeface="Times New Roman" pitchFamily="18" charset="0"/>
              </a:rPr>
            </a:b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Поскольку </a:t>
            </a:r>
            <a:r>
              <a:rPr lang="ru-RU" dirty="0">
                <a:latin typeface="Times New Roman" pitchFamily="18" charset="0"/>
                <a:cs typeface="Times New Roman" pitchFamily="18" charset="0"/>
              </a:rPr>
              <a:t>Ярила покровительствовал не только домашним, мирным, но и военным делам, то после проведения утреннего обряда переходили к посвящению юношей в воины. Молодые парни должны были пройти ряд испытаний. А это было не так-то просто — признанные бойцы, не раз спасавшие РОД от врагов, были строги и придирчивы к новичкам, ведь в бою нужна не только отвага. Ловкость, сила, умение обращаться с оружием, навыки выживания — вот что должны были продемонстрировать будущие защитники </a:t>
            </a:r>
            <a:r>
              <a:rPr lang="ru-RU" dirty="0" err="1">
                <a:latin typeface="Times New Roman" pitchFamily="18" charset="0"/>
                <a:cs typeface="Times New Roman" pitchFamily="18" charset="0"/>
              </a:rPr>
              <a:t>РОДа</a:t>
            </a:r>
            <a:r>
              <a:rPr lang="ru-RU" dirty="0"/>
              <a:t>. </a:t>
            </a:r>
            <a:br>
              <a:rPr lang="ru-RU" dirty="0"/>
            </a:br>
            <a:r>
              <a:rPr lang="ru-RU" dirty="0"/>
              <a:t/>
            </a:r>
            <a:br>
              <a:rPr lang="ru-RU" dirty="0"/>
            </a:br>
            <a:r>
              <a:rPr lang="ru-RU" dirty="0"/>
              <a:t/>
            </a:r>
            <a:br>
              <a:rPr lang="ru-RU" dirty="0"/>
            </a:br>
            <a:endParaRPr lang="ru-RU" dirty="0">
              <a:effectLst/>
            </a:endParaRPr>
          </a:p>
        </p:txBody>
      </p:sp>
    </p:spTree>
    <p:extLst>
      <p:ext uri="{BB962C8B-B14F-4D97-AF65-F5344CB8AC3E}">
        <p14:creationId xmlns:p14="http://schemas.microsoft.com/office/powerpoint/2010/main" val="141672825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8136904" cy="2308324"/>
          </a:xfrm>
          <a:prstGeom prst="rect">
            <a:avLst/>
          </a:prstGeom>
        </p:spPr>
        <p:txBody>
          <a:bodyPr wrap="square">
            <a:spAutoFit/>
          </a:bodyPr>
          <a:lstStyle/>
          <a:p>
            <a:pPr>
              <a:lnSpc>
                <a:spcPct val="150000"/>
              </a:lnSpc>
            </a:pPr>
            <a:r>
              <a:rPr lang="ru-RU" sz="2000" dirty="0">
                <a:latin typeface="Times New Roman" pitchFamily="18" charset="0"/>
                <a:cs typeface="Times New Roman" pitchFamily="18" charset="0"/>
              </a:rPr>
              <a:t>Испытания продолжались весь день, до вечера. Ну, а затем наступал черед роскошного пира с изобильным застольем. На пир собирались все — от мала до велика, и всем находилось и </a:t>
            </a:r>
            <a:r>
              <a:rPr lang="ru-RU" sz="2000" dirty="0" smtClean="0">
                <a:latin typeface="Times New Roman" pitchFamily="18" charset="0"/>
                <a:cs typeface="Times New Roman" pitchFamily="18" charset="0"/>
              </a:rPr>
              <a:t>угощение,</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и</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занятие</a:t>
            </a:r>
            <a:r>
              <a:rPr lang="ru-RU" sz="2000" dirty="0">
                <a:latin typeface="Times New Roman" pitchFamily="18" charset="0"/>
                <a:cs typeface="Times New Roman" pitchFamily="18" charset="0"/>
              </a:rPr>
              <a:t>.</a:t>
            </a:r>
            <a:br>
              <a:rPr lang="ru-RU" sz="2000" dirty="0">
                <a:latin typeface="Times New Roman" pitchFamily="18" charset="0"/>
                <a:cs typeface="Times New Roman" pitchFamily="18" charset="0"/>
              </a:rPr>
            </a:br>
            <a:r>
              <a:rPr lang="ru-RU" dirty="0"/>
              <a:t/>
            </a:r>
            <a:br>
              <a:rPr lang="ru-RU" dirty="0"/>
            </a:br>
            <a:endParaRPr lang="ru-RU" dirty="0">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6" y="2366284"/>
            <a:ext cx="7172325" cy="39635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91877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24936" cy="2769989"/>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Целая неделя до дня летнего солнцестояния была посвящена русалкам. Русальная неделя, или иначе </a:t>
            </a:r>
            <a:r>
              <a:rPr lang="ru-RU" sz="2000" dirty="0" err="1">
                <a:latin typeface="Times New Roman" pitchFamily="18" charset="0"/>
                <a:cs typeface="Times New Roman" pitchFamily="18" charset="0"/>
              </a:rPr>
              <a:t>Русалия</a:t>
            </a:r>
            <a:r>
              <a:rPr lang="ru-RU" sz="2000" dirty="0">
                <a:latin typeface="Times New Roman" pitchFamily="18" charset="0"/>
                <a:cs typeface="Times New Roman" pitchFamily="18" charset="0"/>
              </a:rPr>
              <a:t>, знаменовала некий переходный период от посевных работ к ожиданию урожая. Женщины проводили тайные обряды, оставляя хозяйство и детей на мужчин на целую неделю.</a:t>
            </a:r>
            <a:br>
              <a:rPr lang="ru-RU" sz="2000" dirty="0">
                <a:latin typeface="Times New Roman" pitchFamily="18" charset="0"/>
                <a:cs typeface="Times New Roman" pitchFamily="18" charset="0"/>
              </a:rPr>
            </a:br>
            <a:r>
              <a:rPr lang="ru-RU" dirty="0"/>
              <a:t/>
            </a:r>
            <a:br>
              <a:rPr lang="ru-RU" dirty="0"/>
            </a:br>
            <a:endParaRPr lang="ru-RU" dirty="0">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21" y="2934072"/>
            <a:ext cx="4178796" cy="30258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996" y="2924943"/>
            <a:ext cx="4078424" cy="32754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1601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1000"/>
                                        <p:tgtEl>
                                          <p:spTgt spid="10244"/>
                                        </p:tgtEl>
                                      </p:cBhvr>
                                    </p:animEffect>
                                    <p:anim calcmode="lin" valueType="num">
                                      <p:cBhvr>
                                        <p:cTn id="14" dur="1000" fill="hold"/>
                                        <p:tgtEl>
                                          <p:spTgt spid="10244"/>
                                        </p:tgtEl>
                                        <p:attrNameLst>
                                          <p:attrName>ppt_x</p:attrName>
                                        </p:attrNameLst>
                                      </p:cBhvr>
                                      <p:tavLst>
                                        <p:tav tm="0">
                                          <p:val>
                                            <p:strVal val="#ppt_x"/>
                                          </p:val>
                                        </p:tav>
                                        <p:tav tm="100000">
                                          <p:val>
                                            <p:strVal val="#ppt_x"/>
                                          </p:val>
                                        </p:tav>
                                      </p:tavLst>
                                    </p:anim>
                                    <p:anim calcmode="lin" valueType="num">
                                      <p:cBhvr>
                                        <p:cTn id="15" dur="1000" fill="hold"/>
                                        <p:tgtEl>
                                          <p:spTgt spid="1024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fade">
                                      <p:cBhvr>
                                        <p:cTn id="19" dur="1000"/>
                                        <p:tgtEl>
                                          <p:spTgt spid="10242"/>
                                        </p:tgtEl>
                                      </p:cBhvr>
                                    </p:animEffect>
                                    <p:anim calcmode="lin" valueType="num">
                                      <p:cBhvr>
                                        <p:cTn id="20" dur="1000" fill="hold"/>
                                        <p:tgtEl>
                                          <p:spTgt spid="10242"/>
                                        </p:tgtEl>
                                        <p:attrNameLst>
                                          <p:attrName>ppt_x</p:attrName>
                                        </p:attrNameLst>
                                      </p:cBhvr>
                                      <p:tavLst>
                                        <p:tav tm="0">
                                          <p:val>
                                            <p:strVal val="#ppt_x"/>
                                          </p:val>
                                        </p:tav>
                                        <p:tav tm="100000">
                                          <p:val>
                                            <p:strVal val="#ppt_x"/>
                                          </p:val>
                                        </p:tav>
                                      </p:tavLst>
                                    </p:anim>
                                    <p:anim calcmode="lin" valueType="num">
                                      <p:cBhvr>
                                        <p:cTn id="21"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60648"/>
            <a:ext cx="4572000" cy="6038641"/>
          </a:xfrm>
          <a:prstGeom prst="rect">
            <a:avLst/>
          </a:prstGeom>
        </p:spPr>
        <p:txBody>
          <a:bodyPr>
            <a:spAutoFit/>
          </a:bodyPr>
          <a:lstStyle/>
          <a:p>
            <a:pPr algn="just">
              <a:lnSpc>
                <a:spcPct val="150000"/>
              </a:lnSpc>
            </a:pPr>
            <a:r>
              <a:rPr lang="ru-RU" sz="2000" b="1" i="1" dirty="0">
                <a:latin typeface="Times New Roman" pitchFamily="18" charset="0"/>
                <a:cs typeface="Times New Roman" pitchFamily="18" charset="0"/>
              </a:rPr>
              <a:t>Горелки </a:t>
            </a:r>
            <a:r>
              <a:rPr lang="ru-RU" sz="2000" dirty="0">
                <a:latin typeface="Times New Roman" pitchFamily="18" charset="0"/>
                <a:cs typeface="Times New Roman" pitchFamily="18" charset="0"/>
              </a:rPr>
              <a:t>– есть не что иное, как беззаботное и веселое бегание, повод порезвиться. Собравшиеся становились в круг попарно. Какую-то одну девушку ставили в центре круга «гореть». Как только девушки из круга начинают разбегаться в стороны взявшись за руки, стоявшая в середине бросается их догонять. Если «горевшей» удается догнать какую-то пару и коснуться рукой – «разлучить» – то одна из разлученных девушек, становится в круг вместо нее.</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556792"/>
            <a:ext cx="3347095" cy="36724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152112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additive="base">
                                        <p:cTn id="12" dur="500" fill="hold"/>
                                        <p:tgtEl>
                                          <p:spTgt spid="11266"/>
                                        </p:tgtEl>
                                        <p:attrNameLst>
                                          <p:attrName>ppt_x</p:attrName>
                                        </p:attrNameLst>
                                      </p:cBhvr>
                                      <p:tavLst>
                                        <p:tav tm="0">
                                          <p:val>
                                            <p:strVal val="#ppt_x"/>
                                          </p:val>
                                        </p:tav>
                                        <p:tav tm="100000">
                                          <p:val>
                                            <p:strVal val="#ppt_x"/>
                                          </p:val>
                                        </p:tav>
                                      </p:tavLst>
                                    </p:anim>
                                    <p:anim calcmode="lin" valueType="num">
                                      <p:cBhvr additive="base">
                                        <p:cTn id="13"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915" y="476672"/>
            <a:ext cx="8208912" cy="5170646"/>
          </a:xfrm>
          <a:prstGeom prst="rect">
            <a:avLst/>
          </a:prstGeom>
        </p:spPr>
        <p:txBody>
          <a:bodyPr wrap="square">
            <a:spAutoFit/>
          </a:bodyPr>
          <a:lstStyle/>
          <a:p>
            <a:pPr algn="just">
              <a:lnSpc>
                <a:spcPct val="150000"/>
              </a:lnSpc>
            </a:pPr>
            <a:r>
              <a:rPr lang="ru-RU" sz="2000" b="1" i="1" dirty="0">
                <a:latin typeface="Times New Roman" pitchFamily="18" charset="0"/>
                <a:cs typeface="Times New Roman" pitchFamily="18" charset="0"/>
              </a:rPr>
              <a:t>Чехарда</a:t>
            </a:r>
            <a:r>
              <a:rPr lang="ru-RU" sz="2000" i="1" dirty="0">
                <a:latin typeface="Times New Roman" pitchFamily="18" charset="0"/>
                <a:cs typeface="Times New Roman" pitchFamily="18" charset="0"/>
              </a:rPr>
              <a:t>.</a:t>
            </a:r>
            <a:r>
              <a:rPr lang="ru-RU" sz="2000" dirty="0">
                <a:latin typeface="Times New Roman" pitchFamily="18" charset="0"/>
                <a:cs typeface="Times New Roman" pitchFamily="18" charset="0"/>
              </a:rPr>
              <a:t> Игроки делятся на две половины и определяют кому быть нагнувшимися. Затем один из них, нагнувшись, встает к стене и упирается в нее головой, позади него встает другой в таком же положении, но держа голову под мышкой первого и так все игроки, кому по жребию выпало стоять у стены. Другая половина игроков друг за другом вспрыгивают верхом на стоящих у стены, при этом они не должны ни за кого и на за что держаться руками. Когда запрыгнут все, то последний запрыгнувший командует («Чехарда, ярда!»), и сидящие верхом должны соскочить на землю. Если при запрыгивании и соскакивании никто не упадет, то все повторяется, в обратном же случае игроки меняются местами.</a:t>
            </a:r>
          </a:p>
        </p:txBody>
      </p:sp>
    </p:spTree>
    <p:extLst>
      <p:ext uri="{BB962C8B-B14F-4D97-AF65-F5344CB8AC3E}">
        <p14:creationId xmlns:p14="http://schemas.microsoft.com/office/powerpoint/2010/main" val="12107924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56914"/>
            <a:ext cx="7848872" cy="53914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35048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208912" cy="3785652"/>
          </a:xfrm>
          <a:prstGeom prst="rect">
            <a:avLst/>
          </a:prstGeom>
        </p:spPr>
        <p:txBody>
          <a:bodyPr wrap="square">
            <a:spAutoFit/>
          </a:bodyPr>
          <a:lstStyle/>
          <a:p>
            <a:pPr algn="just">
              <a:lnSpc>
                <a:spcPct val="150000"/>
              </a:lnSpc>
            </a:pPr>
            <a:r>
              <a:rPr lang="ru-RU" sz="2000" b="1" i="1" dirty="0">
                <a:latin typeface="Times New Roman" pitchFamily="18" charset="0"/>
                <a:cs typeface="Times New Roman" pitchFamily="18" charset="0"/>
              </a:rPr>
              <a:t>Лапта.</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Ни один праздник на Руси без игры в лапту не обходился. Играл в лапту и Петр I, играли солдаты и офицеры. В лапту играют на ровной площадке по 5–12 человек. Одна команда считается «бьющей», другая – «водящей». После удачного удара битой по мячу игрок бьющей команды старается добежать до конца поля, где находится «дом», и затем вернуться обратно. Каждый игрок, совершивший такой успешный пробег, приносит команде одно очко. Если его «осалят» мячом, то команда бьющих идет водить в поле.</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974292"/>
            <a:ext cx="5652120" cy="2819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6082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wipe(down)">
                                      <p:cBhvr>
                                        <p:cTn id="1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886153"/>
            <a:ext cx="4032448" cy="4653646"/>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Славянские народные игры представляют собой сознательную деятельность, направленную на достижение некой цели, установленной правилами игры, которая складывается на основе славянских национальных традиций и учитывает культурные, социальные и духовные ценности народа. </a:t>
            </a:r>
          </a:p>
        </p:txBody>
      </p:sp>
      <p:pic>
        <p:nvPicPr>
          <p:cNvPr id="1027" name="Picture 3"/>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7544" y="417418"/>
            <a:ext cx="3324674" cy="24311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8435" y="3789040"/>
            <a:ext cx="3323783" cy="223224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4032448" cy="26642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7" y="3212976"/>
            <a:ext cx="4074029" cy="32175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7732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280920" cy="2400657"/>
          </a:xfrm>
          <a:prstGeom prst="rect">
            <a:avLst/>
          </a:prstGeom>
        </p:spPr>
        <p:txBody>
          <a:bodyPr wrap="square">
            <a:spAutoFit/>
          </a:bodyPr>
          <a:lstStyle/>
          <a:p>
            <a:pPr algn="just">
              <a:lnSpc>
                <a:spcPct val="150000"/>
              </a:lnSpc>
            </a:pPr>
            <a:r>
              <a:rPr lang="ru-RU" b="1" i="1" dirty="0"/>
              <a:t> </a:t>
            </a:r>
            <a:r>
              <a:rPr lang="ru-RU" sz="2000" b="1" i="1" dirty="0">
                <a:latin typeface="Times New Roman" pitchFamily="18" charset="0"/>
                <a:cs typeface="Times New Roman" pitchFamily="18" charset="0"/>
              </a:rPr>
              <a:t>Бабки</a:t>
            </a:r>
            <a:r>
              <a:rPr lang="ru-RU" sz="2000" dirty="0">
                <a:latin typeface="Times New Roman" pitchFamily="18" charset="0"/>
                <a:cs typeface="Times New Roman" pitchFamily="18" charset="0"/>
              </a:rPr>
              <a:t> (те самые косточки из бараньих или коровьих ног) расставлялись поперек улицы, и меткими ударами биты надо было разрушить их шеренгу. По-разному расставлялись бабки, различным было и расстояние, с которого производили бросок. Побеждал, конечно, лучший снайпер. Так с раннего детства развивались глазомер и координация движений. </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068960"/>
            <a:ext cx="568863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7521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48179"/>
            <a:ext cx="5832648" cy="2862322"/>
          </a:xfrm>
          <a:prstGeom prst="rect">
            <a:avLst/>
          </a:prstGeom>
        </p:spPr>
        <p:txBody>
          <a:bodyPr wrap="square">
            <a:spAutoFit/>
          </a:bodyPr>
          <a:lstStyle/>
          <a:p>
            <a:pPr algn="just">
              <a:lnSpc>
                <a:spcPct val="150000"/>
              </a:lnSpc>
            </a:pPr>
            <a:r>
              <a:rPr lang="ru-RU" dirty="0"/>
              <a:t> </a:t>
            </a:r>
            <a:r>
              <a:rPr lang="ru-RU" sz="2000" dirty="0">
                <a:latin typeface="Times New Roman" pitchFamily="18" charset="0"/>
                <a:cs typeface="Times New Roman" pitchFamily="18" charset="0"/>
              </a:rPr>
              <a:t>Кулачные бои проводились один на один или «стенка на стенку» (групповой бой). Местами проведения боев в летнее время выбирались «обширные» места – городские площади, поляны. Зимой «потеха» происходила чаще всего на льду рек или озер.</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717032"/>
            <a:ext cx="5248077" cy="29621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9904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500" fill="hold"/>
                                        <p:tgtEl>
                                          <p:spTgt spid="15363"/>
                                        </p:tgtEl>
                                        <p:attrNameLst>
                                          <p:attrName>ppt_x</p:attrName>
                                        </p:attrNameLst>
                                      </p:cBhvr>
                                      <p:tavLst>
                                        <p:tav tm="0">
                                          <p:val>
                                            <p:strVal val="#ppt_x"/>
                                          </p:val>
                                        </p:tav>
                                        <p:tav tm="100000">
                                          <p:val>
                                            <p:strVal val="#ppt_x"/>
                                          </p:val>
                                        </p:tav>
                                      </p:tavLst>
                                    </p:anim>
                                    <p:anim calcmode="lin" valueType="num">
                                      <p:cBhvr additive="base">
                                        <p:cTn id="13"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9" y="440548"/>
            <a:ext cx="5616624" cy="6093976"/>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Нам сейчас трудно разглядеть и осознать корни современной славянской пляски, наблюдая ее по телевизору или на гуляниях и праздниках в исполнении фольклорных коллективов. А создавалась она совсем не как развлечение, а как специфическая система игровой тренировки славянских воинов, помогающая вырабатывать боевые двигательные навыки, выносливость развить ловкость и силу.</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Гопак, трепак, «казачок», «барыня», матросское «яблочко» и другие пляски носят в себе остаточные элементы пешего боя и единоборства.</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94" t="7777" r="7636" b="10353"/>
          <a:stretch/>
        </p:blipFill>
        <p:spPr bwMode="auto">
          <a:xfrm>
            <a:off x="5940153" y="1982750"/>
            <a:ext cx="2799114" cy="31744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87824" y="395372"/>
            <a:ext cx="1938288" cy="400110"/>
          </a:xfrm>
          <a:prstGeom prst="rect">
            <a:avLst/>
          </a:prstGeom>
        </p:spPr>
        <p:txBody>
          <a:bodyPr wrap="none">
            <a:spAutoFit/>
          </a:bodyPr>
          <a:lstStyle/>
          <a:p>
            <a:pPr algn="ctr"/>
            <a:r>
              <a:rPr lang="ru-RU" sz="2000" dirty="0">
                <a:latin typeface="Times New Roman" pitchFamily="18" charset="0"/>
                <a:cs typeface="Times New Roman" pitchFamily="18" charset="0"/>
              </a:rPr>
              <a:t>Пляски и танцы</a:t>
            </a:r>
          </a:p>
        </p:txBody>
      </p:sp>
    </p:spTree>
    <p:extLst>
      <p:ext uri="{BB962C8B-B14F-4D97-AF65-F5344CB8AC3E}">
        <p14:creationId xmlns:p14="http://schemas.microsoft.com/office/powerpoint/2010/main" val="16579989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620688"/>
            <a:ext cx="7848872" cy="3323987"/>
          </a:xfrm>
          <a:prstGeom prst="rect">
            <a:avLst/>
          </a:prstGeom>
        </p:spPr>
        <p:txBody>
          <a:bodyPr wrap="square">
            <a:spAutoFit/>
          </a:bodyPr>
          <a:lstStyle/>
          <a:p>
            <a:pPr algn="just">
              <a:lnSpc>
                <a:spcPct val="150000"/>
              </a:lnSpc>
            </a:pP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На </a:t>
            </a:r>
            <a:r>
              <a:rPr lang="ru-RU" sz="2000" dirty="0">
                <a:latin typeface="Times New Roman" pitchFamily="18" charset="0"/>
                <a:cs typeface="Times New Roman" pitchFamily="18" charset="0"/>
              </a:rPr>
              <a:t>протяжении веков эти игры сопутствуют повседневной жизни детей и взрослых, вырабатывают особые черты менталитета, важные личностные качества, отражают общественное устройство нации и взгляды на мир. </a:t>
            </a:r>
            <a:endParaRPr lang="en-US" sz="2000" dirty="0" smtClean="0">
              <a:latin typeface="Times New Roman" pitchFamily="18" charset="0"/>
              <a:cs typeface="Times New Roman" pitchFamily="18" charset="0"/>
            </a:endParaRPr>
          </a:p>
          <a:p>
            <a:pPr algn="just">
              <a:lnSpc>
                <a:spcPct val="150000"/>
              </a:lnSpc>
            </a:pPr>
            <a:r>
              <a:rPr lang="ru-RU" sz="2000" dirty="0">
                <a:latin typeface="Times New Roman" pitchFamily="18" charset="0"/>
                <a:cs typeface="Times New Roman" pitchFamily="18" charset="0"/>
              </a:rPr>
              <a:t>«Игры издавна служили средством самопознания, здесь проявляли свои лучшие качества: доброту, обучая их, как надо развлекаться и отдыхать».</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149080"/>
            <a:ext cx="3350146" cy="2397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926489"/>
            <a:ext cx="3500438"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688959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fade">
                                      <p:cBhvr>
                                        <p:cTn id="13" dur="1000"/>
                                        <p:tgtEl>
                                          <p:spTgt spid="17410"/>
                                        </p:tgtEl>
                                      </p:cBhvr>
                                    </p:animEffect>
                                    <p:anim calcmode="lin" valueType="num">
                                      <p:cBhvr>
                                        <p:cTn id="14" dur="1000" fill="hold"/>
                                        <p:tgtEl>
                                          <p:spTgt spid="17410"/>
                                        </p:tgtEl>
                                        <p:attrNameLst>
                                          <p:attrName>ppt_x</p:attrName>
                                        </p:attrNameLst>
                                      </p:cBhvr>
                                      <p:tavLst>
                                        <p:tav tm="0">
                                          <p:val>
                                            <p:strVal val="#ppt_x"/>
                                          </p:val>
                                        </p:tav>
                                        <p:tav tm="100000">
                                          <p:val>
                                            <p:strVal val="#ppt_x"/>
                                          </p:val>
                                        </p:tav>
                                      </p:tavLst>
                                    </p:anim>
                                    <p:anim calcmode="lin" valueType="num">
                                      <p:cBhvr>
                                        <p:cTn id="15" dur="1000" fill="hold"/>
                                        <p:tgtEl>
                                          <p:spTgt spid="174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411"/>
                                        </p:tgtEl>
                                        <p:attrNameLst>
                                          <p:attrName>style.visibility</p:attrName>
                                        </p:attrNameLst>
                                      </p:cBhvr>
                                      <p:to>
                                        <p:strVal val="visible"/>
                                      </p:to>
                                    </p:set>
                                    <p:animEffect transition="in" filter="fade">
                                      <p:cBhvr>
                                        <p:cTn id="19" dur="1000"/>
                                        <p:tgtEl>
                                          <p:spTgt spid="17411"/>
                                        </p:tgtEl>
                                      </p:cBhvr>
                                    </p:animEffect>
                                    <p:anim calcmode="lin" valueType="num">
                                      <p:cBhvr>
                                        <p:cTn id="20" dur="1000" fill="hold"/>
                                        <p:tgtEl>
                                          <p:spTgt spid="17411"/>
                                        </p:tgtEl>
                                        <p:attrNameLst>
                                          <p:attrName>ppt_x</p:attrName>
                                        </p:attrNameLst>
                                      </p:cBhvr>
                                      <p:tavLst>
                                        <p:tav tm="0">
                                          <p:val>
                                            <p:strVal val="#ppt_x"/>
                                          </p:val>
                                        </p:tav>
                                        <p:tav tm="100000">
                                          <p:val>
                                            <p:strVal val="#ppt_x"/>
                                          </p:val>
                                        </p:tav>
                                      </p:tavLst>
                                    </p:anim>
                                    <p:anim calcmode="lin" valueType="num">
                                      <p:cBhvr>
                                        <p:cTn id="21"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8100392" cy="3323987"/>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Зимнее время – это особое состояние Природы, </a:t>
            </a:r>
            <a:r>
              <a:rPr lang="ru-RU" sz="2000" dirty="0" smtClean="0">
                <a:latin typeface="Times New Roman" pitchFamily="18" charset="0"/>
                <a:cs typeface="Times New Roman" pitchFamily="18" charset="0"/>
              </a:rPr>
              <a:t>которое сказывается </a:t>
            </a:r>
            <a:r>
              <a:rPr lang="ru-RU" sz="2000" dirty="0">
                <a:latin typeface="Times New Roman" pitchFamily="18" charset="0"/>
                <a:cs typeface="Times New Roman" pitchFamily="18" charset="0"/>
              </a:rPr>
              <a:t>и на человеке. это время года невозможно представить и без удалых зимних забав, которые бодрят Дух, разгоняют кровь. Самое время померяться силой, ловкостью, смекалкой. У наших Предков все праздники, развлечения и забавы были преисполнены глубокого смысла. Они помогали человеку настроиться на природные и космические ритмы, почувствовать себя частью огромного Мира.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77071"/>
            <a:ext cx="3744416" cy="24872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7072"/>
            <a:ext cx="4317856" cy="24872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6639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500" fill="hold"/>
                                        <p:tgtEl>
                                          <p:spTgt spid="2051"/>
                                        </p:tgtEl>
                                        <p:attrNameLst>
                                          <p:attrName>ppt_x</p:attrName>
                                        </p:attrNameLst>
                                      </p:cBhvr>
                                      <p:tavLst>
                                        <p:tav tm="0">
                                          <p:val>
                                            <p:strVal val="#ppt_x"/>
                                          </p:val>
                                        </p:tav>
                                        <p:tav tm="100000">
                                          <p:val>
                                            <p:strVal val="#ppt_x"/>
                                          </p:val>
                                        </p:tav>
                                      </p:tavLst>
                                    </p:anim>
                                    <p:anim calcmode="lin" valueType="num">
                                      <p:cBhvr additive="base">
                                        <p:cTn id="1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7776864" cy="4985980"/>
          </a:xfrm>
          <a:prstGeom prst="rect">
            <a:avLst/>
          </a:prstGeom>
        </p:spPr>
        <p:txBody>
          <a:bodyPr wrap="square">
            <a:spAutoFit/>
          </a:bodyPr>
          <a:lstStyle/>
          <a:p>
            <a:pPr algn="just">
              <a:lnSpc>
                <a:spcPct val="150000"/>
              </a:lnSpc>
            </a:pPr>
            <a:r>
              <a:rPr lang="ru-RU" sz="2000" dirty="0" smtClean="0">
                <a:latin typeface="Times New Roman" pitchFamily="18" charset="0"/>
                <a:cs typeface="Times New Roman" pitchFamily="18" charset="0"/>
              </a:rPr>
              <a:t>	Многие </a:t>
            </a:r>
            <a:r>
              <a:rPr lang="ru-RU" sz="2000" dirty="0">
                <a:latin typeface="Times New Roman" pitchFamily="18" charset="0"/>
                <a:cs typeface="Times New Roman" pitchFamily="18" charset="0"/>
              </a:rPr>
              <a:t>из зимних забав Славян насчитывают не одно тысячелетие. Несколько тысяч лет насчитывает история саней, около трех тысячелетий самым древним костяным конькам. И, конечно, у Славян сохранилось множество игр и состязаний, связанных с коньками, санками и лыжами. </a:t>
            </a:r>
          </a:p>
          <a:p>
            <a:pPr algn="just">
              <a:lnSpc>
                <a:spcPct val="150000"/>
              </a:lnSpc>
            </a:pPr>
            <a:r>
              <a:rPr lang="ru-RU" sz="2000" dirty="0" smtClean="0">
                <a:latin typeface="Times New Roman" pitchFamily="18" charset="0"/>
                <a:cs typeface="Times New Roman" pitchFamily="18" charset="0"/>
              </a:rPr>
              <a:t>	Многие </a:t>
            </a:r>
            <a:r>
              <a:rPr lang="ru-RU" sz="2000" dirty="0">
                <a:latin typeface="Times New Roman" pitchFamily="18" charset="0"/>
                <a:cs typeface="Times New Roman" pitchFamily="18" charset="0"/>
              </a:rPr>
              <a:t>зимние забавы Славян были так или иначе связаны с воинским искусством наших Предков. Взятие снежного городка, кулачные бои, игра под названием «Царь горы» иногда носили шуточный характер, а порою напоминали настоящие воинские состязания. </a:t>
            </a:r>
          </a:p>
          <a:p>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51" r="12445"/>
          <a:stretch/>
        </p:blipFill>
        <p:spPr bwMode="auto">
          <a:xfrm>
            <a:off x="3707904" y="4581128"/>
            <a:ext cx="4183538" cy="21673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8424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4572000" cy="5576976"/>
          </a:xfrm>
          <a:prstGeom prst="rect">
            <a:avLst/>
          </a:prstGeom>
        </p:spPr>
        <p:txBody>
          <a:bodyPr>
            <a:spAutoFit/>
          </a:bodyPr>
          <a:lstStyle/>
          <a:p>
            <a:pPr algn="just">
              <a:lnSpc>
                <a:spcPct val="150000"/>
              </a:lnSpc>
            </a:pPr>
            <a:r>
              <a:rPr lang="ru-RU" sz="2000" b="1" dirty="0">
                <a:latin typeface="Times New Roman" pitchFamily="18" charset="0"/>
                <a:cs typeface="Times New Roman" pitchFamily="18" charset="0"/>
              </a:rPr>
              <a:t>«Царь горы»</a:t>
            </a:r>
            <a:r>
              <a:rPr lang="ru-RU" sz="2000" dirty="0">
                <a:latin typeface="Times New Roman" pitchFamily="18" charset="0"/>
                <a:cs typeface="Times New Roman" pitchFamily="18" charset="0"/>
              </a:rPr>
              <a:t> - одна из самых древних зимних забав. Заключалась она в том, что на вершину холма поднимался один из самых крепких и опытных бойцов. Обороняться он мог или голыми руками, или обычным посохом. Нападавшие были вооружены кнутами и веревками. Их задачей было самим подняться на вершину, но сделать это было непросто, ведь тот, кого выбирали «Царем горы» зачастую мог сдерживать около десятка осаждавших.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7108"/>
          <a:stretch/>
        </p:blipFill>
        <p:spPr bwMode="auto">
          <a:xfrm>
            <a:off x="5220072" y="980728"/>
            <a:ext cx="3258198" cy="4248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863974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74345"/>
            <a:ext cx="8136904" cy="5632311"/>
          </a:xfrm>
          <a:prstGeom prst="rect">
            <a:avLst/>
          </a:prstGeom>
        </p:spPr>
        <p:txBody>
          <a:bodyPr wrap="square">
            <a:spAutoFit/>
          </a:bodyPr>
          <a:lstStyle/>
          <a:p>
            <a:pPr>
              <a:lnSpc>
                <a:spcPct val="150000"/>
              </a:lnSpc>
            </a:pPr>
            <a:r>
              <a:rPr lang="ru-RU" sz="2000" b="1" dirty="0">
                <a:latin typeface="Times New Roman" pitchFamily="18" charset="0"/>
                <a:cs typeface="Times New Roman" pitchFamily="18" charset="0"/>
              </a:rPr>
              <a:t>Взятие снежного городка</a:t>
            </a:r>
            <a:r>
              <a:rPr lang="ru-RU" sz="2000" dirty="0">
                <a:latin typeface="Times New Roman" pitchFamily="18" charset="0"/>
                <a:cs typeface="Times New Roman" pitchFamily="18" charset="0"/>
              </a:rPr>
              <a:t> – тоже одна из самых старинных забав. В шуточном варианте городок обороняли девушки. Вооружившись метлами и лопатами, они отважно защищали крепость, засыпали атакующих парней снегом и заранее приготовленными снежными снарядами. Атакующие делились на пеших и конных, понятно, что в этом варианте роль коней тоже доставалась мужской половине. Если кого-то сбивали с «коня», он выбывал из игры. Задачей атакующих было разрушить снежную крепость и захватить знамя. Захвативший знамя получал право перецеловать всех защитниц, но это редко кому удавалось, поскольку девушки оборонялись изо всех сил. Осада и защита городка сопровождалось шутками, прибаутками, частушками, смехом и весельем. </a:t>
            </a:r>
          </a:p>
        </p:txBody>
      </p:sp>
    </p:spTree>
    <p:extLst>
      <p:ext uri="{BB962C8B-B14F-4D97-AF65-F5344CB8AC3E}">
        <p14:creationId xmlns:p14="http://schemas.microsoft.com/office/powerpoint/2010/main" val="41517681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72" y="476672"/>
            <a:ext cx="7272808" cy="3168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933056"/>
            <a:ext cx="4067944" cy="26765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933056"/>
            <a:ext cx="4032448" cy="25954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2385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fade">
                                      <p:cBhvr>
                                        <p:cTn id="13" dur="1000"/>
                                        <p:tgtEl>
                                          <p:spTgt spid="3077"/>
                                        </p:tgtEl>
                                      </p:cBhvr>
                                    </p:animEffect>
                                    <p:anim calcmode="lin" valueType="num">
                                      <p:cBhvr>
                                        <p:cTn id="14" dur="1000" fill="hold"/>
                                        <p:tgtEl>
                                          <p:spTgt spid="3077"/>
                                        </p:tgtEl>
                                        <p:attrNameLst>
                                          <p:attrName>ppt_x</p:attrName>
                                        </p:attrNameLst>
                                      </p:cBhvr>
                                      <p:tavLst>
                                        <p:tav tm="0">
                                          <p:val>
                                            <p:strVal val="#ppt_x"/>
                                          </p:val>
                                        </p:tav>
                                        <p:tav tm="100000">
                                          <p:val>
                                            <p:strVal val="#ppt_x"/>
                                          </p:val>
                                        </p:tav>
                                      </p:tavLst>
                                    </p:anim>
                                    <p:anim calcmode="lin" valueType="num">
                                      <p:cBhvr>
                                        <p:cTn id="15" dur="1000" fill="hold"/>
                                        <p:tgtEl>
                                          <p:spTgt spid="307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922" y="260648"/>
            <a:ext cx="7923493" cy="3785652"/>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Название </a:t>
            </a:r>
            <a:r>
              <a:rPr lang="ru-RU" sz="2000" b="1" dirty="0">
                <a:latin typeface="Times New Roman" pitchFamily="18" charset="0"/>
                <a:cs typeface="Times New Roman" pitchFamily="18" charset="0"/>
              </a:rPr>
              <a:t>«Взятие городка»</a:t>
            </a:r>
            <a:r>
              <a:rPr lang="ru-RU" sz="2000" dirty="0">
                <a:latin typeface="Times New Roman" pitchFamily="18" charset="0"/>
                <a:cs typeface="Times New Roman" pitchFamily="18" charset="0"/>
              </a:rPr>
              <a:t> получила еще одна старинная забава. Заключалась она в том, чтобы достать приз с высокого и гладкого столба. Наверху обычно крепили сапоги, отрез сукна или кафтан с рукавицами. Задача осложнялась тем, что столб обливали водой на морозе. Карабкаться по обледенелой поверхности и впрямь нелегко. Иногда вместо столбов устанавливали гибкие жерди, которые гнулись под тяжестью смельчака, но это не отбивало охоту у желающих испытать свою силу и ловкость.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046300"/>
            <a:ext cx="7488831" cy="25960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5252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02290"/>
            <a:ext cx="7920880" cy="2862322"/>
          </a:xfrm>
          <a:prstGeom prst="rect">
            <a:avLst/>
          </a:prstGeom>
        </p:spPr>
        <p:txBody>
          <a:bodyPr wrap="square">
            <a:spAutoFit/>
          </a:bodyPr>
          <a:lstStyle/>
          <a:p>
            <a:pPr algn="just">
              <a:lnSpc>
                <a:spcPct val="150000"/>
              </a:lnSpc>
            </a:pPr>
            <a:r>
              <a:rPr lang="ru-RU" sz="2000" b="1" dirty="0">
                <a:latin typeface="Times New Roman" pitchFamily="18" charset="0"/>
                <a:cs typeface="Times New Roman" pitchFamily="18" charset="0"/>
              </a:rPr>
              <a:t>Катание с горок</a:t>
            </a:r>
            <a:r>
              <a:rPr lang="ru-RU" sz="2000" dirty="0">
                <a:latin typeface="Times New Roman" pitchFamily="18" charset="0"/>
                <a:cs typeface="Times New Roman" pitchFamily="18" charset="0"/>
              </a:rPr>
              <a:t> и сегодня одна из излюбленных зимних забав. Но если в нынешнее времена это считается детским развлечением, то в старину кататься с ледяных горок любила и молодежь. Но чем только не катались! В ход шли не только сани, но и рогожи, шкуры, плоские «ледянки», «</a:t>
            </a:r>
            <a:r>
              <a:rPr lang="ru-RU" sz="2000" dirty="0" err="1">
                <a:latin typeface="Times New Roman" pitchFamily="18" charset="0"/>
                <a:cs typeface="Times New Roman" pitchFamily="18" charset="0"/>
              </a:rPr>
              <a:t>катульки</a:t>
            </a:r>
            <a:r>
              <a:rPr lang="ru-RU" sz="2000" dirty="0">
                <a:latin typeface="Times New Roman" pitchFamily="18" charset="0"/>
                <a:cs typeface="Times New Roman" pitchFamily="18" charset="0"/>
              </a:rPr>
              <a:t>», выдолбленные из дерева «</a:t>
            </a:r>
            <a:r>
              <a:rPr lang="ru-RU" sz="2000" dirty="0" err="1">
                <a:latin typeface="Times New Roman" pitchFamily="18" charset="0"/>
                <a:cs typeface="Times New Roman" pitchFamily="18" charset="0"/>
              </a:rPr>
              <a:t>корежки</a:t>
            </a:r>
            <a:r>
              <a:rPr lang="ru-RU" sz="2000" dirty="0">
                <a:latin typeface="Times New Roman" pitchFamily="18" charset="0"/>
                <a:cs typeface="Times New Roman" pitchFamily="18" charset="0"/>
              </a:rPr>
              <a:t>», напоминающие корыто или долбленую </a:t>
            </a:r>
            <a:r>
              <a:rPr lang="ru-RU" sz="2000" dirty="0" smtClean="0">
                <a:latin typeface="Times New Roman" pitchFamily="18" charset="0"/>
                <a:cs typeface="Times New Roman" pitchFamily="18" charset="0"/>
              </a:rPr>
              <a:t>лодку.</a:t>
            </a:r>
            <a:endParaRPr lang="ru-RU"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71" t="8489" r="16413" b="10821"/>
          <a:stretch/>
        </p:blipFill>
        <p:spPr bwMode="auto">
          <a:xfrm>
            <a:off x="4427984" y="3356992"/>
            <a:ext cx="4267200" cy="33901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56992"/>
            <a:ext cx="3771900" cy="33760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1694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wipe(down)">
                                      <p:cBhvr>
                                        <p:cTn id="11" dur="500"/>
                                        <p:tgtEl>
                                          <p:spTgt spid="512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358</TotalTime>
  <Words>1038</Words>
  <Application>Microsoft Office PowerPoint</Application>
  <PresentationFormat>Экран (4:3)</PresentationFormat>
  <Paragraphs>35</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Преподаватель</dc:creator>
  <cp:lastModifiedBy>Преподаватель</cp:lastModifiedBy>
  <cp:revision>18</cp:revision>
  <dcterms:created xsi:type="dcterms:W3CDTF">2023-01-21T07:25:36Z</dcterms:created>
  <dcterms:modified xsi:type="dcterms:W3CDTF">2023-02-17T05:02:25Z</dcterms:modified>
</cp:coreProperties>
</file>