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2B32"/>
    <a:srgbClr val="363D48"/>
    <a:srgbClr val="4A53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123" d="100"/>
          <a:sy n="123" d="100"/>
        </p:scale>
        <p:origin x="-114" y="-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3CBD4333-8765-4373-994B-B2C4CD30CA8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202E359-43A8-4663-B374-AFF6F46EDC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5F17E991-6BF7-42FB-BD5A-381824A00A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A2ACFB8-7506-482D-B231-C980C2D8F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36F46-D373-4305-8DD8-28FCC05803E0}" type="datetimeFigureOut">
              <a:rPr lang="ru-RU" smtClean="0"/>
              <a:t>05.02.2023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AC199F4-016C-452B-B92B-FD7594D64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234184A-E97B-4C44-A738-C6808DD2D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C1024-499E-4324-A73D-2CC3F9B770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0576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3F1E52A-445B-4003-8330-C9C1F8D14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16384515-B604-4B81-958B-46C790F03C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9575CF8-AA8A-4D65-81AB-92AA624C8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36F46-D373-4305-8DD8-28FCC05803E0}" type="datetimeFigureOut">
              <a:rPr lang="ru-RU" smtClean="0"/>
              <a:t>05.02.2023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10C2321-D046-43DC-822E-2B925CBA5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1DF8C07-8301-4549-A144-486E743A5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C1024-499E-4324-A73D-2CC3F9B770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8389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D57117D0-51FF-462F-87A5-8F763DB29B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31F9D19D-DDD9-442E-A974-5F562456FF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D332ADB-FF6B-4182-A33F-F14AA33DE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36F46-D373-4305-8DD8-28FCC05803E0}" type="datetimeFigureOut">
              <a:rPr lang="ru-RU" smtClean="0"/>
              <a:t>05.02.2023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DC536EC-5EE7-4A1D-AB65-56333D74E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2528C87-E0CC-4401-80B2-1A5FE0BC3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C1024-499E-4324-A73D-2CC3F9B770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987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6E1CE25-4CC8-4524-BC78-945C03B81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A62EFDD-9C97-4DFA-B7EF-AA3097E585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211039C-F79B-42AD-9BEE-8CAB91121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36F46-D373-4305-8DD8-28FCC05803E0}" type="datetimeFigureOut">
              <a:rPr lang="ru-RU" smtClean="0"/>
              <a:t>05.02.2023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35B3BBB-379E-452D-98B8-D8F092976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EB9BBEE-97C2-4DE1-9006-388B69B18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C1024-499E-4324-A73D-2CC3F9B770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3808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CD1288A-C689-4F3C-A5D6-7DFC82AEC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01F03C4-D983-4605-8DDC-22969BB070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02F1836-FDAE-4D30-9F24-CA0C31656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36F46-D373-4305-8DD8-28FCC05803E0}" type="datetimeFigureOut">
              <a:rPr lang="ru-RU" smtClean="0"/>
              <a:t>05.02.2023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2B648A3-3C2E-4580-86E1-FF7C49CF3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198BB75-5A23-4C9E-A6FC-F0D540901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C1024-499E-4324-A73D-2CC3F9B770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8369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90E8138-14BB-479F-8605-6229E0BBB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C12C7E9-342B-4821-B80C-A1735E154F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2A929AAF-2AEE-463F-87B7-30D4C837A3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4844FC70-6B0C-4C37-9243-D068CA353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36F46-D373-4305-8DD8-28FCC05803E0}" type="datetimeFigureOut">
              <a:rPr lang="ru-RU" smtClean="0"/>
              <a:t>05.02.2023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264D70FB-2759-4EF1-A94D-A626DEB0D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3715A50F-847C-4446-9B00-F674A888C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C1024-499E-4324-A73D-2CC3F9B770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611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3AC5604-E9BD-4F6E-9BF9-7530919B2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15D398E-C1B1-4ABE-B800-2CB4B42C89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EA75FA8E-4762-45B3-AAA3-EF59D8E88F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A1BC3476-8D2B-4747-A6DA-4E52D434E9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4A3CD930-E2D9-45CB-9825-F84B23C726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51AF7561-EABF-431C-A944-66AF5BB68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36F46-D373-4305-8DD8-28FCC05803E0}" type="datetimeFigureOut">
              <a:rPr lang="ru-RU" smtClean="0"/>
              <a:t>05.02.2023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563B115A-3794-4F0E-A7BC-357B63B72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28DC624C-5A8D-47E2-99D3-1B8ADAA81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C1024-499E-4324-A73D-2CC3F9B770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6256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7282B8A-6393-4839-911C-43F299D5E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D532EC08-A86C-43AF-8549-E8558FB44F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36F46-D373-4305-8DD8-28FCC05803E0}" type="datetimeFigureOut">
              <a:rPr lang="ru-RU" smtClean="0"/>
              <a:t>05.02.2023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1E06BBC2-C32C-4CC3-8AC2-FAA8B526B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5E288163-F7B8-45C6-B5DC-795CA5FAA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C1024-499E-4324-A73D-2CC3F9B770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6081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43CBDD11-2CE3-4DBE-ABA9-CF73E3431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36F46-D373-4305-8DD8-28FCC05803E0}" type="datetimeFigureOut">
              <a:rPr lang="ru-RU" smtClean="0"/>
              <a:t>05.02.2023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631AB9AE-55CF-47DB-9199-08CD7E4C8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D59D9D63-08B9-457F-B339-7BA8E4898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C1024-499E-4324-A73D-2CC3F9B770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7448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3A89639-1F31-423A-BEA4-025341FE3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C5936EB-4833-428D-9D0D-85E67C5BDD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024EE994-AAE4-4140-BEBC-A18F27FB51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64F5E72C-0030-4918-BE76-309E94441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36F46-D373-4305-8DD8-28FCC05803E0}" type="datetimeFigureOut">
              <a:rPr lang="ru-RU" smtClean="0"/>
              <a:t>05.02.2023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A8DB6F35-947F-412D-9DEB-BCCDDC9A3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31541BDB-D5E8-4538-8253-C81DEFC93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C1024-499E-4324-A73D-2CC3F9B770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1889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0D518AA-415E-4B9E-B6CE-3D9512DC8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A0757C97-FB6D-45E9-86D6-4D17B9E469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A47D716E-729A-4CEE-A527-D5A88DC2C4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BE5531C1-0989-42F3-8B55-ED2B63693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36F46-D373-4305-8DD8-28FCC05803E0}" type="datetimeFigureOut">
              <a:rPr lang="ru-RU" smtClean="0"/>
              <a:t>05.02.2023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B7A5DC33-81AA-4C8B-9524-D9DBAF26C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742AD5DE-476C-4848-A5E6-177BF17CC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C1024-499E-4324-A73D-2CC3F9B770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6020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85B0211F-5DAB-494F-AF3E-16B93A60ABC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33A4367-D87A-4656-9B82-E7F93FA25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0BF2EBB-B7FB-4F01-8B69-0598994E4F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E4841F7-36A3-4C94-A4C4-CB9E46D097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B36F46-D373-4305-8DD8-28FCC05803E0}" type="datetimeFigureOut">
              <a:rPr lang="ru-RU" smtClean="0"/>
              <a:t>05.02.2023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7915597-1FA5-476A-9CF9-902C4952C8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5B2BF89-047B-45E4-8349-A678D5B037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EC1024-499E-4324-A73D-2CC3F9B770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1112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07030" y="608842"/>
            <a:ext cx="628972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ЕТЖТ 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филлиал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РГУПС</a:t>
            </a:r>
          </a:p>
          <a:p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endParaRPr lang="ru-RU" sz="3200" b="1" dirty="0" smtClean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r>
              <a:rPr lang="ru-RU" sz="3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         Бизнес-план                  </a:t>
            </a:r>
          </a:p>
          <a:p>
            <a:r>
              <a:rPr lang="ru-RU" sz="3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«Производство </a:t>
            </a:r>
            <a:r>
              <a:rPr lang="ru-RU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сендвич</a:t>
            </a:r>
            <a:r>
              <a:rPr lang="ru-RU" sz="3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-панелей»</a:t>
            </a:r>
            <a:endParaRPr lang="ru-RU" sz="3200" b="1" dirty="0"/>
          </a:p>
        </p:txBody>
      </p:sp>
      <p:sp>
        <p:nvSpPr>
          <p:cNvPr id="5" name="Прямоугольник 4"/>
          <p:cNvSpPr/>
          <p:nvPr/>
        </p:nvSpPr>
        <p:spPr>
          <a:xfrm rot="10800000" flipV="1">
            <a:off x="4130299" y="4522122"/>
            <a:ext cx="4990454" cy="8853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ru-RU" sz="2400" dirty="0" smtClean="0">
                <a:solidFill>
                  <a:prstClr val="black"/>
                </a:solidFill>
              </a:rPr>
              <a:t>Подготовили обучающиеся </a:t>
            </a:r>
            <a:r>
              <a:rPr lang="ru-RU" sz="2400" dirty="0" smtClean="0">
                <a:solidFill>
                  <a:prstClr val="black"/>
                </a:solidFill>
              </a:rPr>
              <a:t>гр.С-31</a:t>
            </a:r>
            <a:endParaRPr lang="ru-RU" sz="2400" dirty="0" smtClean="0">
              <a:solidFill>
                <a:prstClr val="black"/>
              </a:solidFill>
            </a:endParaRPr>
          </a:p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ru-RU" sz="2400" dirty="0" err="1" smtClean="0">
                <a:solidFill>
                  <a:prstClr val="black"/>
                </a:solidFill>
              </a:rPr>
              <a:t>Белькова</a:t>
            </a:r>
            <a:r>
              <a:rPr lang="ru-RU" sz="2400" dirty="0" smtClean="0">
                <a:solidFill>
                  <a:prstClr val="black"/>
                </a:solidFill>
              </a:rPr>
              <a:t> В. И Балашов Е.</a:t>
            </a:r>
            <a:endParaRPr lang="ru-RU" sz="2400" dirty="0">
              <a:solidFill>
                <a:prstClr val="black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858" y="3851770"/>
            <a:ext cx="2107769" cy="200658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628916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4906" y="167629"/>
            <a:ext cx="7559675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00007" y="1168680"/>
            <a:ext cx="575503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/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Реклама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fontAlgn="base">
              <a:buBlip>
                <a:blip r:embed="rId3"/>
              </a:buBlip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Объявления в местных печатных изданиях и 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интернет-ресурсах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lvl="0" indent="-285750" fontAlgn="base">
              <a:buBlip>
                <a:blip r:embed="rId3"/>
              </a:buBlip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Размещение информации и контактных данных в специализированных изданиях.</a:t>
            </a:r>
          </a:p>
          <a:p>
            <a:pPr marL="285750" lvl="0" indent="-285750" fontAlgn="base">
              <a:buBlip>
                <a:blip r:embed="rId3"/>
              </a:buBlip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ярмарках, рекламирующих строительную продукцию.</a:t>
            </a:r>
          </a:p>
          <a:p>
            <a:pPr marL="285750" lvl="0" indent="-285750" fontAlgn="base">
              <a:buBlip>
                <a:blip r:embed="rId3"/>
              </a:buBlip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Контакты со строительными организациями и магазинами.</a:t>
            </a:r>
          </a:p>
          <a:p>
            <a:pPr marL="285750" lvl="0" indent="-285750" fontAlgn="base">
              <a:buBlip>
                <a:blip r:embed="rId3"/>
              </a:buBlip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Собственный веб-сайт.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632913" y="1184178"/>
            <a:ext cx="378158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/>
            <a:r>
              <a:rPr lang="ru-RU" b="1" dirty="0">
                <a:solidFill>
                  <a:prstClr val="black"/>
                </a:solidFill>
              </a:rPr>
              <a:t>Сбыт</a:t>
            </a:r>
            <a:endParaRPr lang="ru-RU" dirty="0">
              <a:solidFill>
                <a:prstClr val="black"/>
              </a:solidFill>
            </a:endParaRPr>
          </a:p>
          <a:p>
            <a:pPr marL="285750" lvl="0" indent="-285750" fontAlgn="base">
              <a:buBlip>
                <a:blip r:embed="rId3"/>
              </a:buBlip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Строительные организации, которые занимаются строительством одно-двухэтажных жилых и промышленных помещений.</a:t>
            </a:r>
          </a:p>
          <a:p>
            <a:pPr marL="285750" lvl="0" indent="-285750" fontAlgn="base">
              <a:buBlip>
                <a:blip r:embed="rId3"/>
              </a:buBlip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Частные лица, проводящие ремонт</a:t>
            </a: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148" y="4116362"/>
            <a:ext cx="6868090" cy="213900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07" y="4116362"/>
            <a:ext cx="2355741" cy="2355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2664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57684" y="401381"/>
            <a:ext cx="53651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Производственный план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7502780"/>
              </p:ext>
            </p:extLst>
          </p:nvPr>
        </p:nvGraphicFramePr>
        <p:xfrm>
          <a:off x="2155986" y="1308602"/>
          <a:ext cx="8128000" cy="45685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/>
                <a:gridCol w="4064000"/>
              </a:tblGrid>
              <a:tr h="545191"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                    ?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Анализ рынка</a:t>
                      </a:r>
                      <a:endParaRPr lang="ru-RU" dirty="0"/>
                    </a:p>
                  </a:txBody>
                  <a:tcPr/>
                </a:tc>
              </a:tr>
              <a:tr h="54519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         ООО?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Выбор организационно-правовой формы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545191">
                <a:tc>
                  <a:txBody>
                    <a:bodyPr/>
                    <a:lstStyle/>
                    <a:p>
                      <a:r>
                        <a:rPr lang="ru-RU" b="1" dirty="0" smtClean="0"/>
                        <a:t>                      ОКВЭД 24.33</a:t>
                      </a:r>
                    </a:p>
                    <a:p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Оформление документов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54519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          60-70 м</a:t>
                      </a:r>
                      <a:r>
                        <a:rPr kumimoji="0" lang="ru-RU" sz="2400" b="1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endParaRPr kumimoji="0" lang="ru-RU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       Поиск помещения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/>
                    </a:p>
                  </a:txBody>
                  <a:tcPr/>
                </a:tc>
              </a:tr>
              <a:tr h="54519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   3,3-4,3 млн. </a:t>
                      </a:r>
                      <a:r>
                        <a:rPr kumimoji="0" lang="ru-RU" sz="2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руб</a:t>
                      </a:r>
                      <a:endParaRPr kumimoji="0" lang="ru-RU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Закупка оборудования и материалов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54519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       7 человек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     Набор рабочих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1991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8426859"/>
              </p:ext>
            </p:extLst>
          </p:nvPr>
        </p:nvGraphicFramePr>
        <p:xfrm>
          <a:off x="1797804" y="1627323"/>
          <a:ext cx="8134888" cy="39068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2488"/>
                <a:gridCol w="1625600"/>
                <a:gridCol w="1625600"/>
                <a:gridCol w="1625600"/>
                <a:gridCol w="1625600"/>
              </a:tblGrid>
              <a:tr h="971306">
                <a:tc>
                  <a:txBody>
                    <a:bodyPr/>
                    <a:lstStyle/>
                    <a:p>
                      <a:r>
                        <a:rPr lang="ru-RU" dirty="0" smtClean="0"/>
                        <a:t>Должность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Оклад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Кол-во сотрудников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Зарплата в месяц на сотрудника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сумма</a:t>
                      </a:r>
                      <a:endParaRPr lang="ru-RU" dirty="0"/>
                    </a:p>
                  </a:txBody>
                  <a:tcPr/>
                </a:tc>
              </a:tr>
              <a:tr h="393918">
                <a:tc>
                  <a:txBody>
                    <a:bodyPr/>
                    <a:lstStyle/>
                    <a:p>
                      <a:r>
                        <a:rPr lang="ru-RU" dirty="0" smtClean="0"/>
                        <a:t>Директор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50000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50000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50000</a:t>
                      </a:r>
                      <a:endParaRPr lang="ru-RU" dirty="0"/>
                    </a:p>
                  </a:txBody>
                  <a:tcPr/>
                </a:tc>
              </a:tr>
              <a:tr h="679914">
                <a:tc>
                  <a:txBody>
                    <a:bodyPr/>
                    <a:lstStyle/>
                    <a:p>
                      <a:r>
                        <a:rPr lang="ru-RU" dirty="0" smtClean="0"/>
                        <a:t>Менеджер по продажам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20000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20000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20000</a:t>
                      </a:r>
                      <a:endParaRPr lang="ru-RU" dirty="0"/>
                    </a:p>
                  </a:txBody>
                  <a:tcPr/>
                </a:tc>
              </a:tr>
              <a:tr h="393918">
                <a:tc>
                  <a:txBody>
                    <a:bodyPr/>
                    <a:lstStyle/>
                    <a:p>
                      <a:r>
                        <a:rPr lang="ru-RU" dirty="0" smtClean="0"/>
                        <a:t>Бухгалтер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20000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20000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20000</a:t>
                      </a:r>
                      <a:endParaRPr lang="ru-RU" dirty="0"/>
                    </a:p>
                  </a:txBody>
                  <a:tcPr/>
                </a:tc>
              </a:tr>
              <a:tr h="679914">
                <a:tc>
                  <a:txBody>
                    <a:bodyPr/>
                    <a:lstStyle/>
                    <a:p>
                      <a:r>
                        <a:rPr lang="ru-RU" dirty="0" smtClean="0"/>
                        <a:t>Рабочий (специалист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30000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30000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90000</a:t>
                      </a:r>
                      <a:endParaRPr lang="ru-RU" dirty="0"/>
                    </a:p>
                  </a:txBody>
                  <a:tcPr/>
                </a:tc>
              </a:tr>
              <a:tr h="393918">
                <a:tc>
                  <a:txBody>
                    <a:bodyPr/>
                    <a:lstStyle/>
                    <a:p>
                      <a:r>
                        <a:rPr lang="ru-RU" dirty="0" smtClean="0"/>
                        <a:t>Водитель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20000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20000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20000</a:t>
                      </a:r>
                      <a:endParaRPr lang="ru-RU" dirty="0"/>
                    </a:p>
                  </a:txBody>
                  <a:tcPr/>
                </a:tc>
              </a:tr>
              <a:tr h="393918">
                <a:tc>
                  <a:txBody>
                    <a:bodyPr/>
                    <a:lstStyle/>
                    <a:p>
                      <a:r>
                        <a:rPr lang="ru-RU" dirty="0" smtClean="0"/>
                        <a:t>Итого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mtClean="0"/>
                        <a:t>200000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472338" y="303926"/>
            <a:ext cx="81443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Организационный план</a:t>
            </a:r>
          </a:p>
        </p:txBody>
      </p:sp>
    </p:spTree>
    <p:extLst>
      <p:ext uri="{BB962C8B-B14F-4D97-AF65-F5344CB8AC3E}">
        <p14:creationId xmlns:p14="http://schemas.microsoft.com/office/powerpoint/2010/main" val="343494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30493" y="363292"/>
            <a:ext cx="533101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Финансовый план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48549" y="1486920"/>
            <a:ext cx="40706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Примерные вложения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9914768"/>
              </p:ext>
            </p:extLst>
          </p:nvPr>
        </p:nvGraphicFramePr>
        <p:xfrm>
          <a:off x="420176" y="2122263"/>
          <a:ext cx="4229316" cy="1887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4629"/>
                <a:gridCol w="2134687"/>
              </a:tblGrid>
              <a:tr h="607352">
                <a:tc>
                  <a:txBody>
                    <a:bodyPr/>
                    <a:lstStyle/>
                    <a:p>
                      <a:r>
                        <a:rPr lang="ru-RU" dirty="0" smtClean="0"/>
                        <a:t>Оборудование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4,3-5,3 млн.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baseline="0" dirty="0" err="1" smtClean="0"/>
                        <a:t>руб</a:t>
                      </a:r>
                      <a:endParaRPr lang="ru-RU" dirty="0"/>
                    </a:p>
                  </a:txBody>
                  <a:tcPr/>
                </a:tc>
              </a:tr>
              <a:tr h="607352">
                <a:tc>
                  <a:txBody>
                    <a:bodyPr/>
                    <a:lstStyle/>
                    <a:p>
                      <a:r>
                        <a:rPr lang="ru-RU" dirty="0" smtClean="0"/>
                        <a:t>Регистрация</a:t>
                      </a:r>
                      <a:r>
                        <a:rPr lang="ru-RU" baseline="0" dirty="0" smtClean="0"/>
                        <a:t> документов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5-6 тыс.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baseline="0" dirty="0" err="1" smtClean="0"/>
                        <a:t>руб</a:t>
                      </a:r>
                      <a:endParaRPr lang="ru-RU" dirty="0"/>
                    </a:p>
                  </a:txBody>
                  <a:tcPr/>
                </a:tc>
              </a:tr>
              <a:tr h="607352">
                <a:tc>
                  <a:txBody>
                    <a:bodyPr/>
                    <a:lstStyle/>
                    <a:p>
                      <a:r>
                        <a:rPr lang="ru-RU" dirty="0" smtClean="0"/>
                        <a:t>Оборудование помещения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200 </a:t>
                      </a:r>
                      <a:r>
                        <a:rPr lang="ru-RU" dirty="0" err="1" smtClean="0"/>
                        <a:t>тыс.руб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82493" y="4059637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/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Итого: </a:t>
            </a:r>
          </a:p>
          <a:p>
            <a:pPr lvl="0" fontAlgn="base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4,5-5,5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млн. </a:t>
            </a:r>
            <a:r>
              <a:rPr lang="ru-RU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руб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438461" y="1486920"/>
            <a:ext cx="35621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Ежемесячные вложения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9620566"/>
              </p:ext>
            </p:extLst>
          </p:nvPr>
        </p:nvGraphicFramePr>
        <p:xfrm>
          <a:off x="6095998" y="2105844"/>
          <a:ext cx="5340028" cy="1892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0014"/>
                <a:gridCol w="2670014"/>
              </a:tblGrid>
              <a:tr h="473180">
                <a:tc>
                  <a:txBody>
                    <a:bodyPr/>
                    <a:lstStyle/>
                    <a:p>
                      <a:r>
                        <a:rPr lang="ru-RU" dirty="0" smtClean="0"/>
                        <a:t>Закупка сырья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 млн. </a:t>
                      </a:r>
                      <a:r>
                        <a:rPr lang="ru-RU" dirty="0" err="1" smtClean="0"/>
                        <a:t>руб</a:t>
                      </a:r>
                      <a:endParaRPr lang="ru-RU" dirty="0"/>
                    </a:p>
                  </a:txBody>
                  <a:tcPr/>
                </a:tc>
              </a:tr>
              <a:tr h="473180">
                <a:tc>
                  <a:txBody>
                    <a:bodyPr/>
                    <a:lstStyle/>
                    <a:p>
                      <a:r>
                        <a:rPr lang="ru-RU" dirty="0" smtClean="0"/>
                        <a:t>Аренда помещения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80 тыс. </a:t>
                      </a:r>
                      <a:r>
                        <a:rPr lang="ru-RU" dirty="0" err="1" smtClean="0"/>
                        <a:t>руб</a:t>
                      </a:r>
                      <a:endParaRPr lang="ru-RU" dirty="0"/>
                    </a:p>
                  </a:txBody>
                  <a:tcPr/>
                </a:tc>
              </a:tr>
              <a:tr h="473180">
                <a:tc>
                  <a:txBody>
                    <a:bodyPr/>
                    <a:lstStyle/>
                    <a:p>
                      <a:r>
                        <a:rPr lang="ru-RU" dirty="0" smtClean="0"/>
                        <a:t>Зарплата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250</a:t>
                      </a:r>
                      <a:r>
                        <a:rPr lang="ru-RU" baseline="0" dirty="0" smtClean="0"/>
                        <a:t> тыс. </a:t>
                      </a:r>
                      <a:r>
                        <a:rPr lang="ru-RU" baseline="0" dirty="0" err="1" smtClean="0"/>
                        <a:t>руб</a:t>
                      </a:r>
                      <a:endParaRPr lang="ru-RU" dirty="0"/>
                    </a:p>
                  </a:txBody>
                  <a:tcPr/>
                </a:tc>
              </a:tr>
              <a:tr h="473180">
                <a:tc>
                  <a:txBody>
                    <a:bodyPr/>
                    <a:lstStyle/>
                    <a:p>
                      <a:r>
                        <a:rPr lang="ru-RU" dirty="0" smtClean="0"/>
                        <a:t>Текущие расходы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150 тыс.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baseline="0" dirty="0" err="1" smtClean="0"/>
                        <a:t>руб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6096000" y="4134173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Итого: </a:t>
            </a:r>
          </a:p>
          <a:p>
            <a:pPr lvl="0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млн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480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3506" y="4059637"/>
            <a:ext cx="2577884" cy="2423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5137" y="4549671"/>
            <a:ext cx="977712" cy="1215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4132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60163" y="910003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Необходимый стартовый капитал: от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7,8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рублей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Точка безубыточности: 4 месяца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Ежемесячные затраты: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млн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480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Аренда помещения: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80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руб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Зарплата: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250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руб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 окупаемости:  15 месяцев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Точка безубыточности: 4 месяца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6618" y="1232115"/>
            <a:ext cx="4485515" cy="4862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66279">
            <a:off x="5244005" y="3828305"/>
            <a:ext cx="799516" cy="80024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01890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81190" y="394288"/>
            <a:ext cx="457868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Факторы риска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69010" y="1225285"/>
            <a:ext cx="6096000" cy="40934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lvl="0" indent="-285750">
              <a:buBlip>
                <a:blip r:embed="rId2"/>
              </a:buBlip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спроса — искать потенциальных покупателей нужно еще на этапе запуска производства. Если в вашем регионе уже есть аналоговые предприятия, ищите конкурентные преимущества. Так вы сможете занять свое место на рынке строительных материалов;</a:t>
            </a:r>
          </a:p>
          <a:p>
            <a:pPr marL="285750" lvl="0" indent="-285750">
              <a:buBlip>
                <a:blip r:embed="rId2"/>
              </a:buBlip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Низкое качество — контролируйте все этапы технологического процесса. Наймите квалифицированный персонал. Рассмотрите возможность модернизации оборудования;</a:t>
            </a:r>
          </a:p>
          <a:p>
            <a:pPr marL="285750" lvl="0" indent="-285750">
              <a:buBlip>
                <a:blip r:embed="rId2"/>
              </a:buBlip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Низкая рентабельность — пересмотрите каналы поставки сырья. Приобретайте материалы непосредственно у производителей.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150" y="1443177"/>
            <a:ext cx="5524850" cy="2900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9819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58303" y="402038"/>
            <a:ext cx="746851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Плюсы и минусы проекта</a:t>
            </a:r>
          </a:p>
          <a:p>
            <a:pPr lvl="0"/>
            <a:endParaRPr lang="ru-RU" sz="4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1295" y="2079468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повышенный спрос;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отсутствует привязка к сезону;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нет проблем с сырьевой базой</a:t>
            </a:r>
            <a:r>
              <a:rPr lang="ru-RU" sz="24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796007" y="1813697"/>
            <a:ext cx="416129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крупные инвестиции;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себестоимости продукта может расти за счет увеличения цены на сырье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33220" y="1264889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Плюсы</a:t>
            </a:r>
            <a:endParaRPr lang="ru-RU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690102" y="1148584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Минусы</a:t>
            </a:r>
            <a:endParaRPr lang="ru-RU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9369" y="3346233"/>
            <a:ext cx="4362773" cy="3272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6717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417" y="158831"/>
            <a:ext cx="2597150" cy="1347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17355" y="1363851"/>
            <a:ext cx="854731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по изготовлению облицовочного материала для быстровозводимых зданий потребует от нас больших материальных затрат. Но при правильном подходе к делу и четком следовании проработанному плану этот бизнес принесет ощутимый доход и затраты быстро отобьются.</a:t>
            </a: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855" y="3593215"/>
            <a:ext cx="2169428" cy="2938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3994" y="3593215"/>
            <a:ext cx="5463152" cy="281863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7413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96325" y="1201118"/>
            <a:ext cx="9012265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Краткий инвестиционный меморандум</a:t>
            </a: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Описание предприятия и отрасли</a:t>
            </a: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Описание продукции</a:t>
            </a: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Маркетинг и сбыт продукции</a:t>
            </a: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Производственный план</a:t>
            </a: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Организационный план</a:t>
            </a: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Финансовый план</a:t>
            </a: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Факторы риска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692" y="3541362"/>
            <a:ext cx="5131098" cy="2693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6528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H="1">
            <a:off x="12300487" y="7904136"/>
            <a:ext cx="214394" cy="411298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7"/>
          <p:cNvSpPr/>
          <p:nvPr/>
        </p:nvSpPr>
        <p:spPr>
          <a:xfrm>
            <a:off x="242206" y="3638401"/>
            <a:ext cx="36224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</a:t>
            </a: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280833" y="367233"/>
            <a:ext cx="738235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Краткий инвестиционный меморандум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751668" y="1690672"/>
            <a:ext cx="822185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 smtClean="0"/>
              <a:t> </a:t>
            </a:r>
            <a:r>
              <a:rPr lang="ru-RU" sz="2400" dirty="0"/>
              <a:t>Востребованность изготовления архитектурно-строительных макетов разных уровней сложности растет по мере увеличения строительной отрасли России, а также в связи с развитием технологий</a:t>
            </a:r>
            <a:r>
              <a:rPr lang="ru-RU" sz="2400" dirty="0" smtClean="0"/>
              <a:t>.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Производство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сэндвич-панелей для строительства– довольно перспективная бизнес-идея. В рознице такие панели продаются в 2,5 раза дороже себестоимости с учетом всех затрат на изготовление. </a:t>
            </a:r>
            <a:endParaRPr lang="ru-RU" sz="2400" dirty="0">
              <a:solidFill>
                <a:prstClr val="black"/>
              </a:solidFill>
            </a:endParaRPr>
          </a:p>
        </p:txBody>
      </p:sp>
      <p:sp>
        <p:nvSpPr>
          <p:cNvPr id="18" name="AutoShape 8" descr="Стеновые сэндвич панели купить — цена на стеновые сэндвич панели в Москв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AutoShape 10" descr="Стеновые сэндвич панели купить — цена на стеновые сэндвич панели в Москве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951" y="4368328"/>
            <a:ext cx="4582334" cy="205133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634" y="2715369"/>
            <a:ext cx="3505640" cy="3505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7413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69377" y="1945241"/>
            <a:ext cx="54631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Сумма первоначальных инвестиций</a:t>
            </a:r>
            <a:r>
              <a:rPr lang="ru-RU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—   от </a:t>
            </a:r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7,2 </a:t>
            </a:r>
            <a:r>
              <a:rPr lang="ru-RU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млн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69377" y="1206046"/>
            <a:ext cx="47298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endParaRPr lang="ru-RU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Ежемесячные </a:t>
            </a:r>
            <a:r>
              <a:rPr 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затраты</a:t>
            </a:r>
            <a:r>
              <a:rPr lang="ru-RU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— 3 млн </a:t>
            </a:r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400 </a:t>
            </a:r>
            <a:r>
              <a:rPr lang="ru-RU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69377" y="2456482"/>
            <a:ext cx="44991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Ежемесячная </a:t>
            </a:r>
            <a:r>
              <a:rPr 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прибыль</a:t>
            </a:r>
            <a:r>
              <a:rPr lang="ru-RU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— </a:t>
            </a:r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510 </a:t>
            </a:r>
            <a:r>
              <a:rPr lang="ru-RU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69377" y="3010482"/>
            <a:ext cx="35488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Срок окупаемости</a:t>
            </a:r>
            <a:r>
              <a:rPr lang="ru-RU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— 15 месяцев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30485" y="3541211"/>
            <a:ext cx="37366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Точка безубыточности</a:t>
            </a:r>
            <a:r>
              <a:rPr lang="ru-RU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— 4 месяца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868" y="1529212"/>
            <a:ext cx="7314898" cy="5030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557" y="4044363"/>
            <a:ext cx="3712925" cy="23564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"/>
          <p:cNvSpPr txBox="1"/>
          <p:nvPr/>
        </p:nvSpPr>
        <p:spPr>
          <a:xfrm>
            <a:off x="-814978" y="585850"/>
            <a:ext cx="8640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Расчеты на будущее: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00757">
            <a:off x="7117800" y="2073712"/>
            <a:ext cx="1113132" cy="1361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6013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/>
          <p:nvPr/>
        </p:nvSpPr>
        <p:spPr>
          <a:xfrm>
            <a:off x="1775520" y="355542"/>
            <a:ext cx="8640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отрасли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90415" y="1348354"/>
            <a:ext cx="477347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Новые технологии строительства все прочнее входят в нашу жизнь. К строительным материалам предъявляют повышенные требования. Они должны быть прочными, не пропускать тепло и шум, быстро и легко монтироваться.</a:t>
            </a:r>
            <a:endParaRPr lang="ru-RU" dirty="0">
              <a:latin typeface="Times New Roman"/>
              <a:ea typeface="Times New Roman"/>
            </a:endParaRPr>
          </a:p>
          <a:p>
            <a:pPr fontAlgn="base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Этим требованиям соответствуют сэндвич блоки. Их используют для утепления, звукоизоляции и дизайна, при установке офисных перегородок, дверных и оконных конструкций.</a:t>
            </a:r>
            <a:endParaRPr lang="ru-RU" dirty="0">
              <a:latin typeface="Times New Roman"/>
              <a:ea typeface="Times New Roman"/>
            </a:endParaRPr>
          </a:p>
          <a:p>
            <a:pPr fontAlgn="base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Сэндвич-панели по себестоимости намного дешевле кирпича, бетона и дерева. Все это способствует повышению спроса на товар</a:t>
            </a:r>
            <a:endParaRPr lang="ru-RU" dirty="0">
              <a:effectLst/>
              <a:latin typeface="Times New Roman"/>
              <a:ea typeface="Times New Roman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0319" y="1348354"/>
            <a:ext cx="4235796" cy="280731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4" descr="Сэндвич-панели для быстровозводимых здани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0784" y="4276357"/>
            <a:ext cx="3834866" cy="208463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396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36829" y="363292"/>
            <a:ext cx="611834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продукции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278610" y="1171760"/>
            <a:ext cx="882628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/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Сэндвич-панель – изделие, состоящее из двух слоев прочного листового материала, внутри которых расположен эффективный утеплитель из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пенополиуретана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или других материалов.</a:t>
            </a:r>
          </a:p>
          <a:p>
            <a:pPr lvl="0" fontAlgn="base"/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Сэндвич панели делятся на стеновые, потолочные, кровельные.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4265" y="2695068"/>
            <a:ext cx="6462793" cy="3659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657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46396" y="595766"/>
            <a:ext cx="921617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Разновидности сэндвич-панелей</a:t>
            </a:r>
            <a:endParaRPr lang="ru-RU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396" y="1760723"/>
            <a:ext cx="9539206" cy="383158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9492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69383" y="371960"/>
            <a:ext cx="5408909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/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производства</a:t>
            </a:r>
          </a:p>
          <a:p>
            <a:pPr marL="285750" lvl="0" indent="-285750" fontAlgn="base">
              <a:buBlip>
                <a:blip r:embed="rId2"/>
              </a:buBlip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Заготовляют листы утеплителя;</a:t>
            </a:r>
          </a:p>
          <a:p>
            <a:pPr marL="285750" lvl="0" indent="-285750" fontAlgn="base">
              <a:buBlip>
                <a:blip r:embed="rId2"/>
              </a:buBlip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Фрезеруют его пазы;</a:t>
            </a:r>
          </a:p>
          <a:p>
            <a:pPr marL="285750" lvl="0" indent="-285750" fontAlgn="base">
              <a:buBlip>
                <a:blip r:embed="rId2"/>
              </a:buBlip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Лист металла профилируют, формируют замок панели;</a:t>
            </a:r>
          </a:p>
          <a:p>
            <a:pPr marL="285750" lvl="0" indent="-285750" fontAlgn="base">
              <a:buBlip>
                <a:blip r:embed="rId2"/>
              </a:buBlip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Наносят клей на утеплитель и облицовочные слои;</a:t>
            </a:r>
          </a:p>
          <a:p>
            <a:pPr marL="285750" lvl="0" indent="-285750" fontAlgn="base">
              <a:buBlip>
                <a:blip r:embed="rId2"/>
              </a:buBlip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Соединяют все части;</a:t>
            </a:r>
          </a:p>
          <a:p>
            <a:pPr marL="285750" lvl="0" indent="-285750" fontAlgn="base">
              <a:buBlip>
                <a:blip r:embed="rId2"/>
              </a:buBlip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Выдерживают под прессом.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69383" y="3295836"/>
            <a:ext cx="6096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lvl="0" indent="-285750" fontAlgn="base">
              <a:buBlip>
                <a:blip r:embed="rId2"/>
              </a:buBlip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оцинкованная сталь (не ржавеет);</a:t>
            </a:r>
          </a:p>
          <a:p>
            <a:pPr marL="285750" lvl="0" indent="-285750" fontAlgn="base">
              <a:buBlip>
                <a:blip r:embed="rId2"/>
              </a:buBlip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алюминиево-цинковый сплав (не боится высокой температуры);</a:t>
            </a:r>
          </a:p>
          <a:p>
            <a:pPr marL="285750" lvl="0" indent="-285750" fontAlgn="base">
              <a:buBlip>
                <a:blip r:embed="rId2"/>
              </a:buBlip>
            </a:pP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гипсокартон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(легкий, используется для внутренних работ);</a:t>
            </a:r>
          </a:p>
          <a:p>
            <a:pPr marL="285750" lvl="0" indent="-285750" fontAlgn="base">
              <a:buBlip>
                <a:blip r:embed="rId2"/>
              </a:buBlip>
            </a:pP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пурал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(не ржавеет, не выгорает),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пластол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(крепкий);</a:t>
            </a:r>
          </a:p>
          <a:p>
            <a:pPr marL="285750" lvl="0" indent="-285750" fontAlgn="base">
              <a:buBlip>
                <a:blip r:embed="rId2"/>
              </a:buBlip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ОСП (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ориентованно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-стружечная плита)</a:t>
            </a:r>
          </a:p>
          <a:p>
            <a:pPr marL="285750" lvl="0" indent="-285750" fontAlgn="base">
              <a:buBlip>
                <a:blip r:embed="rId2"/>
              </a:buBlip>
            </a:pP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стекломагниевый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лист (магнезитовая плита) – экологически чистый материал, используемый для внутренней отделки.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5383" y="718917"/>
            <a:ext cx="4264618" cy="354311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5274" y="4166046"/>
            <a:ext cx="3099661" cy="260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2605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14787" y="356461"/>
            <a:ext cx="71576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/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Оборудование для производства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78237" y="1114436"/>
            <a:ext cx="592551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fontAlgn="base">
              <a:buBlip>
                <a:blip r:embed="rId2"/>
              </a:buBlip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станок для резки утеплителя;</a:t>
            </a:r>
          </a:p>
          <a:p>
            <a:pPr marL="285750" lvl="0" indent="-285750" fontAlgn="base">
              <a:buBlip>
                <a:blip r:embed="rId2"/>
              </a:buBlip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станок для фрезеровки утеплителя;</a:t>
            </a:r>
          </a:p>
          <a:p>
            <a:pPr marL="285750" lvl="0" indent="-285750" fontAlgn="base">
              <a:buBlip>
                <a:blip r:embed="rId2"/>
              </a:buBlip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пылесос для фрезера;</a:t>
            </a:r>
          </a:p>
          <a:p>
            <a:pPr marL="285750" lvl="0" indent="-285750" fontAlgn="base">
              <a:buBlip>
                <a:blip r:embed="rId2"/>
              </a:buBlip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монтажный стол;</a:t>
            </a:r>
          </a:p>
          <a:p>
            <a:pPr marL="285750" lvl="0" indent="-285750" fontAlgn="base">
              <a:buBlip>
                <a:blip r:embed="rId2"/>
              </a:buBlip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пульверизатор для нанесения клея с расходом воздуха до 400 л/мин.;</a:t>
            </a:r>
          </a:p>
          <a:p>
            <a:pPr marL="285750" lvl="0" indent="-285750" fontAlgn="base">
              <a:buBlip>
                <a:blip r:embed="rId2"/>
              </a:buBlip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компрессор для пульверизатора;</a:t>
            </a:r>
          </a:p>
          <a:p>
            <a:pPr marL="285750" lvl="0" indent="-285750" fontAlgn="base">
              <a:buBlip>
                <a:blip r:embed="rId2"/>
              </a:buBlip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пресс механический винтовой (лучше брать с приставным столом со специальной кассетой, куда укладываются панели).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78237" y="3986602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lvl="0" indent="-285750" fontAlgn="base">
              <a:buBlip>
                <a:blip r:embed="rId2"/>
              </a:buBlip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стоимость линии «Эконом» –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 руб., «Стандарт» –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руб.</a:t>
            </a:r>
          </a:p>
          <a:p>
            <a:pPr marL="285750" lvl="0" indent="-285750" fontAlgn="base">
              <a:buBlip>
                <a:blip r:embed="rId2"/>
              </a:buBlip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монтаж оборудования –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</a:p>
          <a:p>
            <a:pPr marL="285750" lvl="0" indent="-285750" fontAlgn="base">
              <a:buBlip>
                <a:blip r:embed="rId2"/>
              </a:buBlip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установка вытяжки –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</a:p>
          <a:p>
            <a:pPr marL="285750" lvl="0" indent="-285750" fontAlgn="base">
              <a:buBlip>
                <a:blip r:embed="rId2"/>
              </a:buBlip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кран балка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170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</a:p>
          <a:p>
            <a:pPr marL="285750" lvl="0" indent="-285750" fontAlgn="base">
              <a:buBlip>
                <a:blip r:embed="rId2"/>
              </a:buBlip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погрузчик 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виловый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тыс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руб., инструмент.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123154" y="5848597"/>
            <a:ext cx="38703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/>
            <a:r>
              <a:rPr lang="ru-RU" sz="28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Всего: </a:t>
            </a:r>
            <a:r>
              <a:rPr lang="ru-RU" sz="28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4,3-5,3 </a:t>
            </a:r>
            <a:r>
              <a:rPr lang="ru-RU" sz="28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руб.</a:t>
            </a:r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4236" y="1315193"/>
            <a:ext cx="4618495" cy="441811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8274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</TotalTime>
  <Words>788</Words>
  <Application>Microsoft Office PowerPoint</Application>
  <PresentationFormat>Произвольный</PresentationFormat>
  <Paragraphs>157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Marina</cp:lastModifiedBy>
  <cp:revision>27</cp:revision>
  <dcterms:created xsi:type="dcterms:W3CDTF">2021-04-14T06:25:05Z</dcterms:created>
  <dcterms:modified xsi:type="dcterms:W3CDTF">2023-02-05T19:13:46Z</dcterms:modified>
</cp:coreProperties>
</file>