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A641A"/>
    <a:srgbClr val="E34C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4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изнесмен, держащий карандаш в большом контрольном списке с отметками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819187" cy="2544091"/>
          </a:xfrm>
          <a:prstGeom prst="rect">
            <a:avLst/>
          </a:prstGeom>
          <a:noFill/>
        </p:spPr>
      </p:pic>
      <p:pic>
        <p:nvPicPr>
          <p:cNvPr id="13" name="Picture 3" descr="Составление графиков, планирование, постановка целей. график, сроки, оптимизация рабочего процесса с учетом назначения. предприниматель с графиком мультипликационный персонаж. вектор изолированных иллюстрация метафоры концепции.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484784" cy="1484784"/>
          </a:xfrm>
          <a:prstGeom prst="rect">
            <a:avLst/>
          </a:prstGeom>
          <a:noFill/>
        </p:spPr>
      </p:pic>
      <p:pic>
        <p:nvPicPr>
          <p:cNvPr id="12" name="Picture 5" descr="Финансовый аналитик планирует контрольный список в буфере обмена, калькуляторе и календаре. бюджетное планирование, сбалансированный бюджет, концепция управления бюджетом компании.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120858" cy="141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2376264"/>
          </a:xfrm>
          <a:solidFill>
            <a:srgbClr val="EA641A"/>
          </a:solidFill>
          <a:ln w="12700">
            <a:solidFill>
              <a:srgbClr val="EA641A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Бизнес-проект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производства керамической плитки</a:t>
            </a:r>
            <a:br>
              <a:rPr lang="ru-RU" dirty="0"/>
            </a:br>
            <a:r>
              <a:rPr lang="ru-RU" dirty="0"/>
              <a:t>предприятия «Территория Керамики»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573016"/>
            <a:ext cx="2880320" cy="3048744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студентки группы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С-31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Иванникова Дарья и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Беспалова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Василина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Куратор:</a:t>
            </a:r>
          </a:p>
          <a:p>
            <a:pPr algn="l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Голубева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Е. 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32656"/>
            <a:ext cx="3985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ЕТЖТ – филиал РГУПС</a:t>
            </a:r>
            <a:endParaRPr lang="ru-RU" sz="3200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ация вектора абстрактной концепции ремонта дома. идеи и советы по ремонту недвижимости, строительные услуги, потенциальный покупатель, листинг дома, абстрактная метафора дизайн-проекта ремонта.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980728" cy="980728"/>
          </a:xfrm>
          <a:prstGeom prst="rect">
            <a:avLst/>
          </a:prstGeom>
          <a:noFill/>
        </p:spPr>
      </p:pic>
      <p:pic>
        <p:nvPicPr>
          <p:cNvPr id="22532" name="Picture 4" descr="https://i.pinimg.com/originals/94/6a/34/946a34df82437dd4975a9b50bef54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646893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04" y="0"/>
            <a:ext cx="8064896" cy="1124744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6. Организационная структура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1628800"/>
            <a:ext cx="2592288" cy="3384376"/>
          </a:xfrm>
          <a:prstGeom prst="roundRect">
            <a:avLst/>
          </a:prstGeom>
          <a:solidFill>
            <a:schemeClr val="bg1"/>
          </a:solidFill>
          <a:ln>
            <a:solidFill>
              <a:srgbClr val="E34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916832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Штат сотрудников –</a:t>
            </a:r>
          </a:p>
          <a:p>
            <a:r>
              <a:rPr lang="ru-RU" sz="2000" dirty="0"/>
              <a:t>10 человек:</a:t>
            </a:r>
          </a:p>
          <a:p>
            <a:r>
              <a:rPr lang="ru-RU" sz="2000" dirty="0"/>
              <a:t>- Директор</a:t>
            </a:r>
          </a:p>
          <a:p>
            <a:pPr>
              <a:buFontTx/>
              <a:buChar char="-"/>
            </a:pPr>
            <a:r>
              <a:rPr lang="ru-RU" sz="2000" dirty="0"/>
              <a:t> Менеджеры</a:t>
            </a:r>
          </a:p>
          <a:p>
            <a:r>
              <a:rPr lang="ru-RU" sz="2000" dirty="0"/>
              <a:t>  (2 человека)</a:t>
            </a:r>
          </a:p>
          <a:p>
            <a:r>
              <a:rPr lang="ru-RU" sz="2000" dirty="0"/>
              <a:t>- Начальника цеха</a:t>
            </a:r>
          </a:p>
          <a:p>
            <a:r>
              <a:rPr lang="ru-RU" sz="2000" dirty="0"/>
              <a:t>- Рабочих (5 человек)</a:t>
            </a:r>
          </a:p>
          <a:p>
            <a:r>
              <a:rPr lang="ru-RU" sz="2000" dirty="0"/>
              <a:t>- Водителя</a:t>
            </a:r>
          </a:p>
          <a:p>
            <a:endParaRPr lang="ru-RU" dirty="0"/>
          </a:p>
        </p:txBody>
      </p:sp>
      <p:pic>
        <p:nvPicPr>
          <p:cNvPr id="8" name="Picture 6" descr="Анализ эффективности бизнеса с помощью графиков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157192"/>
            <a:ext cx="2234314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Онлайн-сервис или платформа на стадии зрелости период жизненного цикла проекта реализация и разработка бизнес-проекта план онлайн-консультаций по учебному пособию векторная плоская иллюстрация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405278" cy="936104"/>
          </a:xfrm>
          <a:prstGeom prst="rect">
            <a:avLst/>
          </a:prstGeom>
          <a:noFill/>
        </p:spPr>
      </p:pic>
      <p:pic>
        <p:nvPicPr>
          <p:cNvPr id="23556" name="Picture 4" descr="Дата-центр социальных сетей. статистика smm, исследования цифрового маркетинга, анализ рыночных тенденций. эксперт-женщина изучает результаты онлайн-опроса.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61" y="14067"/>
            <a:ext cx="936104" cy="936104"/>
          </a:xfrm>
          <a:prstGeom prst="rect">
            <a:avLst/>
          </a:prstGeom>
          <a:noFill/>
        </p:spPr>
      </p:pic>
      <p:pic>
        <p:nvPicPr>
          <p:cNvPr id="23554" name="Picture 2" descr="Иллюстрация концепции бизнес-плана Бесплатные векторы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915404" y="2708920"/>
            <a:ext cx="6228596" cy="4149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188640"/>
            <a:ext cx="397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3300"/>
                </a:solidFill>
              </a:rPr>
              <a:t>Фонд оплаты труда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905370"/>
          <a:ext cx="8280919" cy="5875070"/>
        </p:xfrm>
        <a:graphic>
          <a:graphicData uri="http://schemas.openxmlformats.org/drawingml/2006/table">
            <a:tbl>
              <a:tblPr/>
              <a:tblGrid>
                <a:gridCol w="1810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3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53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823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Постоянные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сотрудников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Средняя з/п в месяц на сотрудника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9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8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Менеджер 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продажам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8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Начальник 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цеха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37 000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0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Рабочий (специалист)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160 000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160 000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89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Водитель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23 000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60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Страховые взносы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823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 постоянная  ФОТ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6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402 000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учной обращается бизнес-планирование с календарем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297180" cy="864096"/>
          </a:xfrm>
          <a:prstGeom prst="rect">
            <a:avLst/>
          </a:prstGeom>
          <a:noFill/>
        </p:spPr>
      </p:pic>
      <p:pic>
        <p:nvPicPr>
          <p:cNvPr id="24578" name="Picture 2" descr="Композиции бизнес-рабочего пространства с блок-схемой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187624" cy="851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7. Финансовый план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1200329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окончательного расчета основных экономических и финансовых параметров бизнеса производства задействованы начальные данные. В настоящем бизнес-плане для финансовых расчетов, расчета объема выручки использованы следующие входные данные: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2132856"/>
          <a:ext cx="8352928" cy="4518207"/>
        </p:xfrm>
        <a:graphic>
          <a:graphicData uri="http://schemas.openxmlformats.org/drawingml/2006/table">
            <a:tbl>
              <a:tblPr/>
              <a:tblGrid>
                <a:gridCol w="6651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1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0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Инвестиции на открытие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Регистрация и получение разрешений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Ремонт и подготовка производственных помещений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1 200 000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Закупка расходных материалов на первый месяц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570 000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Создание сайт + реклама на первый месяц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Закупка оборудования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1 800 000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Прочие 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3 702 000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424935" cy="5040559"/>
        </p:xfrm>
        <a:graphic>
          <a:graphicData uri="http://schemas.openxmlformats.org/drawingml/2006/table">
            <a:tbl>
              <a:tblPr/>
              <a:tblGrid>
                <a:gridCol w="4212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2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9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Ежемесячные затраты,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"/>
                          <a:ea typeface="Times New Roman"/>
                          <a:cs typeface="Times New Roman"/>
                        </a:rPr>
                        <a:t>Оплата труда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Аренда (150 кв. м)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115 000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Коммунальные услуги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Реклама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Бухгалтерия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17 000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Закупка сырья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800 000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Непредвиденные расходы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1 457 000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260648"/>
            <a:ext cx="7920880" cy="1015663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План продаж на 24 месяца с учётом сезонности, прогноз эффективности инвестиций и расчёт экономических показателей бизнеса представлен в финансовой модели: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 descr="Прекрасная концепция планирования графика Premium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6" descr="Онлайн-сервис или платформа на стадии зрелости период жизненного цикла проекта реализация и разработка бизнес-проекта план онлайн-консультаций по учебному пособию векторная плоская иллюстрация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296144" cy="863406"/>
          </a:xfrm>
          <a:prstGeom prst="rect">
            <a:avLst/>
          </a:prstGeom>
          <a:noFill/>
        </p:spPr>
      </p:pic>
      <p:pic>
        <p:nvPicPr>
          <p:cNvPr id="26635" name="Picture 11" descr="Плоская изометрическая иллюстрация концепции творческого инвестиционного бизнес-анализа данных Premium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71751"/>
            <a:ext cx="2240346" cy="1986249"/>
          </a:xfrm>
          <a:prstGeom prst="rect">
            <a:avLst/>
          </a:prstGeom>
          <a:noFill/>
        </p:spPr>
      </p:pic>
      <p:pic>
        <p:nvPicPr>
          <p:cNvPr id="26633" name="Picture 9" descr="https://www.fertilizerdaily.ru/wp-content/uploads/2019/03/money-grow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80928"/>
            <a:ext cx="2915816" cy="1749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8. Факторы риска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11560" y="908720"/>
            <a:ext cx="5616624" cy="1440160"/>
          </a:xfrm>
          <a:prstGeom prst="wedgeRectCallou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55576" y="908720"/>
            <a:ext cx="5544616" cy="169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 риск. Падение продаж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Клиенты могут найди более выгодные условия покупки продукции. Для минимизации риска нужно увеличивать объем продаж и предлагать бонусы, скидки и выгодные условия.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39552" y="5301208"/>
            <a:ext cx="5616624" cy="1080120"/>
          </a:xfrm>
          <a:prstGeom prst="wedgeRectCallou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9552" y="2636912"/>
            <a:ext cx="5616624" cy="2304256"/>
          </a:xfrm>
          <a:prstGeom prst="wedgeRectCallou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3568" y="2636912"/>
            <a:ext cx="5616624" cy="24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2 риск. Повышением стоимости используемых для производства плитки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Снизить воздействие такого риска позволит экономия ресурсов, а также использования современного оборудования, увеличением количества выработки плитки, использованием оптимальной организации труда, наличием долгосрочных контрактов с поставщиками и клиентами — потребителями.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560" y="5373216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3 риск.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Выход оборудования из строя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Для минимизации этого риска нужно своевременно обслуживать оборудование и проводить ремонт.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6631" name="Picture 7" descr="https://veralline.com/uploads/images/comparison/2019/01/09/a39a91ebe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6632" y="908720"/>
            <a:ext cx="2567368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Составление графиков, планирование, постановка целей. график, сроки, оптимизация рабочего процесса с учетом назначения. предприниматель с графиком мультипликационный персонаж. вектор изолированных иллюстрация метафоры концепции.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4" descr="Статистические данные на бумаге и планшете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1080120" cy="1080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ПРИЛОЖЕНИЕ</a:t>
            </a:r>
            <a:r>
              <a:rPr lang="en-US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 1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E34C1D"/>
              </a:solidFill>
            </a:endParaRPr>
          </a:p>
        </p:txBody>
      </p:sp>
      <p:pic>
        <p:nvPicPr>
          <p:cNvPr id="2050" name="Picture 2" descr="https://v-grand.ru/wp-content/uploads/2020/08/kartinka-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72" y="1124744"/>
            <a:ext cx="8843311" cy="55446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Анализ эффективности бизнеса с помощью графиков Бесплатные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191940" cy="792088"/>
          </a:xfrm>
          <a:prstGeom prst="rect">
            <a:avLst/>
          </a:prstGeom>
          <a:noFill/>
        </p:spPr>
      </p:pic>
      <p:pic>
        <p:nvPicPr>
          <p:cNvPr id="8" name="Picture 4" descr="Ручной обращается бизнес-планирование с календарем Бесплатные век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6820" y="260648"/>
            <a:ext cx="1297180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 descr="Плоская изометрическая иллюстрация концепции творческого инвестиционного бизнес-анализа данных Premium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1224136" cy="1085296"/>
          </a:xfrm>
          <a:prstGeom prst="rect">
            <a:avLst/>
          </a:prstGeom>
          <a:noFill/>
        </p:spPr>
      </p:pic>
      <p:pic>
        <p:nvPicPr>
          <p:cNvPr id="21" name="Picture 8" descr="Иллюстрация абстрактной концепции прогнозирования продаж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</p:spPr>
      </p:pic>
      <p:pic>
        <p:nvPicPr>
          <p:cNvPr id="19" name="Picture 2" descr="Иллюстрация вектора абстрактной концепции ремонта дома. идеи и советы по ремонту недвижимости, строительные услуги, потенциальный покупатель, листинг дома, абстрактная метафора дизайн-проекта ремонта.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980728" cy="980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ПРИЛОЖЕНИЕ 2</a:t>
            </a:r>
          </a:p>
        </p:txBody>
      </p:sp>
      <p:pic>
        <p:nvPicPr>
          <p:cNvPr id="13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8352928" cy="547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Композиции бизнес-рабочего пространства с блок-схемой Бесплатные век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-1"/>
            <a:ext cx="1224136" cy="8780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188640"/>
            <a:ext cx="4752528" cy="936104"/>
          </a:xfrm>
          <a:prstGeom prst="round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СОДЕРЖАНИЕ: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611560" y="1340768"/>
            <a:ext cx="57606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Краткий инвестиционный меморандум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11560" y="1988840"/>
            <a:ext cx="57606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Описание бизнеса, продукта или услуги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11560" y="2636912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Описание рынка сбыта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11560" y="3284984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Продажи и маркетинг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11560" y="4581128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Организационная структура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11560" y="5229200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Финансовый план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11560" y="3933056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План производства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11560" y="5877272"/>
            <a:ext cx="3960440" cy="576064"/>
          </a:xfrm>
          <a:prstGeom prst="snip2DiagRect">
            <a:avLst/>
          </a:prstGeom>
          <a:solidFill>
            <a:srgbClr val="EA641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Факторы риска</a:t>
            </a:r>
          </a:p>
        </p:txBody>
      </p:sp>
      <p:pic>
        <p:nvPicPr>
          <p:cNvPr id="2050" name="Picture 2" descr="https://d2vvqscadf4c1f.cloudfront.net/71SG6NlTZijM3gNEAQqw_Mix%20with%20business%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46040"/>
            <a:ext cx="4211960" cy="4211960"/>
          </a:xfrm>
          <a:prstGeom prst="rect">
            <a:avLst/>
          </a:prstGeom>
          <a:noFill/>
        </p:spPr>
      </p:pic>
      <p:pic>
        <p:nvPicPr>
          <p:cNvPr id="2052" name="Picture 4" descr="Статистические данные на бумаге и планшете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176" y="260648"/>
            <a:ext cx="1844824" cy="1844824"/>
          </a:xfrm>
          <a:prstGeom prst="rect">
            <a:avLst/>
          </a:prstGeom>
          <a:noFill/>
        </p:spPr>
      </p:pic>
      <p:pic>
        <p:nvPicPr>
          <p:cNvPr id="2056" name="Picture 8" descr="Иллюстрация абстрактной концепции прогнозирования продаж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259632" cy="12596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540552" cy="1228998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A641A"/>
                </a:solidFill>
              </a:rPr>
              <a:t>1. Краткий инвестиционный меморандум</a:t>
            </a:r>
            <a:r>
              <a:rPr lang="ru-RU" dirty="0">
                <a:solidFill>
                  <a:srgbClr val="EA641A"/>
                </a:solidFill>
              </a:rPr>
              <a:t/>
            </a:r>
            <a:br>
              <a:rPr lang="ru-RU" dirty="0">
                <a:solidFill>
                  <a:srgbClr val="EA641A"/>
                </a:solidFill>
              </a:rPr>
            </a:br>
            <a:endParaRPr lang="ru-RU" dirty="0">
              <a:solidFill>
                <a:srgbClr val="EA641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496944" cy="1938992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Керамическая плитка - один из наиболее популярных строительных материалов. Это предложение уникально не только по объему, но и по разнообразию комплексных решений в разных стилях и ценовых сегментах. Благодаря великолепному дизайну и впечатляющим свойствам наша керамика используется буквально повсюду: и в домашних интерьерах, и в масштабных архитектурных проектах.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12976"/>
            <a:ext cx="4896544" cy="1631216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Средняя себестоимость производства 1 м2 плитки составляет 200 рублей. Среднерыночная наценка составляет 150%. При данных параметрах показатели проекта будут следующие: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4116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Сумма первоначальных инвестиций — 3 700 000 </a:t>
            </a:r>
            <a:br>
              <a:rPr lang="ru-RU" dirty="0"/>
            </a:br>
            <a:r>
              <a:rPr lang="ru-RU" dirty="0"/>
              <a:t>* Ежемесячные затраты — 1 685 000 рублей</a:t>
            </a:r>
            <a:br>
              <a:rPr lang="ru-RU" dirty="0"/>
            </a:br>
            <a:r>
              <a:rPr lang="ru-RU" dirty="0"/>
              <a:t>* Ежемесячная прибыль —258 000 рублей</a:t>
            </a:r>
            <a:br>
              <a:rPr lang="ru-RU" dirty="0"/>
            </a:br>
            <a:r>
              <a:rPr lang="ru-RU" dirty="0"/>
              <a:t>* Срок окупаемости — 16 месяцев</a:t>
            </a:r>
            <a:br>
              <a:rPr lang="ru-RU" dirty="0"/>
            </a:br>
            <a:r>
              <a:rPr lang="ru-RU" dirty="0"/>
              <a:t>* Точка безубыточности — 4 месяца</a:t>
            </a:r>
            <a:br>
              <a:rPr lang="ru-RU" dirty="0"/>
            </a:br>
            <a:r>
              <a:rPr lang="ru-RU" dirty="0"/>
              <a:t>* Рентабельность продаж — 23%.</a:t>
            </a:r>
          </a:p>
        </p:txBody>
      </p:sp>
      <p:pic>
        <p:nvPicPr>
          <p:cNvPr id="1028" name="Picture 4" descr="Бизнес-лидер, стоя на стрелке и держа флаг плоской векторной иллюстрации. мультфильм люди тренируются и делают бизнес-план. концепция лидерства, победы и вызова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3487889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9540552" cy="692696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2. Описание бизнеса, продукта или услуги</a:t>
            </a:r>
            <a:b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</a:br>
            <a:r>
              <a:rPr lang="ru-RU" dirty="0">
                <a:solidFill>
                  <a:srgbClr val="EA641A"/>
                </a:solidFill>
              </a:rPr>
              <a:t/>
            </a:r>
            <a:br>
              <a:rPr lang="ru-RU" dirty="0">
                <a:solidFill>
                  <a:srgbClr val="EA641A"/>
                </a:solidFill>
              </a:rPr>
            </a:br>
            <a:endParaRPr lang="ru-RU" dirty="0">
              <a:solidFill>
                <a:srgbClr val="EA64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08720"/>
            <a:ext cx="8640960" cy="1938992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Ключевые преимущества производства:</a:t>
            </a:r>
            <a:br>
              <a:rPr lang="ru-RU" sz="2000" dirty="0"/>
            </a:br>
            <a:r>
              <a:rPr lang="ru-RU" sz="2000" dirty="0"/>
              <a:t>* Возможность быстро менять ассортимент и приспосабливаться к потребностям рынка</a:t>
            </a:r>
            <a:br>
              <a:rPr lang="ru-RU" sz="2000" dirty="0"/>
            </a:br>
            <a:r>
              <a:rPr lang="ru-RU" sz="2000" dirty="0"/>
              <a:t>* Предлагать лучшие дизайнерские решения</a:t>
            </a:r>
            <a:br>
              <a:rPr lang="ru-RU" sz="2000" dirty="0"/>
            </a:br>
            <a:r>
              <a:rPr lang="ru-RU" sz="2000" dirty="0"/>
              <a:t>* Контроль качества продукции на каждом этапе</a:t>
            </a:r>
            <a:br>
              <a:rPr lang="ru-RU" sz="2000" dirty="0"/>
            </a:br>
            <a:r>
              <a:rPr lang="ru-RU" sz="2000" dirty="0"/>
              <a:t>* Более низкие цены по сравнению с импортными товарами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24944"/>
            <a:ext cx="5328592" cy="3785652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Для производства кафельной плитки потребуется закупить следующее оборудование:</a:t>
            </a:r>
            <a:br>
              <a:rPr lang="ru-RU" sz="2000" dirty="0"/>
            </a:br>
            <a:r>
              <a:rPr lang="ru-RU" sz="2000" dirty="0"/>
              <a:t>* Печь туннельную</a:t>
            </a:r>
            <a:br>
              <a:rPr lang="ru-RU" sz="2000" dirty="0"/>
            </a:br>
            <a:r>
              <a:rPr lang="ru-RU" sz="2000" dirty="0"/>
              <a:t>* Камеру для напыления</a:t>
            </a:r>
            <a:br>
              <a:rPr lang="ru-RU" sz="2000" dirty="0"/>
            </a:br>
            <a:r>
              <a:rPr lang="ru-RU" sz="2000" dirty="0"/>
              <a:t>* Станок для резки камня</a:t>
            </a:r>
            <a:br>
              <a:rPr lang="ru-RU" sz="2000" dirty="0"/>
            </a:br>
            <a:r>
              <a:rPr lang="ru-RU" sz="2000" dirty="0"/>
              <a:t>* </a:t>
            </a:r>
            <a:r>
              <a:rPr lang="ru-RU" sz="2000" dirty="0" err="1"/>
              <a:t>Вибростанок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* Бетономешалки</a:t>
            </a:r>
            <a:br>
              <a:rPr lang="ru-RU" sz="2000" dirty="0"/>
            </a:br>
            <a:r>
              <a:rPr lang="ru-RU" sz="2000" dirty="0"/>
              <a:t>* Погрузчик</a:t>
            </a:r>
            <a:br>
              <a:rPr lang="ru-RU" sz="2000" dirty="0"/>
            </a:br>
            <a:r>
              <a:rPr lang="ru-RU" sz="2000" dirty="0"/>
              <a:t>Это оборудование позволит осуществлять все необходимые операции для производства плитки.</a:t>
            </a:r>
          </a:p>
        </p:txBody>
      </p:sp>
      <p:pic>
        <p:nvPicPr>
          <p:cNvPr id="16392" name="Picture 8" descr="Рисованное бизнес-планирование с доской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140968"/>
            <a:ext cx="3275856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Примерный ассортимент производимой продукции:</a:t>
            </a:r>
          </a:p>
        </p:txBody>
      </p:sp>
      <p:pic>
        <p:nvPicPr>
          <p:cNvPr id="17410" name="Picture 2" descr="https://maxikeram.ru/store/keram-plitka/akcii/akcii_na_plitku/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29" y="1368903"/>
            <a:ext cx="3405304" cy="2304256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s://www.moreplitki.ru/images/products/11944/main.RETRO-M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736304" cy="2736304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ceramar.ru/pictures/product/middle/32654_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2381250" cy="2381250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s://st19.stblizko.ru/images/product/216/210/670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3312368" cy="2362099"/>
          </a:xfrm>
          <a:prstGeom prst="rect">
            <a:avLst/>
          </a:prstGeom>
          <a:solidFill>
            <a:srgbClr val="EA641A"/>
          </a:solidFill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8" name="Picture 20" descr="https://strop-snab.ru/wp-content/uploads/materialy-i-oborudovanie-dlya-proizvodstva-keramicheskoj-plitki-v-zavodskih-usloviy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861048"/>
            <a:ext cx="2736304" cy="2736304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Иллюстрация абстрактной концепции прогнозирования продаж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187624" cy="1187624"/>
          </a:xfrm>
          <a:prstGeom prst="rect">
            <a:avLst/>
          </a:prstGeom>
          <a:noFill/>
        </p:spPr>
      </p:pic>
      <p:pic>
        <p:nvPicPr>
          <p:cNvPr id="8" name="Picture 4" descr="Статистические данные на бумаге и планшете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52736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3. Описание рынка сбыта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052736"/>
            <a:ext cx="3672408" cy="5616624"/>
          </a:xfrm>
          <a:prstGeom prst="rect">
            <a:avLst/>
          </a:prstGeom>
          <a:solidFill>
            <a:srgbClr val="FF0000"/>
          </a:solidFill>
          <a:ln>
            <a:solidFill>
              <a:srgbClr val="E34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1628800"/>
            <a:ext cx="338437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Сложность открытия производства состоит в том, что на рынке много конкурентов в производстве керамической плитки. Поэтому, несмотря на </a:t>
            </a:r>
            <a:r>
              <a:rPr lang="ru-RU" sz="2400" dirty="0" err="1">
                <a:solidFill>
                  <a:schemeClr val="bg1"/>
                </a:solidFill>
              </a:rPr>
              <a:t>востребованность</a:t>
            </a:r>
            <a:r>
              <a:rPr lang="ru-RU" sz="2400" dirty="0">
                <a:solidFill>
                  <a:schemeClr val="bg1"/>
                </a:solidFill>
              </a:rPr>
              <a:t> данной продукции, придется побороться за первенство на рынке.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052736"/>
            <a:ext cx="3672408" cy="56166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1052736"/>
            <a:ext cx="3168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Целевая аудитория производства –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жители города, а также жители соседних городов.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Основная цель открытия производства – обеспечить людей важной строительной продукцией, а также обеспечить быструю доставку товара до потребителей. 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sun9-82.userapi.com/s/v1/if1/9kOk_EBdvcr0MIEgd6RX_4s_3SEeMYkgF98oOriA210JKS16F0rJtF07mJvnvk2twoO2Q1T1.jpg?size=562x604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347864" cy="4752528"/>
          </a:xfrm>
          <a:prstGeom prst="rect">
            <a:avLst/>
          </a:prstGeom>
          <a:noFill/>
        </p:spPr>
      </p:pic>
      <p:pic>
        <p:nvPicPr>
          <p:cNvPr id="18434" name="Picture 2" descr="План продаж для бизнес абстрактной концепции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36712" cy="836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646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3300"/>
                </a:solidFill>
              </a:rPr>
              <a:t>Сильные и слабые стороны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5616624" cy="5832648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836713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стороны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большой ассортимент продукции;</a:t>
            </a:r>
          </a:p>
          <a:p>
            <a:r>
              <a:rPr lang="ru-RU" dirty="0">
                <a:solidFill>
                  <a:schemeClr val="bg1"/>
                </a:solidFill>
              </a:rPr>
              <a:t>- высокая квалификация кадров;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местоположение;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прогрессивные технологии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качество обслуживания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836712"/>
            <a:ext cx="28083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Слабые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стороны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Ухудшающаяся конкурентная </a:t>
            </a:r>
          </a:p>
          <a:p>
            <a:r>
              <a:rPr lang="ru-RU" dirty="0">
                <a:solidFill>
                  <a:schemeClr val="bg1"/>
                </a:solidFill>
              </a:rPr>
              <a:t>позиция;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Высокая доля использования</a:t>
            </a:r>
          </a:p>
          <a:p>
            <a:r>
              <a:rPr lang="ru-RU" dirty="0">
                <a:solidFill>
                  <a:schemeClr val="bg1"/>
                </a:solidFill>
              </a:rPr>
              <a:t>импортного сырья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1" y="3861048"/>
            <a:ext cx="26642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и перспективы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повышение спроса и </a:t>
            </a:r>
          </a:p>
          <a:p>
            <a:r>
              <a:rPr lang="ru-RU" dirty="0">
                <a:solidFill>
                  <a:schemeClr val="bg1"/>
                </a:solidFill>
              </a:rPr>
              <a:t>рост продукции;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добавление сопутствующих </a:t>
            </a:r>
          </a:p>
          <a:p>
            <a:r>
              <a:rPr lang="ru-RU" dirty="0">
                <a:solidFill>
                  <a:schemeClr val="bg1"/>
                </a:solidFill>
              </a:rPr>
              <a:t>продуктов;</a:t>
            </a:r>
          </a:p>
          <a:p>
            <a:r>
              <a:rPr lang="ru-RU" dirty="0">
                <a:solidFill>
                  <a:schemeClr val="bg1"/>
                </a:solidFill>
              </a:rPr>
              <a:t>- выход на новые рынки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933056"/>
            <a:ext cx="23762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Угрозы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Возрастание конкуренции;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Высокий уровень инфляции;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увеличение цен на сырью</a:t>
            </a:r>
          </a:p>
        </p:txBody>
      </p:sp>
      <p:pic>
        <p:nvPicPr>
          <p:cNvPr id="11" name="Picture 8" descr="Иллюстрация абстрактной концепции прогнозирования продаж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лан продаж для бизнес абстрактной концепции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043608" cy="1043608"/>
          </a:xfrm>
          <a:prstGeom prst="rect">
            <a:avLst/>
          </a:prstGeom>
          <a:noFill/>
        </p:spPr>
      </p:pic>
      <p:pic>
        <p:nvPicPr>
          <p:cNvPr id="20486" name="Picture 6" descr="Анализ эффективности бизнеса с помощью графиков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373216"/>
            <a:ext cx="2234314" cy="1484784"/>
          </a:xfrm>
          <a:prstGeom prst="rect">
            <a:avLst/>
          </a:prstGeom>
          <a:noFill/>
        </p:spPr>
      </p:pic>
      <p:pic>
        <p:nvPicPr>
          <p:cNvPr id="20482" name="Picture 2" descr="Корпоративная встреча. сотрудники мультфильмов обсуждают бизнес-стратегию и планируют дальнейшие действия. мозговой штурм, формальное общение, иллюстрация концепции семинара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3168352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4. Продажи и маркетинг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608512" cy="3539430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План продаж состоит из: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1. Аудитория потребителей: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Государственные и муниципальные предприятия (доля рынка таких покупателей составляет 50-80% от доли всего рынка).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Частные клиенты — физические лица, которым необходимо благоустройство территорий своих частных домов, садовых участков.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Клиенты коммерческого сектора — это различные предприятия торговли, общественного питания и прочих услуг населению, которым необходимо благоустройство прилегающих территорий к объектам, офисам и т.д.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941168"/>
            <a:ext cx="4572000" cy="156966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3. Программа лояльности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проекте по производству плит можно использовать не только систему скидок, но и такие преимущества как: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Бесплатная доставка партий плитки;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Накопительная бонусная карта.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73016"/>
            <a:ext cx="4572000" cy="1846659"/>
          </a:xfrm>
          <a:prstGeom prst="rect">
            <a:avLst/>
          </a:prstGeom>
          <a:solidFill>
            <a:srgbClr val="E34C1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2. Реклама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Установка информационных </a:t>
            </a:r>
            <a:r>
              <a:rPr lang="ru-RU" sz="1600" dirty="0" err="1">
                <a:solidFill>
                  <a:schemeClr val="bg1"/>
                </a:solidFill>
              </a:rPr>
              <a:t>билбордов</a:t>
            </a:r>
            <a:r>
              <a:rPr lang="ru-RU" sz="1600" dirty="0">
                <a:solidFill>
                  <a:schemeClr val="bg1"/>
                </a:solidFill>
              </a:rPr>
              <a:t> в людных местах;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Реклама через социальные сети;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Реклама продукции путем вывоза ее на выставки (муниципальные, региональные и т.д.).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Статистические данные на бумаге и планшете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6752" cy="1196752"/>
          </a:xfrm>
          <a:prstGeom prst="rect">
            <a:avLst/>
          </a:prstGeom>
          <a:noFill/>
        </p:spPr>
      </p:pic>
      <p:pic>
        <p:nvPicPr>
          <p:cNvPr id="21509" name="Picture 5" descr="Финансовый аналитик планирует контрольный список в буфере обмена, калькуляторе и календаре. бюджетное планирование, сбалансированный бюджет, концепция управления бюджетом компании. Бесплатные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5915"/>
            <a:ext cx="4176464" cy="2782086"/>
          </a:xfrm>
          <a:prstGeom prst="rect">
            <a:avLst/>
          </a:prstGeom>
          <a:noFill/>
        </p:spPr>
      </p:pic>
      <p:pic>
        <p:nvPicPr>
          <p:cNvPr id="21507" name="Picture 3" descr="Составление графиков, планирование, постановка целей. график, сроки, оптимизация рабочего процесса с учетом назначения. предприниматель с графиком мультипликационный персонаж. вектор изолированных иллюстрация метафоры концепции.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7768"/>
            <a:ext cx="3347864" cy="3347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E34C1D"/>
                </a:solidFill>
              </a:rPr>
              <a:t>5. План производства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4896544" cy="1477328"/>
          </a:xfrm>
          <a:prstGeom prst="rect">
            <a:avLst/>
          </a:prstGeom>
          <a:solidFill>
            <a:srgbClr val="EA64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того, чтобы зарегистрировать производство керамической плитки, согласно российскому законодательству, следует действовать схеме, состоящей из 2 частей: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6"/>
            <a:ext cx="5040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/>
              <a:t>1. Регистрация самого бизнеса и предприятия.</a:t>
            </a:r>
          </a:p>
          <a:p>
            <a:pPr marL="342900" indent="-342900"/>
            <a:r>
              <a:rPr lang="ru-RU" sz="1600" dirty="0"/>
              <a:t>   Тут есть выбор:</a:t>
            </a:r>
          </a:p>
          <a:p>
            <a:pPr marL="342900" indent="-342900"/>
            <a:r>
              <a:rPr lang="ru-RU" sz="1600" dirty="0"/>
              <a:t>- Оформить ИП и значительно снизить затраты на ведение документации, различной отчетности. </a:t>
            </a:r>
          </a:p>
          <a:p>
            <a:pPr marL="342900" indent="-342900"/>
            <a:r>
              <a:rPr lang="ru-RU" sz="1600" dirty="0"/>
              <a:t>- Второй вариант — это зарегистрировать компанию </a:t>
            </a:r>
          </a:p>
          <a:p>
            <a:pPr marL="342900" indent="-342900"/>
            <a:r>
              <a:rPr lang="ru-RU" sz="1600" dirty="0"/>
              <a:t>       в форме «ООО».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4048" y="3356992"/>
            <a:ext cx="4139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2. Оформление разрешительных документов: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- Разрешение на эксплуатацию промышленного оборудования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- Прохождение сертификации рабочих мест.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- Разрешение на эксплуатацию производственно и хозяйственно — бытовых помещений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Также необходимо заключить договор с местными коммунальными организациями на уборку мусора, водоснабжение и водоотведение.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659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Бизнес-проект производства керамической плитки предприятия «Территория Керамики»</vt:lpstr>
      <vt:lpstr>Слайд 2</vt:lpstr>
      <vt:lpstr>1. Краткий инвестиционный меморандум </vt:lpstr>
      <vt:lpstr>2. Описание бизнеса, продукта или услуги  </vt:lpstr>
      <vt:lpstr>Слайд 5</vt:lpstr>
      <vt:lpstr>3. Описание рынка сбыта</vt:lpstr>
      <vt:lpstr>Слайд 7</vt:lpstr>
      <vt:lpstr>4. Продажи и маркетинг</vt:lpstr>
      <vt:lpstr>5. План производства</vt:lpstr>
      <vt:lpstr>6. Организационная структура</vt:lpstr>
      <vt:lpstr>Слайд 11</vt:lpstr>
      <vt:lpstr>7. Финансовый план</vt:lpstr>
      <vt:lpstr>Слайд 13</vt:lpstr>
      <vt:lpstr>8. Факторы риска</vt:lpstr>
      <vt:lpstr>ПРИЛОЖЕНИЕ 1</vt:lpstr>
      <vt:lpstr>ПРИЛОЖЕНИЕ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 «Производство керамической плитки»</dc:title>
  <dc:creator>я</dc:creator>
  <cp:lastModifiedBy>я</cp:lastModifiedBy>
  <cp:revision>15</cp:revision>
  <dcterms:created xsi:type="dcterms:W3CDTF">2022-06-04T15:06:11Z</dcterms:created>
  <dcterms:modified xsi:type="dcterms:W3CDTF">2023-01-30T15:30:41Z</dcterms:modified>
</cp:coreProperties>
</file>