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sldIdLst>
    <p:sldId id="329" r:id="rId2"/>
    <p:sldId id="257" r:id="rId3"/>
    <p:sldId id="258" r:id="rId4"/>
    <p:sldId id="276" r:id="rId5"/>
    <p:sldId id="278" r:id="rId6"/>
    <p:sldId id="279" r:id="rId7"/>
    <p:sldId id="259" r:id="rId8"/>
    <p:sldId id="262" r:id="rId9"/>
    <p:sldId id="273" r:id="rId10"/>
    <p:sldId id="281" r:id="rId11"/>
    <p:sldId id="274" r:id="rId12"/>
    <p:sldId id="288" r:id="rId13"/>
    <p:sldId id="283" r:id="rId14"/>
    <p:sldId id="284" r:id="rId15"/>
    <p:sldId id="285" r:id="rId16"/>
    <p:sldId id="286" r:id="rId17"/>
    <p:sldId id="323" r:id="rId18"/>
    <p:sldId id="324" r:id="rId19"/>
    <p:sldId id="327" r:id="rId20"/>
    <p:sldId id="260" r:id="rId21"/>
    <p:sldId id="332" r:id="rId22"/>
    <p:sldId id="335" r:id="rId23"/>
    <p:sldId id="261" r:id="rId24"/>
    <p:sldId id="267" r:id="rId25"/>
    <p:sldId id="266" r:id="rId26"/>
    <p:sldId id="268" r:id="rId27"/>
    <p:sldId id="269" r:id="rId28"/>
    <p:sldId id="337" r:id="rId29"/>
    <p:sldId id="33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F1C0C65-804C-42A5-88D6-035006D8DBB0}">
          <p14:sldIdLst>
            <p14:sldId id="329"/>
            <p14:sldId id="257"/>
            <p14:sldId id="258"/>
            <p14:sldId id="276"/>
            <p14:sldId id="278"/>
            <p14:sldId id="279"/>
            <p14:sldId id="259"/>
            <p14:sldId id="262"/>
            <p14:sldId id="273"/>
            <p14:sldId id="281"/>
            <p14:sldId id="274"/>
            <p14:sldId id="288"/>
            <p14:sldId id="283"/>
            <p14:sldId id="284"/>
            <p14:sldId id="285"/>
            <p14:sldId id="286"/>
            <p14:sldId id="323"/>
            <p14:sldId id="324"/>
            <p14:sldId id="327"/>
            <p14:sldId id="260"/>
            <p14:sldId id="332"/>
            <p14:sldId id="335"/>
            <p14:sldId id="261"/>
            <p14:sldId id="267"/>
            <p14:sldId id="266"/>
            <p14:sldId id="268"/>
            <p14:sldId id="269"/>
            <p14:sldId id="337"/>
            <p14:sldId id="338"/>
          </p14:sldIdLst>
        </p14:section>
        <p14:section name="Раздел без заголовка" id="{704C37F7-8A7B-414E-B835-F33522C0DA0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C4EC"/>
    <a:srgbClr val="EBD3F1"/>
    <a:srgbClr val="F2F2F2"/>
    <a:srgbClr val="E2BFEB"/>
    <a:srgbClr val="F6EBF9"/>
    <a:srgbClr val="DAB0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54" autoAdjust="0"/>
    <p:restoredTop sz="94802" autoAdjust="0"/>
  </p:normalViewPr>
  <p:slideViewPr>
    <p:cSldViewPr snapToGrid="0">
      <p:cViewPr varScale="1">
        <p:scale>
          <a:sx n="67" d="100"/>
          <a:sy n="67" d="100"/>
        </p:scale>
        <p:origin x="324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098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6E57B-C661-4C45-A361-5E6B215008BD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9794A-0817-4631-93A3-FBE03E4E9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672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9794A-0817-4631-93A3-FBE03E4E9F1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673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9794A-0817-4631-93A3-FBE03E4E9F1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641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9794A-0817-4631-93A3-FBE03E4E9F1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938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9794A-0817-4631-93A3-FBE03E4E9F1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316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71BF1-54D3-4741-8C4E-8BFA51A06CB8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739F0-F49A-4EB0-914C-D3B478E12B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60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71BF1-54D3-4741-8C4E-8BFA51A06CB8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739F0-F49A-4EB0-914C-D3B478E12B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4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71BF1-54D3-4741-8C4E-8BFA51A06CB8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739F0-F49A-4EB0-914C-D3B478E12B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49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71BF1-54D3-4741-8C4E-8BFA51A06CB8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739F0-F49A-4EB0-914C-D3B478E12B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63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71BF1-54D3-4741-8C4E-8BFA51A06CB8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739F0-F49A-4EB0-914C-D3B478E12B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61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71BF1-54D3-4741-8C4E-8BFA51A06CB8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739F0-F49A-4EB0-914C-D3B478E12B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56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71BF1-54D3-4741-8C4E-8BFA51A06CB8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739F0-F49A-4EB0-914C-D3B478E12B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7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71BF1-54D3-4741-8C4E-8BFA51A06CB8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739F0-F49A-4EB0-914C-D3B478E12B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87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71BF1-54D3-4741-8C4E-8BFA51A06CB8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739F0-F49A-4EB0-914C-D3B478E12B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82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71BF1-54D3-4741-8C4E-8BFA51A06CB8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739F0-F49A-4EB0-914C-D3B478E12B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71BF1-54D3-4741-8C4E-8BFA51A06CB8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739F0-F49A-4EB0-914C-D3B478E12B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35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D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71BF1-54D3-4741-8C4E-8BFA51A06CB8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739F0-F49A-4EB0-914C-D3B478E12B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49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CCA37A4C-CA81-4355-A9DA-E9FF7738B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078" y="119856"/>
            <a:ext cx="11765844" cy="661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ACE8CA-3002-43F5-AAE0-3241C2B41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00" y="0"/>
            <a:ext cx="10044000" cy="669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3759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DCB16D-4B1D-452D-BD84-9D0AE7F7C2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-11642" t="-5740" r="28916" b="5740"/>
          <a:stretch/>
        </p:blipFill>
        <p:spPr>
          <a:xfrm>
            <a:off x="2237749" y="243000"/>
            <a:ext cx="7967961" cy="6372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EBD3F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9340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CDEFDF41-7DA2-477A-A1BB-E2444F683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7775" y="651420"/>
            <a:ext cx="8136000" cy="610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0FBCC5-D3A3-4742-800B-B95530B53409}"/>
              </a:ext>
            </a:extLst>
          </p:cNvPr>
          <p:cNvSpPr txBox="1"/>
          <p:nvPr/>
        </p:nvSpPr>
        <p:spPr>
          <a:xfrm flipH="1">
            <a:off x="3145101" y="0"/>
            <a:ext cx="5655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/>
              <a:t>Второй концерт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89620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4D4FD2-4B23-4B0C-B7A8-42B8758E4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033" y="3291938"/>
            <a:ext cx="4572396" cy="3429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835F3-ECC0-4B2D-AFE9-621E722C0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97" y="345989"/>
            <a:ext cx="10810103" cy="640364"/>
          </a:xfrm>
        </p:spPr>
        <p:txBody>
          <a:bodyPr>
            <a:normAutofit/>
          </a:bodyPr>
          <a:lstStyle/>
          <a:p>
            <a:r>
              <a:rPr lang="ru-RU" sz="2800" b="1" dirty="0"/>
              <a:t>Концерт состоял из  трех тематических частей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ED9F314-AF3B-40C3-9CB6-F51CA13B50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4779" y="1096723"/>
            <a:ext cx="4572396" cy="3429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27B3DC-84E1-4EFC-8CF7-2C37B2783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038" y="136765"/>
            <a:ext cx="4572396" cy="3429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910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0C9409-6877-422A-A4B4-E65144814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00" y="662350"/>
            <a:ext cx="2880000" cy="216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36EEFE-CEDF-4B22-9963-4649888EF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6589" y="524955"/>
            <a:ext cx="3246388" cy="24347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5B1352-E1F6-46CB-90FD-A479ED92C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1783" y="4281045"/>
            <a:ext cx="2736000" cy="2052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EE6595-5FAE-4286-823F-7BF8DF9D7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3087" y="4698000"/>
            <a:ext cx="2880000" cy="216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7B46344-A679-4AFD-B2D1-DC90895B2C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62" y="4541639"/>
            <a:ext cx="2988000" cy="2241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9C477C-C39B-452F-94E0-3F884DD106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5722" y="1278850"/>
            <a:ext cx="2952000" cy="2214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1A992A-9D49-434A-BC4E-62340DB8E704}"/>
              </a:ext>
            </a:extLst>
          </p:cNvPr>
          <p:cNvSpPr txBox="1"/>
          <p:nvPr/>
        </p:nvSpPr>
        <p:spPr>
          <a:xfrm>
            <a:off x="3657600" y="219075"/>
            <a:ext cx="3990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Arial Black" panose="020B0A04020102020204" pitchFamily="34" charset="0"/>
              </a:rPr>
              <a:t>Т А Н Ц Ы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C3950BA4-E93E-957E-24DA-947812899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3429000"/>
            <a:ext cx="11353800" cy="342900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580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49038270-93BD-445E-A84E-0F009E496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2792" y="1453341"/>
            <a:ext cx="3852000" cy="2889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E250E62-EE02-497F-87F6-D9F48FFC5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84" y="104246"/>
            <a:ext cx="2916000" cy="218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B957D5-20CD-47AD-A92D-C65A84980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792" y="173792"/>
            <a:ext cx="384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467E31-BEF8-4493-A6CF-A6DFC6992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6792" y="4038208"/>
            <a:ext cx="3528000" cy="264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E021C7-989E-4D70-B5E4-006B3CD786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933" y="2547959"/>
            <a:ext cx="3312000" cy="248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65F96D5-F44E-491D-885C-880D8317D1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4792" y="4325890"/>
            <a:ext cx="3456000" cy="259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830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A7DAE6-BA87-4114-BFF1-91BE7BD37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142" y="2100474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23365D-C519-4DAF-8399-ABBED5817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9" y="48900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8F0A8B-5B1A-4B75-A88D-205BC92C5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485" y="3930001"/>
            <a:ext cx="3648000" cy="27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3C7F5D7C-A13F-4B38-8C5B-B826572B8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693281" y="48900"/>
            <a:ext cx="3552000" cy="266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C9908C3-AA63-4E7F-B61C-0FD0D2B6B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3883" y="4706076"/>
            <a:ext cx="2736000" cy="205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F90987C-ADEB-46AC-8F89-8ECD82B354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281" y="2630827"/>
            <a:ext cx="3096000" cy="232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0000" endA="300" endPos="90000" dir="5400000" sy="-100000" algn="bl" rotWithShape="0"/>
          </a:effectLst>
          <a:scene3d>
            <a:camera prst="perspectiveHeroicExtremeLeftFacing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4A95C8-712C-452A-89AA-25A318DEEC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3857" y="191999"/>
            <a:ext cx="2952000" cy="221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305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304EAA25-E6A2-47D1-97DA-498B93C2FB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1666442"/>
              </p:ext>
            </p:extLst>
          </p:nvPr>
        </p:nvGraphicFramePr>
        <p:xfrm>
          <a:off x="1771650" y="1"/>
          <a:ext cx="8439149" cy="6946075"/>
        </p:xfrm>
        <a:graphic>
          <a:graphicData uri="http://schemas.openxmlformats.org/drawingml/2006/table">
            <a:tbl>
              <a:tblPr/>
              <a:tblGrid>
                <a:gridCol w="8439149">
                  <a:extLst>
                    <a:ext uri="{9D8B030D-6E8A-4147-A177-3AD203B41FA5}">
                      <a16:colId xmlns:a16="http://schemas.microsoft.com/office/drawing/2014/main" val="1742568095"/>
                    </a:ext>
                  </a:extLst>
                </a:gridCol>
              </a:tblGrid>
              <a:tr h="678063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29     апреля  2019                      «</a:t>
                      </a:r>
                      <a:r>
                        <a:rPr lang="ru-RU" sz="1300" b="1" i="1" dirty="0">
                          <a:solidFill>
                            <a:srgbClr val="94363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СОВРЕМЕННЫЕ КОМПОЗИТОРЫ – ДЕТЯМ»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18.00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ПРОГРАММА  КОНЦЕРТА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</a:t>
                      </a:r>
                      <a:r>
                        <a:rPr lang="ru-RU" sz="1000" b="1" dirty="0">
                          <a:solidFill>
                            <a:srgbClr val="94363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«</a:t>
                      </a:r>
                      <a:r>
                        <a:rPr lang="ru-RU" sz="1000" b="1" i="1" dirty="0">
                          <a:solidFill>
                            <a:srgbClr val="94363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ТАНЦЫ»</a:t>
                      </a:r>
                      <a:r>
                        <a:rPr lang="ru-RU" sz="10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КОМПОЗИТОРЫ                                УЧАЩИЕСЯ                                    ПРЕПОДАВАТЕЛИ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Вальс  (ансамбль)  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Ю.Рочерол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азонова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Лиза, Секирина Дарья 7 х.                Колесник В.Н.                                                                                   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Менуэт                     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И.Парфенов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Знаменская Кристина 2 ф.                                   Конради Л.Э.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Галоп                       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В.Коровицын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Мамедова Наргис 2 х.                                           Колесник В.Н.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Сельская кадриль 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И.Парфенов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Мамаева Альбина 2 ф.                                          Конради Л.Э.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Весенний вальс      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И.Парфенов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Щемелев Владислав 3 ф.                                      Конради Л.Э.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Мазурка                   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В.Купревич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Коваленко София 4 ф.                                          Николаева О.Б.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Менуэт                     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В.Ходош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Лихтман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София, Носова Виктория 3 ф.             Горбач И.Г.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« </a:t>
                      </a:r>
                      <a:r>
                        <a:rPr lang="ru-RU" sz="1000" b="1" i="1" dirty="0">
                          <a:solidFill>
                            <a:srgbClr val="94363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ДЕТСКИЕ ИГРЫ»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Песенка-спор           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Г.Гладков,сл.Луговой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Рябов Никита, Зубова Божена 2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вок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Беганский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А.М.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День рождения         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Ж.Металлиди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Арутюнян Мария 3 ф.                                         Колесник В.Н.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Танец заводных игрушек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А.Курченко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Лихтман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София  3 ф.                                           Горбач И.Г.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Бабушкина сказка   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Г.Портнов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Шабанова Анастасия 4 ф.                  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Бюллер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Н.В.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Давным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давно       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Н.Мордасов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Петрович Александра 5 ф.                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Шофман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Л.Р.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ru-RU" sz="1000" b="1" dirty="0">
                          <a:solidFill>
                            <a:srgbClr val="94363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lang="ru-RU" sz="1000" b="1" i="1" dirty="0">
                          <a:solidFill>
                            <a:srgbClr val="94363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КРАСОТА    НАС     ОКРУЖАЕТ»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В старой Вене           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В.Гиллок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Плитченкова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Виктория 3 ф.                              Колесник В.Н.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Норвежская песня   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В.Коровицын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Назарова Лиза 1 ф.                                             Синица О.А.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Колокольчики          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В.Гиллок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Зоричева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Майя 2 ф.                                             Колесник В.Н.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Черемуха над водой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И.Парфенов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Трухачева Вероника 1 ф.                   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Обежисвет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Ю.И.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Солнечный лучик   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В.Коровицын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Иванова Татьяна 2 ф.                                         Синица О.А.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Приход весны           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В.Коровицын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Кривогузова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Вероника 7 х.                                Конради Л.Э.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Элегическая серенада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В.Купревич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Чебыкин Григорий                             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Турышева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Г.А.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Фонтаны Цвингера 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В.Купревич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Тимошенкова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Евгения 7 ф.                               Абакумова И.В.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Спасибо, музыка      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М.Минков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Салакина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Элина  4 в.                                          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Беганский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А.М. 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Организаторы, авторы  проекта, сценария, презентации, ответственные – Колесник В.Н., Конради Л.Э.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Концертмейстер – Стаценко Г.Р.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МБУДО «ДШИ </a:t>
                      </a:r>
                      <a:r>
                        <a:rPr lang="ru-RU" sz="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им.М.И.Глинки</a:t>
                      </a: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г.Всеволожск</a:t>
                      </a: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999" marR="799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976722"/>
                  </a:ext>
                </a:extLst>
              </a:tr>
              <a:tr h="1313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999" marR="799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2157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436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DCC5EE-F0BC-4FFC-9D16-FF2505D5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448" y="365125"/>
            <a:ext cx="9993351" cy="460065"/>
          </a:xfrm>
        </p:spPr>
        <p:txBody>
          <a:bodyPr>
            <a:normAutofit fontScale="90000"/>
          </a:bodyPr>
          <a:lstStyle/>
          <a:p>
            <a:r>
              <a:rPr lang="ru-RU" b="1" i="1" dirty="0"/>
              <a:t>                   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    КОНЦЕРТ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E1D22AB-C8DE-4318-A50E-2EE6CB4D8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987" y="825190"/>
            <a:ext cx="8374566" cy="5951489"/>
          </a:xfrm>
        </p:spPr>
      </p:pic>
    </p:spTree>
    <p:extLst>
      <p:ext uri="{BB962C8B-B14F-4D97-AF65-F5344CB8AC3E}">
        <p14:creationId xmlns:p14="http://schemas.microsoft.com/office/powerpoint/2010/main" val="183748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3E9D022-B94C-49BC-8EDA-F380A8CB3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48" y="0"/>
            <a:ext cx="10515600" cy="6857999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/>
              <a:t>    В концерте представлены виды основных музыкальных жанров</a:t>
            </a:r>
            <a:r>
              <a:rPr lang="en-US" dirty="0"/>
              <a:t>:</a:t>
            </a:r>
          </a:p>
          <a:p>
            <a:pPr marL="0" indent="0" algn="ctr">
              <a:buNone/>
            </a:pPr>
            <a:r>
              <a:rPr lang="ru-RU" b="1" i="1" dirty="0">
                <a:latin typeface="Arial Narrow" panose="020B0606020202030204" pitchFamily="34" charset="0"/>
              </a:rPr>
              <a:t>ПЕСНЯ, ТАНЕЦ, МАРШ.</a:t>
            </a:r>
          </a:p>
          <a:p>
            <a:pPr marL="0" indent="0" algn="ctr">
              <a:buNone/>
            </a:pPr>
            <a:endParaRPr lang="ru-RU" i="1" dirty="0">
              <a:latin typeface="Arial Narrow" panose="020B0606020202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E4BE86-00E8-4053-9C24-2D3B4178B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865" y="1235152"/>
            <a:ext cx="2784000" cy="208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2E2EF0-56F7-4138-91FF-AEADA03F2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2865" y="4294555"/>
            <a:ext cx="2832000" cy="2124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2B5A0F-C890-4757-86F1-082FDBD75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772" y="3823591"/>
            <a:ext cx="3749365" cy="27200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261E05-B754-4B6E-B798-639B2CDADA7B}"/>
              </a:ext>
            </a:extLst>
          </p:cNvPr>
          <p:cNvSpPr txBox="1"/>
          <p:nvPr/>
        </p:nvSpPr>
        <p:spPr>
          <a:xfrm>
            <a:off x="1596453" y="4294555"/>
            <a:ext cx="20378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i="1" dirty="0" err="1">
                <a:solidFill>
                  <a:srgbClr val="FFFF33"/>
                </a:solidFill>
                <a:latin typeface="Monotype Corsiva" panose="03010101010201010101" pitchFamily="66" charset="0"/>
              </a:rPr>
              <a:t>А.Островский</a:t>
            </a:r>
            <a:r>
              <a:rPr lang="ru-RU" sz="1800" i="1" dirty="0">
                <a:solidFill>
                  <a:srgbClr val="FFFF33"/>
                </a:solidFill>
                <a:latin typeface="Monotype Corsiva" panose="03010101010201010101" pitchFamily="66" charset="0"/>
              </a:rPr>
              <a:t>  </a:t>
            </a:r>
          </a:p>
          <a:p>
            <a:pPr algn="ctr"/>
            <a:r>
              <a:rPr lang="ru-RU" sz="1800" i="1" dirty="0">
                <a:solidFill>
                  <a:srgbClr val="FFFF33"/>
                </a:solidFill>
                <a:latin typeface="Monotype Corsiva" panose="03010101010201010101" pitchFamily="66" charset="0"/>
              </a:rPr>
              <a:t> «Школьная полька»</a:t>
            </a:r>
          </a:p>
          <a:p>
            <a:pPr algn="ctr"/>
            <a:r>
              <a:rPr lang="ru-RU" sz="1800" i="1" dirty="0">
                <a:solidFill>
                  <a:srgbClr val="FFFF33"/>
                </a:solidFill>
                <a:latin typeface="Monotype Corsiva" panose="03010101010201010101" pitchFamily="66" charset="0"/>
              </a:rPr>
              <a:t> Исполняют:    </a:t>
            </a:r>
          </a:p>
          <a:p>
            <a:pPr algn="ctr"/>
            <a:r>
              <a:rPr lang="ru-RU" sz="1800" i="1" dirty="0" err="1">
                <a:solidFill>
                  <a:srgbClr val="FFFF33"/>
                </a:solidFill>
                <a:latin typeface="Monotype Corsiva" panose="03010101010201010101" pitchFamily="66" charset="0"/>
              </a:rPr>
              <a:t>Вихрова</a:t>
            </a:r>
            <a:r>
              <a:rPr lang="ru-RU" sz="1800" i="1" dirty="0">
                <a:solidFill>
                  <a:srgbClr val="FFFF33"/>
                </a:solidFill>
                <a:latin typeface="Monotype Corsiva" panose="03010101010201010101" pitchFamily="66" charset="0"/>
              </a:rPr>
              <a:t> Лера,</a:t>
            </a:r>
          </a:p>
          <a:p>
            <a:pPr algn="ctr"/>
            <a:r>
              <a:rPr lang="ru-RU" sz="1800" i="1" dirty="0">
                <a:solidFill>
                  <a:srgbClr val="FFFF33"/>
                </a:solidFill>
                <a:latin typeface="Monotype Corsiva" panose="03010101010201010101" pitchFamily="66" charset="0"/>
              </a:rPr>
              <a:t> Иванов Саша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D419ED-1D3B-4AE6-9AD0-022FD6AEB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2736" y="3428999"/>
            <a:ext cx="2664000" cy="199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07419AB-78BC-4630-9477-6D4679481B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276" y="1387409"/>
            <a:ext cx="2196000" cy="1647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8D1C8A-3199-49E1-86D8-300146FBB7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8474" y="907905"/>
            <a:ext cx="3120000" cy="23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91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9D0C25A-45CE-4D41-B726-5CFFC77B27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49" y="0"/>
            <a:ext cx="7040041" cy="637895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4E68C81-4A38-4924-8A6A-64037CEC6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465" y="1093202"/>
            <a:ext cx="8048115" cy="4671596"/>
          </a:xfrm>
          <a:solidFill>
            <a:schemeClr val="bg1">
              <a:lumMod val="95000"/>
            </a:schemeClr>
          </a:solidFill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sz="2600" b="1" dirty="0"/>
          </a:p>
          <a:p>
            <a:pPr marL="0" indent="0" algn="ctr">
              <a:buNone/>
            </a:pPr>
            <a:r>
              <a:rPr lang="ru-RU" sz="2600" b="1" dirty="0"/>
              <a:t> Авторы  проекта:</a:t>
            </a:r>
          </a:p>
          <a:p>
            <a:pPr marL="0" indent="0" algn="ctr">
              <a:buNone/>
            </a:pPr>
            <a:r>
              <a:rPr lang="ru-RU" sz="2600" i="1" dirty="0"/>
              <a:t> </a:t>
            </a:r>
            <a:r>
              <a:rPr lang="ru-RU" sz="2600" i="1" dirty="0" err="1"/>
              <a:t>Конради</a:t>
            </a:r>
            <a:r>
              <a:rPr lang="ru-RU" sz="2600" i="1" dirty="0"/>
              <a:t> Л.Э, Колесник В.Н. </a:t>
            </a:r>
            <a:r>
              <a:rPr lang="ru-RU" sz="2600" dirty="0"/>
              <a:t>- преподаватели по классу фортепиано.</a:t>
            </a:r>
          </a:p>
          <a:p>
            <a:pPr marL="0" indent="0" algn="ctr">
              <a:buNone/>
            </a:pPr>
            <a:endParaRPr lang="ru-RU" sz="2600" dirty="0"/>
          </a:p>
          <a:p>
            <a:pPr marL="0" indent="0" algn="ctr">
              <a:buNone/>
            </a:pPr>
            <a:r>
              <a:rPr lang="ru-RU" sz="2600" b="1" dirty="0"/>
              <a:t>Участники проекта: </a:t>
            </a:r>
          </a:p>
          <a:p>
            <a:pPr marL="0" indent="0" algn="ctr">
              <a:buNone/>
            </a:pPr>
            <a:r>
              <a:rPr lang="ru-RU" sz="2600" b="1" dirty="0"/>
              <a:t>   </a:t>
            </a:r>
            <a:r>
              <a:rPr lang="ru-RU" sz="2600" dirty="0"/>
              <a:t> Учащиеся, преподаватели и концертмейстеры фортепианного, хорового и вокального отделений школы  с 1 по 8 класс.</a:t>
            </a:r>
            <a:r>
              <a:rPr lang="ru-RU" sz="2600" b="1" dirty="0"/>
              <a:t> </a:t>
            </a:r>
          </a:p>
          <a:p>
            <a:endParaRPr lang="ru-RU" sz="2600" b="1" dirty="0"/>
          </a:p>
          <a:p>
            <a:pPr algn="ctr"/>
            <a:r>
              <a:rPr lang="ru-RU" sz="2600" b="1" dirty="0"/>
              <a:t>Срок реализации:  </a:t>
            </a:r>
            <a:r>
              <a:rPr lang="ru-RU" sz="2600" dirty="0"/>
              <a:t>декабрь 2017 г. -  май 2021 г.</a:t>
            </a:r>
          </a:p>
          <a:p>
            <a:pPr algn="ctr"/>
            <a:r>
              <a:rPr lang="ru-RU" sz="2600" b="1" dirty="0"/>
              <a:t>Место реализации: «</a:t>
            </a:r>
            <a:r>
              <a:rPr lang="ru-RU" sz="2600" dirty="0"/>
              <a:t>ДШИ им. М. И. Глинки </a:t>
            </a:r>
            <a:r>
              <a:rPr lang="ru-RU" sz="2600" dirty="0" err="1"/>
              <a:t>г.Всеволожск</a:t>
            </a:r>
            <a:r>
              <a:rPr lang="ru-RU" sz="2600" dirty="0"/>
              <a:t>»</a:t>
            </a:r>
          </a:p>
          <a:p>
            <a:pPr algn="ctr"/>
            <a:r>
              <a:rPr lang="ru-RU" sz="2600" b="1" dirty="0"/>
              <a:t>Вид проекта: </a:t>
            </a:r>
            <a:r>
              <a:rPr lang="ru-RU" sz="2600" dirty="0"/>
              <a:t>творческий.</a:t>
            </a:r>
          </a:p>
          <a:p>
            <a:pPr marL="0" indent="0" algn="ctr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96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496" y="365125"/>
            <a:ext cx="10714046" cy="749997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cs typeface="Aharoni" panose="02010803020104030203" pitchFamily="2" charset="-79"/>
              </a:rPr>
              <a:t>       </a:t>
            </a:r>
            <a:r>
              <a:rPr lang="ru-RU" sz="2400" b="1" dirty="0">
                <a:cs typeface="Aharoni" panose="02010803020104030203" pitchFamily="2" charset="-79"/>
              </a:rPr>
              <a:t>Учащиеся и родители познакомились с понятием  </a:t>
            </a:r>
            <a:br>
              <a:rPr lang="ru-RU" sz="2400" b="1" dirty="0">
                <a:cs typeface="Aharoni" panose="02010803020104030203" pitchFamily="2" charset="-79"/>
              </a:rPr>
            </a:br>
            <a:r>
              <a:rPr lang="ru-RU" sz="2400" b="1" dirty="0">
                <a:cs typeface="Aharoni" panose="02010803020104030203" pitchFamily="2" charset="-79"/>
              </a:rPr>
              <a:t> </a:t>
            </a:r>
            <a:r>
              <a:rPr lang="ru-RU" sz="3600" i="1" dirty="0">
                <a:solidFill>
                  <a:srgbClr val="7030A0"/>
                </a:solidFill>
              </a:rPr>
              <a:t>ПРОГРАММНАЯ МУЗЫКА</a:t>
            </a:r>
            <a:endParaRPr lang="ru-RU" sz="3600" b="1" i="1" spc="300" dirty="0">
              <a:solidFill>
                <a:srgbClr val="7030A0"/>
              </a:solidFill>
              <a:cs typeface="Aharoni" panose="02010803020104030203" pitchFamily="2" charset="-79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00" y="1967462"/>
            <a:ext cx="3744000" cy="292307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95" y="1929744"/>
            <a:ext cx="3672000" cy="25485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09024" y="3322188"/>
            <a:ext cx="1965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err="1">
                <a:latin typeface="Pompadur" panose="020B0603050302020204" pitchFamily="34" charset="-52"/>
              </a:rPr>
              <a:t>Т.Назарова</a:t>
            </a:r>
            <a:r>
              <a:rPr lang="ru-RU" sz="1600" i="1" dirty="0">
                <a:latin typeface="Pompadur" panose="020B0603050302020204" pitchFamily="34" charset="-52"/>
              </a:rPr>
              <a:t>  </a:t>
            </a:r>
          </a:p>
          <a:p>
            <a:pPr algn="ctr"/>
            <a:r>
              <a:rPr lang="ru-RU" sz="1600" i="1" dirty="0">
                <a:latin typeface="Pompadur" panose="020B0603050302020204" pitchFamily="34" charset="-52"/>
              </a:rPr>
              <a:t>«Летний дождик»</a:t>
            </a:r>
            <a:r>
              <a:rPr lang="en-US" sz="1600" i="1" dirty="0">
                <a:latin typeface="Century Schoolbook" panose="02040604050505020304" pitchFamily="18" charset="0"/>
              </a:rPr>
              <a:t> </a:t>
            </a:r>
            <a:endParaRPr lang="ru-RU" sz="1600" i="1" dirty="0">
              <a:latin typeface="Pompadur" panose="020B0603050302020204" pitchFamily="34" charset="-52"/>
            </a:endParaRPr>
          </a:p>
          <a:p>
            <a:pPr algn="ctr"/>
            <a:r>
              <a:rPr lang="ru-RU" sz="1600" i="1" dirty="0">
                <a:latin typeface="Pompadur" panose="020B0603050302020204" pitchFamily="34" charset="-52"/>
              </a:rPr>
              <a:t>Исполняет: </a:t>
            </a:r>
          </a:p>
          <a:p>
            <a:pPr algn="ctr"/>
            <a:r>
              <a:rPr lang="ru-RU" sz="1600" i="1" dirty="0" err="1">
                <a:latin typeface="Pompadur" panose="020B0603050302020204" pitchFamily="34" charset="-52"/>
              </a:rPr>
              <a:t>Плитченкова</a:t>
            </a:r>
            <a:r>
              <a:rPr lang="ru-RU" sz="1600" i="1" dirty="0">
                <a:latin typeface="Pompadur" panose="020B0603050302020204" pitchFamily="34" charset="-52"/>
              </a:rPr>
              <a:t> Ева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0F4980-AB9B-4D55-B68B-6F289A7EB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3504" y="3819113"/>
            <a:ext cx="3744000" cy="280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EB9067-9C82-4989-B191-AE9EB2143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9504" y="430137"/>
            <a:ext cx="3492000" cy="2619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FC5C76-838D-4854-AE32-296B8ECFBF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8852" y="3644458"/>
            <a:ext cx="3960000" cy="297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FA1B9D-EC76-4FA1-841C-2F80870C4E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496" y="4641786"/>
            <a:ext cx="2844000" cy="2133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44EE3D-14FF-4686-8E65-E6E77F0263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265" y="944404"/>
            <a:ext cx="3398004" cy="254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5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F162203-42F2-4ED3-8259-061AA9FBF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7"/>
          <a:stretch/>
        </p:blipFill>
        <p:spPr>
          <a:xfrm>
            <a:off x="1417646" y="261000"/>
            <a:ext cx="9144678" cy="633600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bg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21324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32C99602-5823-47ED-B283-03B355C5C9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29" t="23938" r="24464" b="10617"/>
          <a:stretch/>
        </p:blipFill>
        <p:spPr>
          <a:xfrm>
            <a:off x="1626669" y="231006"/>
            <a:ext cx="8667415" cy="6475907"/>
          </a:xfrm>
        </p:spPr>
      </p:pic>
    </p:spTree>
    <p:extLst>
      <p:ext uri="{BB962C8B-B14F-4D97-AF65-F5344CB8AC3E}">
        <p14:creationId xmlns:p14="http://schemas.microsoft.com/office/powerpoint/2010/main" val="328797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DD5F1E-7473-45B6-8AC3-AB97B0064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00" y="593271"/>
            <a:ext cx="7797800" cy="984704"/>
          </a:xfrm>
        </p:spPr>
        <p:txBody>
          <a:bodyPr>
            <a:normAutofit fontScale="90000"/>
          </a:bodyPr>
          <a:lstStyle/>
          <a:p>
            <a:r>
              <a:rPr lang="ru-RU" b="1" u="sng" dirty="0">
                <a:latin typeface="Batang" panose="02030600000101010101" pitchFamily="18" charset="-127"/>
                <a:ea typeface="Batang" panose="02030600000101010101" pitchFamily="18" charset="-127"/>
              </a:rPr>
              <a:t>Ресурсы обеспечения проекта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44696-3183-43CB-B331-BFD452ADD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50" y="1133475"/>
            <a:ext cx="11344275" cy="5419725"/>
          </a:xfrm>
          <a:solidFill>
            <a:srgbClr val="F2F2F2"/>
          </a:solidFill>
          <a:ln w="38100">
            <a:solidFill>
              <a:schemeClr val="bg1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/>
              <a:t>Организационные: </a:t>
            </a:r>
          </a:p>
          <a:p>
            <a:pPr marL="0" indent="0" algn="just">
              <a:buNone/>
            </a:pPr>
            <a:r>
              <a:rPr lang="ru-RU" dirty="0"/>
              <a:t>Деятельность педагогов и детей регулируется в соответствии с разработанным планом деятельности и содержанием учебно- воспитательной и культурно-познавательной работы в классе.  </a:t>
            </a:r>
          </a:p>
          <a:p>
            <a:pPr marL="0" indent="0" algn="just">
              <a:buNone/>
            </a:pPr>
            <a:r>
              <a:rPr lang="ru-RU" b="1" dirty="0"/>
              <a:t>Информационные:</a:t>
            </a:r>
          </a:p>
          <a:p>
            <a:pPr marL="0" indent="0" algn="just">
              <a:buNone/>
            </a:pPr>
            <a:r>
              <a:rPr lang="ru-RU" dirty="0"/>
              <a:t>Произведения фортепианной, вокальной, инструментальной музыки  </a:t>
            </a:r>
            <a:r>
              <a:rPr lang="ru-RU" dirty="0" err="1"/>
              <a:t>В.Коровицына</a:t>
            </a:r>
            <a:r>
              <a:rPr lang="ru-RU" dirty="0"/>
              <a:t>, </a:t>
            </a:r>
            <a:r>
              <a:rPr lang="ru-RU" dirty="0" err="1"/>
              <a:t>Ж.Металлиди</a:t>
            </a:r>
            <a:r>
              <a:rPr lang="ru-RU" dirty="0"/>
              <a:t>, </a:t>
            </a:r>
            <a:r>
              <a:rPr lang="ru-RU" dirty="0" err="1"/>
              <a:t>С.Баневича</a:t>
            </a:r>
            <a:r>
              <a:rPr lang="ru-RU" dirty="0"/>
              <a:t>, </a:t>
            </a:r>
            <a:r>
              <a:rPr lang="ru-RU" dirty="0" err="1"/>
              <a:t>г.Балаева</a:t>
            </a:r>
            <a:r>
              <a:rPr lang="ru-RU" dirty="0"/>
              <a:t>, </a:t>
            </a:r>
            <a:r>
              <a:rPr lang="ru-RU" dirty="0" err="1"/>
              <a:t>И.Парфенова</a:t>
            </a:r>
            <a:r>
              <a:rPr lang="ru-RU" dirty="0"/>
              <a:t>, </a:t>
            </a:r>
            <a:r>
              <a:rPr lang="ru-RU" dirty="0" err="1"/>
              <a:t>В.Гиллока</a:t>
            </a:r>
            <a:r>
              <a:rPr lang="ru-RU" dirty="0"/>
              <a:t> и других современных  композиторов.</a:t>
            </a:r>
          </a:p>
          <a:p>
            <a:pPr marL="0" indent="0">
              <a:buNone/>
            </a:pPr>
            <a:r>
              <a:rPr lang="ru-RU" dirty="0"/>
              <a:t>Материально - техническое обеспечение:  видеоаппаратура, микрофон, рояли и другие инструменты.</a:t>
            </a:r>
            <a:r>
              <a:rPr lang="ru-RU" b="1" dirty="0"/>
              <a:t> </a:t>
            </a:r>
          </a:p>
          <a:p>
            <a:pPr marL="0" indent="0">
              <a:buNone/>
            </a:pPr>
            <a:endParaRPr lang="ru-RU" b="1" dirty="0"/>
          </a:p>
          <a:p>
            <a:pPr marL="0" indent="0" algn="ctr">
              <a:buNone/>
            </a:pPr>
            <a:r>
              <a:rPr lang="ru-RU" sz="3600" b="1" dirty="0"/>
              <a:t>Актуальность выбранной темы:</a:t>
            </a:r>
          </a:p>
          <a:p>
            <a:pPr marL="0" indent="0" algn="just">
              <a:buNone/>
            </a:pPr>
            <a:r>
              <a:rPr lang="ru-RU" dirty="0"/>
              <a:t>        Расширение музыкально-познавательной сферы учащихся. Удовлетворение духовных потребностей личности. Возможность самореализации в концертной деятельности.</a:t>
            </a:r>
          </a:p>
          <a:p>
            <a:pPr marL="0" indent="0" algn="just">
              <a:buNone/>
            </a:pPr>
            <a:r>
              <a:rPr lang="ru-RU" b="1" dirty="0"/>
              <a:t>Цель:</a:t>
            </a:r>
          </a:p>
          <a:p>
            <a:pPr marL="0" indent="0" algn="just">
              <a:buNone/>
            </a:pPr>
            <a:r>
              <a:rPr lang="ru-RU" dirty="0"/>
              <a:t>Повышение  мотивации к обучению  через  раскрытие творческих способностей   учащихся 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864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CDEBC3BD-7BD7-4D89-94A9-3004F12A9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909" y="1159734"/>
            <a:ext cx="10314181" cy="5357232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/>
              <a:t>                                             </a:t>
            </a:r>
          </a:p>
          <a:p>
            <a:pPr marL="0" indent="0">
              <a:buNone/>
            </a:pPr>
            <a:r>
              <a:rPr lang="ru-RU" b="1" dirty="0"/>
              <a:t>                                            Образовательные:</a:t>
            </a:r>
            <a:r>
              <a:rPr lang="ru-RU" dirty="0"/>
              <a:t>	</a:t>
            </a:r>
          </a:p>
          <a:p>
            <a:pPr marL="0" indent="0">
              <a:buNone/>
            </a:pPr>
            <a:r>
              <a:rPr lang="ru-RU" dirty="0"/>
              <a:t> • Овладение драматургическими особенностями  малых форм.</a:t>
            </a:r>
          </a:p>
          <a:p>
            <a:pPr marL="0" indent="0">
              <a:buNone/>
            </a:pPr>
            <a:r>
              <a:rPr lang="ru-RU" dirty="0"/>
              <a:t> • Работа над техническими  приёмами игры на инструменте,  </a:t>
            </a:r>
          </a:p>
          <a:p>
            <a:pPr marL="0" indent="0">
              <a:buNone/>
            </a:pPr>
            <a:r>
              <a:rPr lang="ru-RU" dirty="0"/>
              <a:t>    необходимыми для решения художественных задач.</a:t>
            </a:r>
          </a:p>
          <a:p>
            <a:pPr marL="0" indent="0">
              <a:buNone/>
            </a:pPr>
            <a:r>
              <a:rPr lang="ru-RU" dirty="0"/>
              <a:t> • Обучение навыкам звукоизвлечения.</a:t>
            </a:r>
          </a:p>
          <a:p>
            <a:pPr marL="0" indent="0">
              <a:buNone/>
            </a:pPr>
            <a:r>
              <a:rPr lang="ru-RU" dirty="0"/>
              <a:t> • Работа над особенностями ансамблевого исполнительства.</a:t>
            </a:r>
          </a:p>
          <a:p>
            <a:pPr marL="0" indent="0">
              <a:buNone/>
            </a:pPr>
            <a:r>
              <a:rPr lang="ru-RU" dirty="0"/>
              <a:t> • Обучение навыкам грамотного аккомпанирования и чуткого</a:t>
            </a:r>
          </a:p>
          <a:p>
            <a:pPr marL="0" indent="0">
              <a:buNone/>
            </a:pPr>
            <a:r>
              <a:rPr lang="ru-RU" dirty="0"/>
              <a:t>    отношения к исполнителю. </a:t>
            </a:r>
          </a:p>
          <a:p>
            <a:pPr marL="0" indent="0">
              <a:buNone/>
            </a:pPr>
            <a:r>
              <a:rPr lang="ru-RU" dirty="0"/>
              <a:t> • Расширение знаний учащихся о музыке современных</a:t>
            </a:r>
          </a:p>
          <a:p>
            <a:pPr marL="0" indent="0">
              <a:buNone/>
            </a:pPr>
            <a:r>
              <a:rPr lang="ru-RU" dirty="0"/>
              <a:t>    композиторов.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6B51A5-7830-4F1D-A741-6A69F72544F4}"/>
              </a:ext>
            </a:extLst>
          </p:cNvPr>
          <p:cNvSpPr txBox="1"/>
          <p:nvPr/>
        </p:nvSpPr>
        <p:spPr>
          <a:xfrm>
            <a:off x="2854712" y="390293"/>
            <a:ext cx="62335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З А Д А Ч И</a:t>
            </a:r>
          </a:p>
        </p:txBody>
      </p:sp>
    </p:spTree>
    <p:extLst>
      <p:ext uri="{BB962C8B-B14F-4D97-AF65-F5344CB8AC3E}">
        <p14:creationId xmlns:p14="http://schemas.microsoft.com/office/powerpoint/2010/main" val="176667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E2A2C18-73E6-4520-994A-CB6556AB1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307" y="1253331"/>
            <a:ext cx="10270273" cy="4500698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                                          Развивающие: </a:t>
            </a:r>
          </a:p>
          <a:p>
            <a:pPr marL="0" indent="0">
              <a:buNone/>
            </a:pPr>
            <a:r>
              <a:rPr lang="ru-RU" dirty="0"/>
              <a:t> •  Развитие творческого воображения и артистизма.</a:t>
            </a:r>
          </a:p>
          <a:p>
            <a:pPr marL="0" indent="0">
              <a:buNone/>
            </a:pPr>
            <a:r>
              <a:rPr lang="ru-RU" dirty="0"/>
              <a:t> •  Развитие коммуникативных способностей, основ</a:t>
            </a:r>
          </a:p>
          <a:p>
            <a:pPr marL="0" indent="0">
              <a:buNone/>
            </a:pPr>
            <a:r>
              <a:rPr lang="ru-RU" dirty="0"/>
              <a:t>    культурного поведения, исполнительской культуры.</a:t>
            </a:r>
          </a:p>
          <a:p>
            <a:pPr marL="0" indent="0">
              <a:buNone/>
            </a:pPr>
            <a:r>
              <a:rPr lang="ru-RU" dirty="0"/>
              <a:t> • Формирование эстетического  вкуса на лучших образцах</a:t>
            </a:r>
          </a:p>
          <a:p>
            <a:pPr marL="0" indent="0">
              <a:buNone/>
            </a:pPr>
            <a:r>
              <a:rPr lang="ru-RU" dirty="0"/>
              <a:t>    современной  музыки российских и зарубежных композиторов. </a:t>
            </a:r>
          </a:p>
          <a:p>
            <a:pPr marL="0" indent="0">
              <a:buNone/>
            </a:pPr>
            <a:r>
              <a:rPr lang="ru-RU" dirty="0"/>
              <a:t> •  Развитие восприятия музыки  разных стилей и  жанров.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604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3A2D3DE-0D52-4EC8-8348-4D15F0542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014" y="691376"/>
            <a:ext cx="10511971" cy="5430643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                                         </a:t>
            </a:r>
          </a:p>
          <a:p>
            <a:pPr marL="0" indent="0">
              <a:buNone/>
            </a:pPr>
            <a:r>
              <a:rPr lang="ru-RU" b="1" dirty="0"/>
              <a:t>                                            Воспитательные:</a:t>
            </a:r>
          </a:p>
          <a:p>
            <a:pPr marL="0" indent="0">
              <a:buNone/>
            </a:pPr>
            <a:r>
              <a:rPr lang="ru-RU" dirty="0"/>
              <a:t> • Воспитание сценической выдержки, воли, характера, чувства</a:t>
            </a:r>
          </a:p>
          <a:p>
            <a:pPr marL="0" indent="0">
              <a:buNone/>
            </a:pPr>
            <a:r>
              <a:rPr lang="ru-RU" dirty="0"/>
              <a:t>    ответственности за совместную творческую деятельность.</a:t>
            </a:r>
          </a:p>
          <a:p>
            <a:pPr marL="0" indent="0">
              <a:buNone/>
            </a:pPr>
            <a:r>
              <a:rPr lang="ru-RU" dirty="0"/>
              <a:t> • Воспитание грамотного слушателя, ценителя музыки.</a:t>
            </a:r>
          </a:p>
          <a:p>
            <a:pPr marL="0" indent="0">
              <a:buNone/>
            </a:pPr>
            <a:r>
              <a:rPr lang="ru-RU" dirty="0"/>
              <a:t> • Воспитание творческой активности и умения общаться с</a:t>
            </a:r>
          </a:p>
          <a:p>
            <a:pPr marL="0" indent="0">
              <a:buNone/>
            </a:pPr>
            <a:r>
              <a:rPr lang="ru-RU" dirty="0"/>
              <a:t>    аудиторией.</a:t>
            </a:r>
          </a:p>
          <a:p>
            <a:pPr marL="0" indent="0">
              <a:buNone/>
            </a:pPr>
            <a:r>
              <a:rPr lang="ru-RU" dirty="0"/>
              <a:t> • Воспитание  чувства патриотизма , через творчество Российских</a:t>
            </a:r>
          </a:p>
          <a:p>
            <a:pPr marL="0" indent="0">
              <a:buNone/>
            </a:pPr>
            <a:r>
              <a:rPr lang="ru-RU" dirty="0"/>
              <a:t>    композиторов.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192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F17F441-D61A-4F8B-96DE-C25E732BE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3" y="823415"/>
            <a:ext cx="11495314" cy="5845014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/>
              <a:t>            </a:t>
            </a:r>
            <a:r>
              <a:rPr lang="ru-RU" sz="2400" b="1" dirty="0"/>
              <a:t> I этап ( подготовительный)</a:t>
            </a:r>
          </a:p>
          <a:p>
            <a:pPr marL="0" indent="0" algn="just">
              <a:buNone/>
            </a:pPr>
            <a:r>
              <a:rPr lang="ru-RU" sz="2400" dirty="0"/>
              <a:t>       •  </a:t>
            </a:r>
            <a:r>
              <a:rPr lang="ru-RU" sz="2400" dirty="0">
                <a:cs typeface="Times New Roman" panose="02020603050405020304" pitchFamily="18" charset="0"/>
              </a:rPr>
              <a:t>Подбор литературы по теме современные композиторы.</a:t>
            </a:r>
          </a:p>
          <a:p>
            <a:pPr marL="0" indent="0" algn="just">
              <a:buNone/>
            </a:pPr>
            <a:r>
              <a:rPr lang="ru-RU" sz="2400" dirty="0">
                <a:cs typeface="Times New Roman" panose="02020603050405020304" pitchFamily="18" charset="0"/>
              </a:rPr>
              <a:t>       •  Подбор исполнительского репертуара.</a:t>
            </a:r>
          </a:p>
          <a:p>
            <a:pPr marL="0" indent="0" algn="just">
              <a:buNone/>
            </a:pPr>
            <a:r>
              <a:rPr lang="ru-RU" sz="2400" b="1" dirty="0">
                <a:cs typeface="Times New Roman" panose="02020603050405020304" pitchFamily="18" charset="0"/>
              </a:rPr>
              <a:t>            II этап </a:t>
            </a:r>
          </a:p>
          <a:p>
            <a:pPr marL="0" indent="0" algn="just">
              <a:buNone/>
            </a:pPr>
            <a:r>
              <a:rPr lang="ru-RU" sz="2400" dirty="0">
                <a:cs typeface="Times New Roman" panose="02020603050405020304" pitchFamily="18" charset="0"/>
              </a:rPr>
              <a:t>       • Распределение информационного и исполнительского материала </a:t>
            </a:r>
          </a:p>
          <a:p>
            <a:pPr marL="0" indent="0" algn="just">
              <a:buNone/>
            </a:pPr>
            <a:r>
              <a:rPr lang="ru-RU" sz="2400" dirty="0">
                <a:cs typeface="Times New Roman" panose="02020603050405020304" pitchFamily="18" charset="0"/>
              </a:rPr>
              <a:t>         (произведений композиторов) между учащимися и преподавателями,</a:t>
            </a:r>
          </a:p>
          <a:p>
            <a:pPr marL="0" indent="0" algn="just">
              <a:buNone/>
            </a:pPr>
            <a:r>
              <a:rPr lang="ru-RU" sz="2400" dirty="0">
                <a:cs typeface="Times New Roman" panose="02020603050405020304" pitchFamily="18" charset="0"/>
              </a:rPr>
              <a:t>         участвующими  в концерте.</a:t>
            </a:r>
          </a:p>
          <a:p>
            <a:pPr marL="0" indent="0" algn="just">
              <a:buNone/>
            </a:pPr>
            <a:r>
              <a:rPr lang="ru-RU" sz="2400" dirty="0">
                <a:cs typeface="Times New Roman" panose="02020603050405020304" pitchFamily="18" charset="0"/>
              </a:rPr>
              <a:t>       • Разучивание произведений, выбранных на I этапе .Тщательная работа над</a:t>
            </a:r>
          </a:p>
          <a:p>
            <a:pPr marL="0" indent="0" algn="just">
              <a:buNone/>
            </a:pPr>
            <a:r>
              <a:rPr lang="ru-RU" sz="2400" dirty="0">
                <a:cs typeface="Times New Roman" panose="02020603050405020304" pitchFamily="18" charset="0"/>
              </a:rPr>
              <a:t>         интонацией, пианистическими движениями, отработка пульса в сольном и</a:t>
            </a:r>
          </a:p>
          <a:p>
            <a:pPr marL="0" indent="0" algn="just">
              <a:buNone/>
            </a:pPr>
            <a:r>
              <a:rPr lang="ru-RU" sz="2400" dirty="0">
                <a:cs typeface="Times New Roman" panose="02020603050405020304" pitchFamily="18" charset="0"/>
              </a:rPr>
              <a:t>         ансамблевом исполнении.</a:t>
            </a:r>
          </a:p>
          <a:p>
            <a:pPr marL="0" indent="0" algn="just">
              <a:buNone/>
            </a:pPr>
            <a:r>
              <a:rPr lang="ru-RU" sz="2400" dirty="0">
                <a:cs typeface="Times New Roman" panose="02020603050405020304" pitchFamily="18" charset="0"/>
              </a:rPr>
              <a:t>       • Работа над формообразованием и звукоизвлечением, над воплощением</a:t>
            </a:r>
          </a:p>
          <a:p>
            <a:pPr marL="0" indent="0" algn="just">
              <a:buNone/>
            </a:pPr>
            <a:r>
              <a:rPr lang="ru-RU" sz="2400" dirty="0">
                <a:cs typeface="Times New Roman" panose="02020603050405020304" pitchFamily="18" charset="0"/>
              </a:rPr>
              <a:t>          художественного образа в разучиваемых пьесах. </a:t>
            </a:r>
          </a:p>
          <a:p>
            <a:pPr marL="0" indent="0" algn="just">
              <a:buNone/>
            </a:pPr>
            <a:r>
              <a:rPr lang="ru-RU" sz="2400" dirty="0">
                <a:cs typeface="Times New Roman" panose="02020603050405020304" pitchFamily="18" charset="0"/>
              </a:rPr>
              <a:t>      • Создание презентации  к  концерту.</a:t>
            </a:r>
          </a:p>
          <a:p>
            <a:pPr marL="0" indent="0" algn="just">
              <a:buNone/>
            </a:pPr>
            <a:r>
              <a:rPr lang="ru-RU" sz="2400" dirty="0"/>
              <a:t>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D71698-0E55-47AC-83F5-0151928CE870}"/>
              </a:ext>
            </a:extLst>
          </p:cNvPr>
          <p:cNvSpPr txBox="1"/>
          <p:nvPr/>
        </p:nvSpPr>
        <p:spPr>
          <a:xfrm>
            <a:off x="3534937" y="245327"/>
            <a:ext cx="541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Э Т А П Ы   П Р О Е К Т А</a:t>
            </a:r>
          </a:p>
        </p:txBody>
      </p:sp>
    </p:spTree>
    <p:extLst>
      <p:ext uri="{BB962C8B-B14F-4D97-AF65-F5344CB8AC3E}">
        <p14:creationId xmlns:p14="http://schemas.microsoft.com/office/powerpoint/2010/main" val="16685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A91F647-2D20-46EC-BB72-ECD30F519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48" y="228601"/>
            <a:ext cx="11817625" cy="352839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800" b="1" dirty="0"/>
              <a:t> </a:t>
            </a:r>
            <a:r>
              <a:rPr lang="ru-RU" sz="7400" dirty="0"/>
              <a:t>•   </a:t>
            </a:r>
            <a:r>
              <a:rPr lang="ru-RU" sz="7400" b="1" dirty="0"/>
              <a:t>Реализация проекта  </a:t>
            </a:r>
            <a:r>
              <a:rPr lang="ru-RU" sz="7400" dirty="0"/>
              <a:t>происходит в результате системной работы с  учащимися на уроках,  их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7400" dirty="0"/>
              <a:t>      домашними занятиями,  общением  с родителями.  За месяц до назначенной даты концерта  проходят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7400" dirty="0"/>
              <a:t>      репетиции, сначала в классе, затем в концертном зале, проходит монтаж с видео  материалом.     За неделю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7400" dirty="0"/>
              <a:t>      до концерта проводится репетиция всего концерта со всеми участниками по  выстроенной программе.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7400" dirty="0"/>
              <a:t> •  </a:t>
            </a:r>
            <a:r>
              <a:rPr lang="ru-RU" sz="7400" b="1" dirty="0">
                <a:cs typeface="Times New Roman" panose="02020603050405020304" pitchFamily="18" charset="0"/>
              </a:rPr>
              <a:t> III этап  - </a:t>
            </a:r>
            <a:r>
              <a:rPr lang="ru-RU" sz="7400" dirty="0">
                <a:cs typeface="Times New Roman" panose="02020603050405020304" pitchFamily="18" charset="0"/>
              </a:rPr>
              <a:t>планируемые результаты проекта</a:t>
            </a:r>
            <a:r>
              <a:rPr lang="en-US" sz="7400" dirty="0"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7400" dirty="0">
                <a:cs typeface="Times New Roman" panose="02020603050405020304" pitchFamily="18" charset="0"/>
              </a:rPr>
              <a:t>   </a:t>
            </a:r>
            <a:r>
              <a:rPr lang="ru-RU" sz="7400" dirty="0">
                <a:cs typeface="Times New Roman" panose="02020603050405020304" pitchFamily="18" charset="0"/>
              </a:rPr>
              <a:t> </a:t>
            </a:r>
            <a:r>
              <a:rPr lang="en-US" sz="7400" dirty="0">
                <a:cs typeface="Times New Roman" panose="02020603050405020304" pitchFamily="18" charset="0"/>
              </a:rPr>
              <a:t>  </a:t>
            </a:r>
            <a:r>
              <a:rPr lang="ru-RU" sz="7400" dirty="0">
                <a:cs typeface="Times New Roman" panose="02020603050405020304" pitchFamily="18" charset="0"/>
              </a:rPr>
              <a:t>проведение праздничного  тематического концерта в назначенную дату,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7400" dirty="0">
                <a:cs typeface="Times New Roman" panose="02020603050405020304" pitchFamily="18" charset="0"/>
              </a:rPr>
              <a:t>      в концертном зале школы, в сопровождении красочной презентации -  для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7400" dirty="0">
                <a:cs typeface="Times New Roman" panose="02020603050405020304" pitchFamily="18" charset="0"/>
              </a:rPr>
              <a:t>      родителей, друзей, гостей и всех желающих.</a:t>
            </a:r>
            <a:endParaRPr lang="ru-RU" sz="7400" dirty="0"/>
          </a:p>
          <a:p>
            <a:pPr marL="0" indent="0">
              <a:buNone/>
            </a:pPr>
            <a:r>
              <a:rPr lang="ru-RU" sz="2400" dirty="0"/>
              <a:t>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2E2F5E-1A37-4DC9-9487-35254E4F43D5}"/>
              </a:ext>
            </a:extLst>
          </p:cNvPr>
          <p:cNvSpPr txBox="1"/>
          <p:nvPr/>
        </p:nvSpPr>
        <p:spPr>
          <a:xfrm>
            <a:off x="2020229" y="3866564"/>
            <a:ext cx="8151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А Н А Л И З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4BD955-3FE6-4F51-A133-314ECDA70345}"/>
              </a:ext>
            </a:extLst>
          </p:cNvPr>
          <p:cNvSpPr txBox="1"/>
          <p:nvPr/>
        </p:nvSpPr>
        <p:spPr>
          <a:xfrm>
            <a:off x="626165" y="4681330"/>
            <a:ext cx="10555357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/>
              <a:t>Эмоциональная заинтересованность обучающихся в процессе работы над музыкальными произведениями.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/>
              <a:t>Отзывы родителей, впечатления, чувство  радости детей от концерта, от самореализации.</a:t>
            </a:r>
          </a:p>
        </p:txBody>
      </p:sp>
    </p:spTree>
    <p:extLst>
      <p:ext uri="{BB962C8B-B14F-4D97-AF65-F5344CB8AC3E}">
        <p14:creationId xmlns:p14="http://schemas.microsoft.com/office/powerpoint/2010/main" val="266477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458F0FC1-D658-432A-A2E0-BA0D7DACF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4952" y="224253"/>
            <a:ext cx="7822095" cy="43999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0746B1C-09FE-4DAB-9976-84E881A3E7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0" t="35842" r="6106" b="35507"/>
          <a:stretch/>
        </p:blipFill>
        <p:spPr>
          <a:xfrm>
            <a:off x="685799" y="4738480"/>
            <a:ext cx="11201400" cy="196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4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0AE94FE-04B2-4206-B608-785D66C1F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8141" y="678770"/>
            <a:ext cx="4535715" cy="798285"/>
          </a:xfrm>
        </p:spPr>
        <p:txBody>
          <a:bodyPr>
            <a:normAutofit fontScale="90000"/>
          </a:bodyPr>
          <a:lstStyle/>
          <a:p>
            <a:r>
              <a:rPr lang="ru-RU" b="1" u="sng" dirty="0">
                <a:latin typeface="Batang" panose="02030600000101010101" pitchFamily="18" charset="-127"/>
                <a:ea typeface="Batang" panose="02030600000101010101" pitchFamily="18" charset="-127"/>
              </a:rPr>
              <a:t>Замысел проекта  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5D1A18-2044-45DF-9B26-8E5DCCDA1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294" y="1477055"/>
            <a:ext cx="11553371" cy="5015186"/>
          </a:xfr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5100" dirty="0"/>
              <a:t>          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9600" dirty="0">
                <a:cs typeface="Times New Roman" panose="02020603050405020304" pitchFamily="18" charset="0"/>
              </a:rPr>
              <a:t>Проект был задуман в 2017 году в результате общения и обмена творческим опытом двух преподавателей фортепианного отделения, с целью ознакомления  учащихся, родителей и преподавателей с музыкой композиторов, живущих и творящих в настоящее время в России, а также создания новых возможностей для учащихся проявить себя в  концертной деятельности.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96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       Главным желанием преподавателей являлось создание особой атмосферы мероприятий проекта (концерты</a:t>
            </a:r>
            <a:r>
              <a:rPr lang="ru-RU" sz="9600" dirty="0">
                <a:solidFill>
                  <a:srgbClr val="000000"/>
                </a:solidFill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  в форме праздника с сопровождением музыкальных номеров красочными картинками из презентации). Такая форма концерта способствует созданию эмоциональной  раскованности, помогает  улучшить дружеские и творческие взаимоотношения преподавателей, учащихся и их родителей,  создает условия для успешности каждого ребенка. 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9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</a:t>
            </a:r>
            <a:endParaRPr lang="ru-RU" sz="51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480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0AE94FE-04B2-4206-B608-785D66C1F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3828142" y="621621"/>
            <a:ext cx="4535715" cy="45719"/>
          </a:xfrm>
        </p:spPr>
        <p:txBody>
          <a:bodyPr>
            <a:normAutofit fontScale="90000"/>
          </a:bodyPr>
          <a:lstStyle/>
          <a:p>
            <a:r>
              <a:rPr lang="ru-RU" b="1" u="sng" dirty="0">
                <a:latin typeface="Batang" panose="02030600000101010101" pitchFamily="18" charset="-127"/>
                <a:ea typeface="Batang" panose="02030600000101010101" pitchFamily="18" charset="-127"/>
              </a:rPr>
              <a:t> 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5D1A18-2044-45DF-9B26-8E5DCCDA1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315" y="667339"/>
            <a:ext cx="11224986" cy="5219111"/>
          </a:xfrm>
          <a:solidFill>
            <a:srgbClr val="F2F2F2"/>
          </a:solidFill>
          <a:ln w="38100"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400" dirty="0">
                <a:solidFill>
                  <a:srgbClr val="000000"/>
                </a:solidFill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             Проектный замысел заключался в организации концертов, способствующих также расширению музыкального кругозора, воспитанию патриотизма через музыку Российских композиторов, повышению интереса к исполнительству  и главное - повышения  мотивации к дальнейшему  обучению.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600" dirty="0">
                <a:solidFill>
                  <a:srgbClr val="000000"/>
                </a:solidFill>
                <a:ea typeface="Malgun Gothic" panose="020B0503020000020004" pitchFamily="34" charset="-127"/>
                <a:cs typeface="Times New Roman" panose="02020603050405020304" pitchFamily="18" charset="0"/>
              </a:rPr>
              <a:t>         </a:t>
            </a:r>
            <a:r>
              <a:rPr lang="ru-RU" sz="2400" dirty="0">
                <a:solidFill>
                  <a:srgbClr val="000000"/>
                </a:solidFill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Участие в данном проекте дает возможность каждому ребенку проявить себя в праздничной обстановке, исполнить любимые произведения, получить эмоциональный отклик слушателей. </a:t>
            </a:r>
            <a:endParaRPr lang="ru-RU" sz="2400" dirty="0">
              <a:effectLst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endParaRPr lang="ru-RU" sz="24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36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0AE94FE-04B2-4206-B608-785D66C1F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381" y="320040"/>
            <a:ext cx="7920990" cy="113156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     </a:t>
            </a:r>
            <a:br>
              <a:rPr lang="ru-RU" b="1" dirty="0"/>
            </a:br>
            <a:r>
              <a:rPr lang="ru-RU" b="1" dirty="0"/>
              <a:t>     Р Е А Л И З А Ц И Я    П Р О Е К Т А</a:t>
            </a:r>
            <a:r>
              <a:rPr lang="ru-RU" b="1" u="sng" dirty="0">
                <a:latin typeface="Batang" panose="02030600000101010101" pitchFamily="18" charset="-127"/>
                <a:ea typeface="Batang" panose="02030600000101010101" pitchFamily="18" charset="-127"/>
              </a:rPr>
              <a:t>  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5D1A18-2044-45DF-9B26-8E5DCCDA1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314" y="1783080"/>
            <a:ext cx="11553371" cy="3863340"/>
          </a:xfrm>
          <a:solidFill>
            <a:srgbClr val="F2F2F2"/>
          </a:solidFill>
          <a:ln w="38100">
            <a:solidFill>
              <a:schemeClr val="bg1"/>
            </a:solidFill>
          </a:ln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9600" dirty="0"/>
              <a:t>      </a:t>
            </a:r>
            <a:r>
              <a:rPr lang="ru-RU" sz="96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В рамках проекта (с момента его возникновения  до настоящего времени) состоялось три концерта  разнообразных по содержанию (информация об основных особенностях творчества композиторов), репертуару (российские и зарубежные современные композиторы) и  исполнителям (разные формы ансамблевого исполнительства), с вовлечением в творческий  процесс преподавателей и учащихся других отделений (вокал,  флейта, скрипка).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9600" dirty="0"/>
              <a:t>      К каждому концерту была создана яркая презентация из различных картинок, которые дополнили концертные номера, способствовали  образному зрительному восприятию. Так же были подготовлены красочные афиши и пригласительные билеты.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9600" dirty="0"/>
              <a:t>      </a:t>
            </a:r>
            <a:endParaRPr lang="ru-RU" sz="96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572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7C99E08-9612-40A3-9003-E26C3D2F6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" y="972978"/>
            <a:ext cx="8271510" cy="6056472"/>
          </a:xfr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65B5C3D-8D6A-480C-BD22-54E2A08C321C}"/>
              </a:ext>
            </a:extLst>
          </p:cNvPr>
          <p:cNvSpPr/>
          <p:nvPr/>
        </p:nvSpPr>
        <p:spPr>
          <a:xfrm>
            <a:off x="297180" y="182881"/>
            <a:ext cx="9121140" cy="59435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lnSpc>
                <a:spcPct val="120000"/>
              </a:lnSpc>
              <a:buNone/>
            </a:pPr>
            <a:endParaRPr lang="ru-RU" sz="2400" b="1" dirty="0">
              <a:solidFill>
                <a:schemeClr val="tx1"/>
              </a:solidFill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400" b="1" dirty="0">
                <a:solidFill>
                  <a:schemeClr val="tx1"/>
                </a:solidFill>
              </a:rPr>
              <a:t>Первый концерт состоялся в декабре 2017 года.  </a:t>
            </a:r>
            <a:endParaRPr lang="ru-RU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endParaRPr lang="ru-RU" sz="16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F065D34-C73A-4A08-802C-273D2C272A46}"/>
              </a:ext>
            </a:extLst>
          </p:cNvPr>
          <p:cNvSpPr/>
          <p:nvPr/>
        </p:nvSpPr>
        <p:spPr>
          <a:xfrm>
            <a:off x="9841230" y="1228725"/>
            <a:ext cx="1977390" cy="4400550"/>
          </a:xfrm>
          <a:prstGeom prst="rect">
            <a:avLst/>
          </a:prstGeom>
          <a:solidFill>
            <a:srgbClr val="F2F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2000" b="1" dirty="0">
                <a:solidFill>
                  <a:schemeClr val="tx1"/>
                </a:solidFill>
              </a:rPr>
              <a:t>Он был посвящен музыке  композиторов, творческая жизнь  которых тесно связана с Санкт – Петербургом.</a:t>
            </a:r>
            <a:endParaRPr lang="ru-RU" sz="20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1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31D0C2-95EA-4B75-95F1-41F6A35DB5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274" y="219074"/>
            <a:ext cx="13270547" cy="732336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00F0DD4-705A-4858-9D5B-F75183B4954C}"/>
              </a:ext>
            </a:extLst>
          </p:cNvPr>
          <p:cNvSpPr/>
          <p:nvPr/>
        </p:nvSpPr>
        <p:spPr>
          <a:xfrm>
            <a:off x="856143" y="337127"/>
            <a:ext cx="10479711" cy="3170099"/>
          </a:xfrm>
          <a:prstGeom prst="rect">
            <a:avLst/>
          </a:prstGeom>
          <a:solidFill>
            <a:srgbClr val="F2F2F2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/>
              <a:t>Владимир </a:t>
            </a:r>
            <a:r>
              <a:rPr lang="ru-RU" sz="2000" b="1" i="1" dirty="0" err="1"/>
              <a:t>Коровицын</a:t>
            </a:r>
            <a:r>
              <a:rPr lang="ru-RU" sz="2000" b="1" i="1" dirty="0"/>
              <a:t>, Жанна </a:t>
            </a:r>
            <a:r>
              <a:rPr lang="ru-RU" sz="2000" b="1" i="1" dirty="0" err="1"/>
              <a:t>Металлиди</a:t>
            </a:r>
            <a:r>
              <a:rPr lang="ru-RU" sz="2000" b="1" i="1" dirty="0"/>
              <a:t>, Сергей </a:t>
            </a:r>
            <a:r>
              <a:rPr lang="ru-RU" sz="2000" b="1" i="1" dirty="0" err="1"/>
              <a:t>Баневич</a:t>
            </a:r>
            <a:r>
              <a:rPr lang="ru-RU" sz="2000" b="1" i="1" dirty="0"/>
              <a:t> </a:t>
            </a:r>
            <a:r>
              <a:rPr lang="ru-RU" sz="2000" dirty="0"/>
              <a:t>- эти композиторы и их произведения стали героями первого  тематического концерта. Ряд пьес из сборников: «Детский альбом» «Путешествие по странам Западной Европы» Владимира </a:t>
            </a:r>
            <a:r>
              <a:rPr lang="ru-RU" sz="2000" dirty="0" err="1"/>
              <a:t>Коровицына</a:t>
            </a:r>
            <a:r>
              <a:rPr lang="ru-RU" sz="2000" dirty="0"/>
              <a:t> , «Самый лучший день» Жанны </a:t>
            </a:r>
            <a:r>
              <a:rPr lang="ru-RU" sz="2000" dirty="0" err="1"/>
              <a:t>Металлиди</a:t>
            </a:r>
            <a:r>
              <a:rPr lang="ru-RU" sz="2000" dirty="0"/>
              <a:t>, «Петербургские страницы» Сергея </a:t>
            </a:r>
            <a:r>
              <a:rPr lang="ru-RU" sz="2000" dirty="0" err="1"/>
              <a:t>Баневича</a:t>
            </a:r>
            <a:r>
              <a:rPr lang="ru-RU" sz="2000" dirty="0"/>
              <a:t> и его вокальная музыка  из радиопостановки «</a:t>
            </a:r>
            <a:r>
              <a:rPr lang="ru-RU" sz="2000" dirty="0" err="1"/>
              <a:t>Гуслина</a:t>
            </a:r>
            <a:r>
              <a:rPr lang="ru-RU" sz="2000" dirty="0"/>
              <a:t> консерватория» и спектакля «Земля детей»  прозвучали в сольном и ансамблевом исполнении учащимися разного </a:t>
            </a:r>
            <a:r>
              <a:rPr lang="ru-RU" sz="2000" dirty="0" err="1"/>
              <a:t>возрасного</a:t>
            </a:r>
            <a:r>
              <a:rPr lang="ru-RU" sz="2000" dirty="0"/>
              <a:t> уровня .</a:t>
            </a:r>
          </a:p>
          <a:p>
            <a:pPr algn="ctr"/>
            <a:r>
              <a:rPr lang="ru-RU" sz="2000" dirty="0"/>
              <a:t>    Музыка этих композиторов уникальна разнообразием форм и жанров, доступна для понимания  самых маленьких детей и подростков. Это позволило преподавателям выбрать пьесы, учитывая уровень технического и музыкального развития каждого учащегося, его темперамент и личные пожелания.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A55F2A-1580-DE7E-303B-32267C52C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075"/>
            <a:ext cx="10515600" cy="545782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758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382EA1-C863-4E12-92F0-150D9DF0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380" y="196047"/>
            <a:ext cx="13754684" cy="1325563"/>
          </a:xfrm>
        </p:spPr>
        <p:txBody>
          <a:bodyPr/>
          <a:lstStyle/>
          <a:p>
            <a:r>
              <a:rPr lang="ru-RU" sz="4000" b="1" u="sng" dirty="0">
                <a:latin typeface="Batang" panose="02030600000101010101" pitchFamily="18" charset="-127"/>
                <a:ea typeface="Batang" panose="02030600000101010101" pitchFamily="18" charset="-127"/>
              </a:rPr>
              <a:t>Содержание</a:t>
            </a:r>
            <a:r>
              <a:rPr lang="ru-RU" b="1" u="sng" dirty="0">
                <a:latin typeface="Batang" panose="02030600000101010101" pitchFamily="18" charset="-127"/>
                <a:ea typeface="Batang" panose="02030600000101010101" pitchFamily="18" charset="-127"/>
              </a:rPr>
              <a:t> первого концерта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2DFB24-8955-4E14-B4D6-FA1BBB97C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8217" y="1297858"/>
            <a:ext cx="6887029" cy="4375355"/>
          </a:xfrm>
          <a:solidFill>
            <a:srgbClr val="F2F2F2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dirty="0"/>
              <a:t>      Замечательные пьесы из фортепианных сборников -  «Детский альбом» «Путешествие по странам Западной Европы» Владимира </a:t>
            </a:r>
            <a:r>
              <a:rPr lang="ru-RU" dirty="0" err="1"/>
              <a:t>Коровицына</a:t>
            </a:r>
            <a:r>
              <a:rPr lang="ru-RU" dirty="0"/>
              <a:t>, «Самый лучший день» Жанны </a:t>
            </a:r>
            <a:r>
              <a:rPr lang="ru-RU" dirty="0" err="1"/>
              <a:t>Металлиди</a:t>
            </a:r>
            <a:r>
              <a:rPr lang="ru-RU" dirty="0"/>
              <a:t>,  - вошли в программу концерта.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FFA13F-17C6-46A4-8892-316E648B96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48" y="1062396"/>
            <a:ext cx="2463409" cy="34333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437255-A5CD-40F7-8B4E-07B6C52C92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80" y="2333624"/>
            <a:ext cx="2277410" cy="31060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9E8555-BF4B-44DC-BFC3-3C5120D98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54" y="3224490"/>
            <a:ext cx="2329656" cy="321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0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F64144-3041-49EF-AE0E-E43F66BAD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4286" y="304800"/>
            <a:ext cx="4459514" cy="5776685"/>
          </a:xfr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dirty="0"/>
              <a:t> </a:t>
            </a:r>
            <a:r>
              <a:rPr lang="ru-RU" sz="2400" dirty="0"/>
              <a:t>Во время концерта зрители  получили  информацию в виде рассказа  об основных особенностях творчества композиторов, чья музыка  звучала . Участники проекта  совершили вместе со слушателями путешествие в мир детства и  сказки , которое  сопровождалось красочными слайдами  с изображением тематики произведений, названиями пьес и имен их  исполнителей.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05AF60-EB3B-442A-93F9-273C187D77A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796" y="304800"/>
            <a:ext cx="5039548" cy="47803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0B8C98-D139-4DA3-9277-1A60E1CFA9E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1483" y="3080657"/>
            <a:ext cx="4343996" cy="69903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/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2450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2138</TotalTime>
  <Words>1633</Words>
  <Application>Microsoft Office PowerPoint</Application>
  <PresentationFormat>Широкоэкранный</PresentationFormat>
  <Paragraphs>158</Paragraphs>
  <Slides>29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41" baseType="lpstr">
      <vt:lpstr>Batang</vt:lpstr>
      <vt:lpstr>Arial</vt:lpstr>
      <vt:lpstr>Arial Black</vt:lpstr>
      <vt:lpstr>Arial Narrow</vt:lpstr>
      <vt:lpstr>Calibri</vt:lpstr>
      <vt:lpstr>Calibri Light</vt:lpstr>
      <vt:lpstr>Century Schoolbook</vt:lpstr>
      <vt:lpstr>Monotype Corsiva</vt:lpstr>
      <vt:lpstr>Pompadur</vt:lpstr>
      <vt:lpstr>Times New Roman</vt:lpstr>
      <vt:lpstr>Wingdings</vt:lpstr>
      <vt:lpstr>Office Theme</vt:lpstr>
      <vt:lpstr>Презентация PowerPoint</vt:lpstr>
      <vt:lpstr>Презентация PowerPoint</vt:lpstr>
      <vt:lpstr>Замысел проекта    </vt:lpstr>
      <vt:lpstr>   </vt:lpstr>
      <vt:lpstr>           Р Е А Л И З А Ц И Я    П Р О Е К Т А    </vt:lpstr>
      <vt:lpstr>Презентация PowerPoint</vt:lpstr>
      <vt:lpstr>Презентация PowerPoint</vt:lpstr>
      <vt:lpstr>Содержание первого концерта </vt:lpstr>
      <vt:lpstr>Презентация PowerPoint</vt:lpstr>
      <vt:lpstr>Презентация PowerPoint</vt:lpstr>
      <vt:lpstr>Презентация PowerPoint</vt:lpstr>
      <vt:lpstr>Презентация PowerPoint</vt:lpstr>
      <vt:lpstr>Концерт состоял из  трех тематических частей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ТРЕТИЙ     КОНЦЕРТ</vt:lpstr>
      <vt:lpstr>Презентация PowerPoint</vt:lpstr>
      <vt:lpstr>       Учащиеся и родители познакомились с понятием    ПРОГРАММНАЯ МУЗЫКА</vt:lpstr>
      <vt:lpstr>Презентация PowerPoint</vt:lpstr>
      <vt:lpstr>Презентация PowerPoint</vt:lpstr>
      <vt:lpstr>Ресурсы обеспечения проекта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«Современные композиторы детям»</dc:title>
  <dc:creator>Мария Kолесник</dc:creator>
  <cp:lastModifiedBy>Людмила Конради</cp:lastModifiedBy>
  <cp:revision>259</cp:revision>
  <dcterms:created xsi:type="dcterms:W3CDTF">2017-12-13T13:30:29Z</dcterms:created>
  <dcterms:modified xsi:type="dcterms:W3CDTF">2022-11-29T14:27:08Z</dcterms:modified>
</cp:coreProperties>
</file>