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15"/>
  </p:notesMasterIdLst>
  <p:sldIdLst>
    <p:sldId id="256" r:id="rId2"/>
    <p:sldId id="257" r:id="rId3"/>
    <p:sldId id="258" r:id="rId4"/>
    <p:sldId id="310" r:id="rId5"/>
    <p:sldId id="311" r:id="rId6"/>
    <p:sldId id="312" r:id="rId7"/>
    <p:sldId id="259" r:id="rId8"/>
    <p:sldId id="260" r:id="rId9"/>
    <p:sldId id="313" r:id="rId10"/>
    <p:sldId id="314" r:id="rId11"/>
    <p:sldId id="315" r:id="rId12"/>
    <p:sldId id="316" r:id="rId13"/>
    <p:sldId id="317" r:id="rId14"/>
  </p:sldIdLst>
  <p:sldSz cx="9144000" cy="5143500" type="screen16x9"/>
  <p:notesSz cx="6858000" cy="9144000"/>
  <p:embeddedFontLst>
    <p:embeddedFont>
      <p:font typeface="Rubik" panose="020B0604020202020204" charset="-79"/>
      <p:regular r:id="rId16"/>
      <p:bold r:id="rId17"/>
      <p:italic r:id="rId18"/>
      <p:boldItalic r:id="rId19"/>
    </p:embeddedFont>
    <p:embeddedFont>
      <p:font typeface="Oxygen" panose="020B0604020202020204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30808C-207E-4DF9-8604-C832ADBD10A1}">
  <a:tblStyle styleId="{3D30808C-207E-4DF9-8604-C832ADBD10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F0C2A-B613-416D-9D4B-00F38F30704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680C3B-A80E-48DC-9EB8-ACB9432D3034}">
      <dgm:prSet phldrT="[Текст]"/>
      <dgm:spPr/>
      <dgm:t>
        <a:bodyPr/>
        <a:lstStyle/>
        <a:p>
          <a:r>
            <a:rPr lang="ru-RU" b="0" i="0" dirty="0" smtClean="0"/>
            <a:t>Каждая из четырех сторон функционального блока имеет своё определенное значение (роль), при этом:</a:t>
          </a:r>
          <a:endParaRPr lang="ru-RU" dirty="0"/>
        </a:p>
      </dgm:t>
    </dgm:pt>
    <dgm:pt modelId="{CCC0A8B1-9DDD-4A63-9210-1DB83B89E6AE}" type="parTrans" cxnId="{6BF4F0E4-5C20-4FC2-BEB6-2CFF914AFA20}">
      <dgm:prSet/>
      <dgm:spPr/>
      <dgm:t>
        <a:bodyPr/>
        <a:lstStyle/>
        <a:p>
          <a:endParaRPr lang="ru-RU"/>
        </a:p>
      </dgm:t>
    </dgm:pt>
    <dgm:pt modelId="{A7BDE08E-A9E8-4121-9B7B-DB8AFE18CF3B}" type="sibTrans" cxnId="{6BF4F0E4-5C20-4FC2-BEB6-2CFF914AFA20}">
      <dgm:prSet/>
      <dgm:spPr/>
      <dgm:t>
        <a:bodyPr/>
        <a:lstStyle/>
        <a:p>
          <a:endParaRPr lang="ru-RU"/>
        </a:p>
      </dgm:t>
    </dgm:pt>
    <dgm:pt modelId="{51639971-6BA2-47C0-AF2D-AD7EDF96B690}">
      <dgm:prSet/>
      <dgm:spPr/>
      <dgm:t>
        <a:bodyPr/>
        <a:lstStyle/>
        <a:p>
          <a:r>
            <a:rPr lang="ru-RU" b="0" i="0" dirty="0" smtClean="0"/>
            <a:t>Верхняя сторона имеет значение “Управление” (</a:t>
          </a:r>
          <a:r>
            <a:rPr lang="ru-RU" b="0" i="0" dirty="0" err="1" smtClean="0"/>
            <a:t>Control</a:t>
          </a:r>
          <a:r>
            <a:rPr lang="ru-RU" b="0" i="0" dirty="0" smtClean="0"/>
            <a:t>);</a:t>
          </a:r>
          <a:endParaRPr lang="ru-RU" b="0" i="0" dirty="0"/>
        </a:p>
      </dgm:t>
    </dgm:pt>
    <dgm:pt modelId="{0C7F89FB-5D21-4D0E-82DB-939CECB673F5}" type="parTrans" cxnId="{702B75BF-8002-4B41-A6F4-C58496A76FB3}">
      <dgm:prSet/>
      <dgm:spPr/>
      <dgm:t>
        <a:bodyPr/>
        <a:lstStyle/>
        <a:p>
          <a:endParaRPr lang="ru-RU"/>
        </a:p>
      </dgm:t>
    </dgm:pt>
    <dgm:pt modelId="{FC67F78F-96EA-4A5B-ACC0-854AF7AA3D5F}" type="sibTrans" cxnId="{702B75BF-8002-4B41-A6F4-C58496A76FB3}">
      <dgm:prSet/>
      <dgm:spPr/>
      <dgm:t>
        <a:bodyPr/>
        <a:lstStyle/>
        <a:p>
          <a:endParaRPr lang="ru-RU"/>
        </a:p>
      </dgm:t>
    </dgm:pt>
    <dgm:pt modelId="{9109004E-B1B0-486E-8DA0-57B0BFC45022}">
      <dgm:prSet/>
      <dgm:spPr/>
      <dgm:t>
        <a:bodyPr/>
        <a:lstStyle/>
        <a:p>
          <a:r>
            <a:rPr lang="ru-RU" b="0" i="0" dirty="0" smtClean="0"/>
            <a:t>Левая сторона имеет значение “Вход” (</a:t>
          </a:r>
          <a:r>
            <a:rPr lang="ru-RU" b="0" i="0" dirty="0" err="1" smtClean="0"/>
            <a:t>Input</a:t>
          </a:r>
          <a:r>
            <a:rPr lang="ru-RU" b="0" i="0" dirty="0" smtClean="0"/>
            <a:t>);</a:t>
          </a:r>
          <a:endParaRPr lang="ru-RU" b="0" i="0" dirty="0"/>
        </a:p>
      </dgm:t>
    </dgm:pt>
    <dgm:pt modelId="{D5A8AA3F-6D9B-4BDD-8311-B21C6C54DBBC}" type="parTrans" cxnId="{95C39001-FFDE-441C-906F-BB308A516316}">
      <dgm:prSet/>
      <dgm:spPr/>
      <dgm:t>
        <a:bodyPr/>
        <a:lstStyle/>
        <a:p>
          <a:endParaRPr lang="ru-RU"/>
        </a:p>
      </dgm:t>
    </dgm:pt>
    <dgm:pt modelId="{E55DF9E8-E071-4EDE-A099-7E6C9437C82D}" type="sibTrans" cxnId="{95C39001-FFDE-441C-906F-BB308A516316}">
      <dgm:prSet/>
      <dgm:spPr/>
      <dgm:t>
        <a:bodyPr/>
        <a:lstStyle/>
        <a:p>
          <a:endParaRPr lang="ru-RU"/>
        </a:p>
      </dgm:t>
    </dgm:pt>
    <dgm:pt modelId="{0E2987C7-D26C-48CB-935E-5571C874EA89}">
      <dgm:prSet/>
      <dgm:spPr/>
      <dgm:t>
        <a:bodyPr/>
        <a:lstStyle/>
        <a:p>
          <a:r>
            <a:rPr lang="ru-RU" b="0" i="0" dirty="0" smtClean="0"/>
            <a:t>Правая сторона имеет значение “Выход” (</a:t>
          </a:r>
          <a:r>
            <a:rPr lang="ru-RU" b="0" i="0" dirty="0" err="1" smtClean="0"/>
            <a:t>Output</a:t>
          </a:r>
          <a:r>
            <a:rPr lang="ru-RU" b="0" i="0" dirty="0" smtClean="0"/>
            <a:t>);</a:t>
          </a:r>
          <a:endParaRPr lang="ru-RU" b="0" i="0" dirty="0"/>
        </a:p>
      </dgm:t>
    </dgm:pt>
    <dgm:pt modelId="{6948A5F1-B2D0-4E74-B912-E64FFB14C56E}" type="parTrans" cxnId="{32AA6050-86CD-448C-AE70-F5F5780AC65F}">
      <dgm:prSet/>
      <dgm:spPr/>
      <dgm:t>
        <a:bodyPr/>
        <a:lstStyle/>
        <a:p>
          <a:endParaRPr lang="ru-RU"/>
        </a:p>
      </dgm:t>
    </dgm:pt>
    <dgm:pt modelId="{B42E3B70-76F9-4B6E-8508-064A260BC94A}" type="sibTrans" cxnId="{32AA6050-86CD-448C-AE70-F5F5780AC65F}">
      <dgm:prSet/>
      <dgm:spPr/>
      <dgm:t>
        <a:bodyPr/>
        <a:lstStyle/>
        <a:p>
          <a:endParaRPr lang="ru-RU"/>
        </a:p>
      </dgm:t>
    </dgm:pt>
    <dgm:pt modelId="{666F2E54-40B1-4368-A364-202E9BBB3A5F}">
      <dgm:prSet/>
      <dgm:spPr/>
      <dgm:t>
        <a:bodyPr/>
        <a:lstStyle/>
        <a:p>
          <a:r>
            <a:rPr lang="ru-RU" b="0" i="0" dirty="0" smtClean="0"/>
            <a:t>Нижняя сторона имеет значение “Механизм” (</a:t>
          </a:r>
          <a:r>
            <a:rPr lang="ru-RU" b="0" i="0" dirty="0" err="1" smtClean="0"/>
            <a:t>Mechanism</a:t>
          </a:r>
          <a:r>
            <a:rPr lang="ru-RU" b="0" i="0" dirty="0" smtClean="0"/>
            <a:t>)</a:t>
          </a:r>
          <a:endParaRPr lang="ru-RU" b="0" i="0" dirty="0"/>
        </a:p>
      </dgm:t>
    </dgm:pt>
    <dgm:pt modelId="{7A5D8AAD-09EC-44D2-BAA9-4750D7E68DA7}" type="parTrans" cxnId="{C977FE71-04A4-40AC-A8FB-F42FA4244202}">
      <dgm:prSet/>
      <dgm:spPr/>
      <dgm:t>
        <a:bodyPr/>
        <a:lstStyle/>
        <a:p>
          <a:endParaRPr lang="ru-RU"/>
        </a:p>
      </dgm:t>
    </dgm:pt>
    <dgm:pt modelId="{81450601-334C-4223-BA72-7640CB52ED37}" type="sibTrans" cxnId="{C977FE71-04A4-40AC-A8FB-F42FA4244202}">
      <dgm:prSet/>
      <dgm:spPr/>
      <dgm:t>
        <a:bodyPr/>
        <a:lstStyle/>
        <a:p>
          <a:endParaRPr lang="ru-RU"/>
        </a:p>
      </dgm:t>
    </dgm:pt>
    <dgm:pt modelId="{556C1062-4A22-4A53-B687-6B91767B71FE}" type="pres">
      <dgm:prSet presAssocID="{CCEF0C2A-B613-416D-9D4B-00F38F30704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1872206-2F94-42D8-A466-3EF0A0A8730E}" type="pres">
      <dgm:prSet presAssocID="{5D680C3B-A80E-48DC-9EB8-ACB9432D3034}" presName="root1" presStyleCnt="0"/>
      <dgm:spPr/>
    </dgm:pt>
    <dgm:pt modelId="{1F17BACB-692B-475B-9F2E-C902961F088F}" type="pres">
      <dgm:prSet presAssocID="{5D680C3B-A80E-48DC-9EB8-ACB9432D3034}" presName="LevelOneTextNode" presStyleLbl="node0" presStyleIdx="0" presStyleCnt="1" custScaleY="1427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543F20-0A60-4F89-B431-C6AFA6366D0C}" type="pres">
      <dgm:prSet presAssocID="{5D680C3B-A80E-48DC-9EB8-ACB9432D3034}" presName="level2hierChild" presStyleCnt="0"/>
      <dgm:spPr/>
    </dgm:pt>
    <dgm:pt modelId="{D32CE194-688C-4787-AAC9-47F3CFA0E861}" type="pres">
      <dgm:prSet presAssocID="{0C7F89FB-5D21-4D0E-82DB-939CECB673F5}" presName="conn2-1" presStyleLbl="parChTrans1D2" presStyleIdx="0" presStyleCnt="4" custSzY="1340448"/>
      <dgm:spPr/>
    </dgm:pt>
    <dgm:pt modelId="{6B8C3678-8C1A-47C8-B6A0-FCE8DF363835}" type="pres">
      <dgm:prSet presAssocID="{0C7F89FB-5D21-4D0E-82DB-939CECB673F5}" presName="connTx" presStyleLbl="parChTrans1D2" presStyleIdx="0" presStyleCnt="4"/>
      <dgm:spPr/>
    </dgm:pt>
    <dgm:pt modelId="{74865874-A525-49B0-A7A4-BB618DF0FC4D}" type="pres">
      <dgm:prSet presAssocID="{51639971-6BA2-47C0-AF2D-AD7EDF96B690}" presName="root2" presStyleCnt="0"/>
      <dgm:spPr/>
    </dgm:pt>
    <dgm:pt modelId="{A62FE523-1DFC-4262-A9F7-F8FB603488B9}" type="pres">
      <dgm:prSet presAssocID="{51639971-6BA2-47C0-AF2D-AD7EDF96B690}" presName="LevelTwoTextNode" presStyleLbl="node2" presStyleIdx="0" presStyleCnt="4" custScaleX="183480" custScaleY="1427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07598E-AC54-4A21-9ADA-20F174F8E03A}" type="pres">
      <dgm:prSet presAssocID="{51639971-6BA2-47C0-AF2D-AD7EDF96B690}" presName="level3hierChild" presStyleCnt="0"/>
      <dgm:spPr/>
    </dgm:pt>
    <dgm:pt modelId="{D9EA354F-BC07-4D64-8652-C46D28C03C14}" type="pres">
      <dgm:prSet presAssocID="{D5A8AA3F-6D9B-4BDD-8311-B21C6C54DBBC}" presName="conn2-1" presStyleLbl="parChTrans1D2" presStyleIdx="1" presStyleCnt="4" custSzY="446816"/>
      <dgm:spPr/>
    </dgm:pt>
    <dgm:pt modelId="{A7B815CE-9A22-41AF-875A-7DEA0BD75B42}" type="pres">
      <dgm:prSet presAssocID="{D5A8AA3F-6D9B-4BDD-8311-B21C6C54DBBC}" presName="connTx" presStyleLbl="parChTrans1D2" presStyleIdx="1" presStyleCnt="4"/>
      <dgm:spPr/>
    </dgm:pt>
    <dgm:pt modelId="{96EADBC4-82B3-49D1-8701-ACA5B956ECB5}" type="pres">
      <dgm:prSet presAssocID="{9109004E-B1B0-486E-8DA0-57B0BFC45022}" presName="root2" presStyleCnt="0"/>
      <dgm:spPr/>
    </dgm:pt>
    <dgm:pt modelId="{99B289FB-675C-4C7F-9974-F7957E82DC20}" type="pres">
      <dgm:prSet presAssocID="{9109004E-B1B0-486E-8DA0-57B0BFC45022}" presName="LevelTwoTextNode" presStyleLbl="node2" presStyleIdx="1" presStyleCnt="4" custScaleX="183480" custScaleY="1427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1B523C-017F-4700-87FF-3414C2E0C84D}" type="pres">
      <dgm:prSet presAssocID="{9109004E-B1B0-486E-8DA0-57B0BFC45022}" presName="level3hierChild" presStyleCnt="0"/>
      <dgm:spPr/>
    </dgm:pt>
    <dgm:pt modelId="{307B213F-A349-44B3-9096-3680BE444139}" type="pres">
      <dgm:prSet presAssocID="{6948A5F1-B2D0-4E74-B912-E64FFB14C56E}" presName="conn2-1" presStyleLbl="parChTrans1D2" presStyleIdx="2" presStyleCnt="4" custSzY="446816"/>
      <dgm:spPr/>
    </dgm:pt>
    <dgm:pt modelId="{7B1931FD-EB42-4A5F-A739-BE5E2A541A94}" type="pres">
      <dgm:prSet presAssocID="{6948A5F1-B2D0-4E74-B912-E64FFB14C56E}" presName="connTx" presStyleLbl="parChTrans1D2" presStyleIdx="2" presStyleCnt="4"/>
      <dgm:spPr/>
    </dgm:pt>
    <dgm:pt modelId="{9FC23347-797A-4687-827A-35547FB10E31}" type="pres">
      <dgm:prSet presAssocID="{0E2987C7-D26C-48CB-935E-5571C874EA89}" presName="root2" presStyleCnt="0"/>
      <dgm:spPr/>
    </dgm:pt>
    <dgm:pt modelId="{A649E81B-99C2-4B46-80DA-9BF8723B36B4}" type="pres">
      <dgm:prSet presAssocID="{0E2987C7-D26C-48CB-935E-5571C874EA89}" presName="LevelTwoTextNode" presStyleLbl="node2" presStyleIdx="2" presStyleCnt="4" custScaleX="183480" custScaleY="1427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5B65B7-3B8D-40C1-BF16-355FC44B8933}" type="pres">
      <dgm:prSet presAssocID="{0E2987C7-D26C-48CB-935E-5571C874EA89}" presName="level3hierChild" presStyleCnt="0"/>
      <dgm:spPr/>
    </dgm:pt>
    <dgm:pt modelId="{51E3A7BD-3BCF-40C6-A814-4AF89C12816E}" type="pres">
      <dgm:prSet presAssocID="{7A5D8AAD-09EC-44D2-BAA9-4750D7E68DA7}" presName="conn2-1" presStyleLbl="parChTrans1D2" presStyleIdx="3" presStyleCnt="4" custSzY="1340448"/>
      <dgm:spPr/>
    </dgm:pt>
    <dgm:pt modelId="{68B5BF5C-BE0F-485D-A2C2-CD0E773F8046}" type="pres">
      <dgm:prSet presAssocID="{7A5D8AAD-09EC-44D2-BAA9-4750D7E68DA7}" presName="connTx" presStyleLbl="parChTrans1D2" presStyleIdx="3" presStyleCnt="4"/>
      <dgm:spPr/>
    </dgm:pt>
    <dgm:pt modelId="{2D5ED4C3-E81E-4E52-BAB8-479E5143FA4E}" type="pres">
      <dgm:prSet presAssocID="{666F2E54-40B1-4368-A364-202E9BBB3A5F}" presName="root2" presStyleCnt="0"/>
      <dgm:spPr/>
    </dgm:pt>
    <dgm:pt modelId="{B1596CAA-51A0-4DA4-9722-5AAE425FC6EC}" type="pres">
      <dgm:prSet presAssocID="{666F2E54-40B1-4368-A364-202E9BBB3A5F}" presName="LevelTwoTextNode" presStyleLbl="node2" presStyleIdx="3" presStyleCnt="4" custScaleX="183480" custScaleY="1427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00DA7D-CA48-4B7B-841B-AC82F1BC0F88}" type="pres">
      <dgm:prSet presAssocID="{666F2E54-40B1-4368-A364-202E9BBB3A5F}" presName="level3hierChild" presStyleCnt="0"/>
      <dgm:spPr/>
    </dgm:pt>
  </dgm:ptLst>
  <dgm:cxnLst>
    <dgm:cxn modelId="{AB74DBE5-C556-473A-B7D5-CB96FF8AC292}" type="presOf" srcId="{6948A5F1-B2D0-4E74-B912-E64FFB14C56E}" destId="{307B213F-A349-44B3-9096-3680BE444139}" srcOrd="0" destOrd="0" presId="urn:microsoft.com/office/officeart/2008/layout/HorizontalMultiLevelHierarchy"/>
    <dgm:cxn modelId="{9BD4625B-50E2-4D3F-BA1C-D132EFF09D2E}" type="presOf" srcId="{0C7F89FB-5D21-4D0E-82DB-939CECB673F5}" destId="{D32CE194-688C-4787-AAC9-47F3CFA0E861}" srcOrd="0" destOrd="0" presId="urn:microsoft.com/office/officeart/2008/layout/HorizontalMultiLevelHierarchy"/>
    <dgm:cxn modelId="{F6D3167D-28AF-4F44-8B5A-5D95CB1036D0}" type="presOf" srcId="{6948A5F1-B2D0-4E74-B912-E64FFB14C56E}" destId="{7B1931FD-EB42-4A5F-A739-BE5E2A541A94}" srcOrd="1" destOrd="0" presId="urn:microsoft.com/office/officeart/2008/layout/HorizontalMultiLevelHierarchy"/>
    <dgm:cxn modelId="{C977FE71-04A4-40AC-A8FB-F42FA4244202}" srcId="{5D680C3B-A80E-48DC-9EB8-ACB9432D3034}" destId="{666F2E54-40B1-4368-A364-202E9BBB3A5F}" srcOrd="3" destOrd="0" parTransId="{7A5D8AAD-09EC-44D2-BAA9-4750D7E68DA7}" sibTransId="{81450601-334C-4223-BA72-7640CB52ED37}"/>
    <dgm:cxn modelId="{77625673-3FF9-4148-9EC3-C0E0DD8D93F1}" type="presOf" srcId="{0E2987C7-D26C-48CB-935E-5571C874EA89}" destId="{A649E81B-99C2-4B46-80DA-9BF8723B36B4}" srcOrd="0" destOrd="0" presId="urn:microsoft.com/office/officeart/2008/layout/HorizontalMultiLevelHierarchy"/>
    <dgm:cxn modelId="{32AA6050-86CD-448C-AE70-F5F5780AC65F}" srcId="{5D680C3B-A80E-48DC-9EB8-ACB9432D3034}" destId="{0E2987C7-D26C-48CB-935E-5571C874EA89}" srcOrd="2" destOrd="0" parTransId="{6948A5F1-B2D0-4E74-B912-E64FFB14C56E}" sibTransId="{B42E3B70-76F9-4B6E-8508-064A260BC94A}"/>
    <dgm:cxn modelId="{128EA659-7BB2-4E36-92DC-33CB3AC70EAE}" type="presOf" srcId="{CCEF0C2A-B613-416D-9D4B-00F38F307049}" destId="{556C1062-4A22-4A53-B687-6B91767B71FE}" srcOrd="0" destOrd="0" presId="urn:microsoft.com/office/officeart/2008/layout/HorizontalMultiLevelHierarchy"/>
    <dgm:cxn modelId="{737E2B47-D0AF-4A91-9AED-B3EDECE7237F}" type="presOf" srcId="{0C7F89FB-5D21-4D0E-82DB-939CECB673F5}" destId="{6B8C3678-8C1A-47C8-B6A0-FCE8DF363835}" srcOrd="1" destOrd="0" presId="urn:microsoft.com/office/officeart/2008/layout/HorizontalMultiLevelHierarchy"/>
    <dgm:cxn modelId="{95C39001-FFDE-441C-906F-BB308A516316}" srcId="{5D680C3B-A80E-48DC-9EB8-ACB9432D3034}" destId="{9109004E-B1B0-486E-8DA0-57B0BFC45022}" srcOrd="1" destOrd="0" parTransId="{D5A8AA3F-6D9B-4BDD-8311-B21C6C54DBBC}" sibTransId="{E55DF9E8-E071-4EDE-A099-7E6C9437C82D}"/>
    <dgm:cxn modelId="{0D1BFADD-FD72-4CAF-8A7C-546774C0F300}" type="presOf" srcId="{D5A8AA3F-6D9B-4BDD-8311-B21C6C54DBBC}" destId="{D9EA354F-BC07-4D64-8652-C46D28C03C14}" srcOrd="0" destOrd="0" presId="urn:microsoft.com/office/officeart/2008/layout/HorizontalMultiLevelHierarchy"/>
    <dgm:cxn modelId="{6BAE4653-9343-452D-BA2E-E17EE3F8B8CD}" type="presOf" srcId="{7A5D8AAD-09EC-44D2-BAA9-4750D7E68DA7}" destId="{51E3A7BD-3BCF-40C6-A814-4AF89C12816E}" srcOrd="0" destOrd="0" presId="urn:microsoft.com/office/officeart/2008/layout/HorizontalMultiLevelHierarchy"/>
    <dgm:cxn modelId="{EDD53625-2BDC-48D6-BA79-38A1951AA5ED}" type="presOf" srcId="{51639971-6BA2-47C0-AF2D-AD7EDF96B690}" destId="{A62FE523-1DFC-4262-A9F7-F8FB603488B9}" srcOrd="0" destOrd="0" presId="urn:microsoft.com/office/officeart/2008/layout/HorizontalMultiLevelHierarchy"/>
    <dgm:cxn modelId="{12591858-B242-411F-8986-89D88DBFCC38}" type="presOf" srcId="{9109004E-B1B0-486E-8DA0-57B0BFC45022}" destId="{99B289FB-675C-4C7F-9974-F7957E82DC20}" srcOrd="0" destOrd="0" presId="urn:microsoft.com/office/officeart/2008/layout/HorizontalMultiLevelHierarchy"/>
    <dgm:cxn modelId="{600D9B07-1D94-435B-80D8-38EF08648C3C}" type="presOf" srcId="{7A5D8AAD-09EC-44D2-BAA9-4750D7E68DA7}" destId="{68B5BF5C-BE0F-485D-A2C2-CD0E773F8046}" srcOrd="1" destOrd="0" presId="urn:microsoft.com/office/officeart/2008/layout/HorizontalMultiLevelHierarchy"/>
    <dgm:cxn modelId="{3B8BBBED-78D6-4E0B-B643-A766656FDD32}" type="presOf" srcId="{5D680C3B-A80E-48DC-9EB8-ACB9432D3034}" destId="{1F17BACB-692B-475B-9F2E-C902961F088F}" srcOrd="0" destOrd="0" presId="urn:microsoft.com/office/officeart/2008/layout/HorizontalMultiLevelHierarchy"/>
    <dgm:cxn modelId="{4B5A10DA-E16F-434A-9373-0112E868B2E8}" type="presOf" srcId="{666F2E54-40B1-4368-A364-202E9BBB3A5F}" destId="{B1596CAA-51A0-4DA4-9722-5AAE425FC6EC}" srcOrd="0" destOrd="0" presId="urn:microsoft.com/office/officeart/2008/layout/HorizontalMultiLevelHierarchy"/>
    <dgm:cxn modelId="{702B75BF-8002-4B41-A6F4-C58496A76FB3}" srcId="{5D680C3B-A80E-48DC-9EB8-ACB9432D3034}" destId="{51639971-6BA2-47C0-AF2D-AD7EDF96B690}" srcOrd="0" destOrd="0" parTransId="{0C7F89FB-5D21-4D0E-82DB-939CECB673F5}" sibTransId="{FC67F78F-96EA-4A5B-ACC0-854AF7AA3D5F}"/>
    <dgm:cxn modelId="{6BF4F0E4-5C20-4FC2-BEB6-2CFF914AFA20}" srcId="{CCEF0C2A-B613-416D-9D4B-00F38F307049}" destId="{5D680C3B-A80E-48DC-9EB8-ACB9432D3034}" srcOrd="0" destOrd="0" parTransId="{CCC0A8B1-9DDD-4A63-9210-1DB83B89E6AE}" sibTransId="{A7BDE08E-A9E8-4121-9B7B-DB8AFE18CF3B}"/>
    <dgm:cxn modelId="{5CECB7C5-BEA7-4FBC-879B-13A0BAA0598E}" type="presOf" srcId="{D5A8AA3F-6D9B-4BDD-8311-B21C6C54DBBC}" destId="{A7B815CE-9A22-41AF-875A-7DEA0BD75B42}" srcOrd="1" destOrd="0" presId="urn:microsoft.com/office/officeart/2008/layout/HorizontalMultiLevelHierarchy"/>
    <dgm:cxn modelId="{BC282D98-1AFF-4087-8C07-9BC9999EA53C}" type="presParOf" srcId="{556C1062-4A22-4A53-B687-6B91767B71FE}" destId="{91872206-2F94-42D8-A466-3EF0A0A8730E}" srcOrd="0" destOrd="0" presId="urn:microsoft.com/office/officeart/2008/layout/HorizontalMultiLevelHierarchy"/>
    <dgm:cxn modelId="{268BBA32-663E-4F0D-A6B0-C5EC22AB5BB2}" type="presParOf" srcId="{91872206-2F94-42D8-A466-3EF0A0A8730E}" destId="{1F17BACB-692B-475B-9F2E-C902961F088F}" srcOrd="0" destOrd="0" presId="urn:microsoft.com/office/officeart/2008/layout/HorizontalMultiLevelHierarchy"/>
    <dgm:cxn modelId="{43EE9C41-B7E4-49C4-8BBE-835F8E429088}" type="presParOf" srcId="{91872206-2F94-42D8-A466-3EF0A0A8730E}" destId="{00543F20-0A60-4F89-B431-C6AFA6366D0C}" srcOrd="1" destOrd="0" presId="urn:microsoft.com/office/officeart/2008/layout/HorizontalMultiLevelHierarchy"/>
    <dgm:cxn modelId="{261DA9E4-E29D-4578-BF04-340C27C1F124}" type="presParOf" srcId="{00543F20-0A60-4F89-B431-C6AFA6366D0C}" destId="{D32CE194-688C-4787-AAC9-47F3CFA0E861}" srcOrd="0" destOrd="0" presId="urn:microsoft.com/office/officeart/2008/layout/HorizontalMultiLevelHierarchy"/>
    <dgm:cxn modelId="{07C4BE03-A0C2-40D4-B6B3-6FAE8B423196}" type="presParOf" srcId="{D32CE194-688C-4787-AAC9-47F3CFA0E861}" destId="{6B8C3678-8C1A-47C8-B6A0-FCE8DF363835}" srcOrd="0" destOrd="0" presId="urn:microsoft.com/office/officeart/2008/layout/HorizontalMultiLevelHierarchy"/>
    <dgm:cxn modelId="{1B38E7D0-5984-4F7A-99CA-8D1C48AC5321}" type="presParOf" srcId="{00543F20-0A60-4F89-B431-C6AFA6366D0C}" destId="{74865874-A525-49B0-A7A4-BB618DF0FC4D}" srcOrd="1" destOrd="0" presId="urn:microsoft.com/office/officeart/2008/layout/HorizontalMultiLevelHierarchy"/>
    <dgm:cxn modelId="{040ADCB6-5CAB-4858-ABBB-EC8283328E1D}" type="presParOf" srcId="{74865874-A525-49B0-A7A4-BB618DF0FC4D}" destId="{A62FE523-1DFC-4262-A9F7-F8FB603488B9}" srcOrd="0" destOrd="0" presId="urn:microsoft.com/office/officeart/2008/layout/HorizontalMultiLevelHierarchy"/>
    <dgm:cxn modelId="{B3D7C6C2-BA56-4909-8253-B5089C4C447F}" type="presParOf" srcId="{74865874-A525-49B0-A7A4-BB618DF0FC4D}" destId="{AB07598E-AC54-4A21-9ADA-20F174F8E03A}" srcOrd="1" destOrd="0" presId="urn:microsoft.com/office/officeart/2008/layout/HorizontalMultiLevelHierarchy"/>
    <dgm:cxn modelId="{03B59277-79BE-4870-BC80-16C6E078FFDF}" type="presParOf" srcId="{00543F20-0A60-4F89-B431-C6AFA6366D0C}" destId="{D9EA354F-BC07-4D64-8652-C46D28C03C14}" srcOrd="2" destOrd="0" presId="urn:microsoft.com/office/officeart/2008/layout/HorizontalMultiLevelHierarchy"/>
    <dgm:cxn modelId="{C0E34A01-0886-426C-A083-AFF0AEE13BC3}" type="presParOf" srcId="{D9EA354F-BC07-4D64-8652-C46D28C03C14}" destId="{A7B815CE-9A22-41AF-875A-7DEA0BD75B42}" srcOrd="0" destOrd="0" presId="urn:microsoft.com/office/officeart/2008/layout/HorizontalMultiLevelHierarchy"/>
    <dgm:cxn modelId="{73CECD34-2AFE-43F9-8489-56A3CC351557}" type="presParOf" srcId="{00543F20-0A60-4F89-B431-C6AFA6366D0C}" destId="{96EADBC4-82B3-49D1-8701-ACA5B956ECB5}" srcOrd="3" destOrd="0" presId="urn:microsoft.com/office/officeart/2008/layout/HorizontalMultiLevelHierarchy"/>
    <dgm:cxn modelId="{C9D8C1A6-B0AC-47AA-BB2C-3010FF972D4B}" type="presParOf" srcId="{96EADBC4-82B3-49D1-8701-ACA5B956ECB5}" destId="{99B289FB-675C-4C7F-9974-F7957E82DC20}" srcOrd="0" destOrd="0" presId="urn:microsoft.com/office/officeart/2008/layout/HorizontalMultiLevelHierarchy"/>
    <dgm:cxn modelId="{E12823DC-EC30-41C5-A088-1FD54E66F902}" type="presParOf" srcId="{96EADBC4-82B3-49D1-8701-ACA5B956ECB5}" destId="{081B523C-017F-4700-87FF-3414C2E0C84D}" srcOrd="1" destOrd="0" presId="urn:microsoft.com/office/officeart/2008/layout/HorizontalMultiLevelHierarchy"/>
    <dgm:cxn modelId="{04483C61-A872-4FBB-AC25-2679EFB1F106}" type="presParOf" srcId="{00543F20-0A60-4F89-B431-C6AFA6366D0C}" destId="{307B213F-A349-44B3-9096-3680BE444139}" srcOrd="4" destOrd="0" presId="urn:microsoft.com/office/officeart/2008/layout/HorizontalMultiLevelHierarchy"/>
    <dgm:cxn modelId="{7BC853C7-61EA-430A-A594-F4D5B7ED3296}" type="presParOf" srcId="{307B213F-A349-44B3-9096-3680BE444139}" destId="{7B1931FD-EB42-4A5F-A739-BE5E2A541A94}" srcOrd="0" destOrd="0" presId="urn:microsoft.com/office/officeart/2008/layout/HorizontalMultiLevelHierarchy"/>
    <dgm:cxn modelId="{20F6D75F-194C-4C82-A827-BCED279EC5C3}" type="presParOf" srcId="{00543F20-0A60-4F89-B431-C6AFA6366D0C}" destId="{9FC23347-797A-4687-827A-35547FB10E31}" srcOrd="5" destOrd="0" presId="urn:microsoft.com/office/officeart/2008/layout/HorizontalMultiLevelHierarchy"/>
    <dgm:cxn modelId="{E62F72A1-607F-47BF-97E2-B7802D6FE09C}" type="presParOf" srcId="{9FC23347-797A-4687-827A-35547FB10E31}" destId="{A649E81B-99C2-4B46-80DA-9BF8723B36B4}" srcOrd="0" destOrd="0" presId="urn:microsoft.com/office/officeart/2008/layout/HorizontalMultiLevelHierarchy"/>
    <dgm:cxn modelId="{1882E3BD-BF0E-43D5-AFB3-86DFC7D9064C}" type="presParOf" srcId="{9FC23347-797A-4687-827A-35547FB10E31}" destId="{265B65B7-3B8D-40C1-BF16-355FC44B8933}" srcOrd="1" destOrd="0" presId="urn:microsoft.com/office/officeart/2008/layout/HorizontalMultiLevelHierarchy"/>
    <dgm:cxn modelId="{44EDEFA8-7298-4101-B1AD-D3004D106688}" type="presParOf" srcId="{00543F20-0A60-4F89-B431-C6AFA6366D0C}" destId="{51E3A7BD-3BCF-40C6-A814-4AF89C12816E}" srcOrd="6" destOrd="0" presId="urn:microsoft.com/office/officeart/2008/layout/HorizontalMultiLevelHierarchy"/>
    <dgm:cxn modelId="{BC30B58C-9F79-4B5F-AE40-9EDB4355200E}" type="presParOf" srcId="{51E3A7BD-3BCF-40C6-A814-4AF89C12816E}" destId="{68B5BF5C-BE0F-485D-A2C2-CD0E773F8046}" srcOrd="0" destOrd="0" presId="urn:microsoft.com/office/officeart/2008/layout/HorizontalMultiLevelHierarchy"/>
    <dgm:cxn modelId="{5F896B51-BB61-4DBC-9C1B-3287E43652A6}" type="presParOf" srcId="{00543F20-0A60-4F89-B431-C6AFA6366D0C}" destId="{2D5ED4C3-E81E-4E52-BAB8-479E5143FA4E}" srcOrd="7" destOrd="0" presId="urn:microsoft.com/office/officeart/2008/layout/HorizontalMultiLevelHierarchy"/>
    <dgm:cxn modelId="{67283AB6-FBCA-4A1C-B1E8-740667F665BD}" type="presParOf" srcId="{2D5ED4C3-E81E-4E52-BAB8-479E5143FA4E}" destId="{B1596CAA-51A0-4DA4-9722-5AAE425FC6EC}" srcOrd="0" destOrd="0" presId="urn:microsoft.com/office/officeart/2008/layout/HorizontalMultiLevelHierarchy"/>
    <dgm:cxn modelId="{9040AE46-4C4F-4894-9CFD-39BA4AC6B4C7}" type="presParOf" srcId="{2D5ED4C3-E81E-4E52-BAB8-479E5143FA4E}" destId="{1500DA7D-CA48-4B7B-841B-AC82F1BC0F8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3A7BD-3BCF-40C6-A814-4AF89C12816E}">
      <dsp:nvSpPr>
        <dsp:cNvPr id="0" name=""/>
        <dsp:cNvSpPr/>
      </dsp:nvSpPr>
      <dsp:spPr>
        <a:xfrm>
          <a:off x="501949" y="2092231"/>
          <a:ext cx="328516" cy="12601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4258" y="0"/>
              </a:lnTo>
              <a:lnTo>
                <a:pt x="164258" y="1260150"/>
              </a:lnTo>
              <a:lnTo>
                <a:pt x="328516" y="12601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33650" y="2686803"/>
        <a:ext cx="65113" cy="71006"/>
      </dsp:txXfrm>
    </dsp:sp>
    <dsp:sp modelId="{307B213F-A349-44B3-9096-3680BE444139}">
      <dsp:nvSpPr>
        <dsp:cNvPr id="0" name=""/>
        <dsp:cNvSpPr/>
      </dsp:nvSpPr>
      <dsp:spPr>
        <a:xfrm>
          <a:off x="501949" y="2092231"/>
          <a:ext cx="328516" cy="420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4258" y="0"/>
              </a:lnTo>
              <a:lnTo>
                <a:pt x="164258" y="420050"/>
              </a:lnTo>
              <a:lnTo>
                <a:pt x="328516" y="4200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52875" y="2286062"/>
        <a:ext cx="26662" cy="32387"/>
      </dsp:txXfrm>
    </dsp:sp>
    <dsp:sp modelId="{D9EA354F-BC07-4D64-8652-C46D28C03C14}">
      <dsp:nvSpPr>
        <dsp:cNvPr id="0" name=""/>
        <dsp:cNvSpPr/>
      </dsp:nvSpPr>
      <dsp:spPr>
        <a:xfrm>
          <a:off x="501949" y="1672181"/>
          <a:ext cx="328516" cy="420050"/>
        </a:xfrm>
        <a:custGeom>
          <a:avLst/>
          <a:gdLst/>
          <a:ahLst/>
          <a:cxnLst/>
          <a:rect l="0" t="0" r="0" b="0"/>
          <a:pathLst>
            <a:path>
              <a:moveTo>
                <a:pt x="0" y="420050"/>
              </a:moveTo>
              <a:lnTo>
                <a:pt x="164258" y="420050"/>
              </a:lnTo>
              <a:lnTo>
                <a:pt x="164258" y="0"/>
              </a:lnTo>
              <a:lnTo>
                <a:pt x="32851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52875" y="1866012"/>
        <a:ext cx="26662" cy="32387"/>
      </dsp:txXfrm>
    </dsp:sp>
    <dsp:sp modelId="{D32CE194-688C-4787-AAC9-47F3CFA0E861}">
      <dsp:nvSpPr>
        <dsp:cNvPr id="0" name=""/>
        <dsp:cNvSpPr/>
      </dsp:nvSpPr>
      <dsp:spPr>
        <a:xfrm>
          <a:off x="501949" y="832081"/>
          <a:ext cx="328516" cy="1260150"/>
        </a:xfrm>
        <a:custGeom>
          <a:avLst/>
          <a:gdLst/>
          <a:ahLst/>
          <a:cxnLst/>
          <a:rect l="0" t="0" r="0" b="0"/>
          <a:pathLst>
            <a:path>
              <a:moveTo>
                <a:pt x="0" y="1260150"/>
              </a:moveTo>
              <a:lnTo>
                <a:pt x="164258" y="1260150"/>
              </a:lnTo>
              <a:lnTo>
                <a:pt x="164258" y="0"/>
              </a:lnTo>
              <a:lnTo>
                <a:pt x="32851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33650" y="1426653"/>
        <a:ext cx="65113" cy="71006"/>
      </dsp:txXfrm>
    </dsp:sp>
    <dsp:sp modelId="{1F17BACB-692B-475B-9F2E-C902961F088F}">
      <dsp:nvSpPr>
        <dsp:cNvPr id="0" name=""/>
        <dsp:cNvSpPr/>
      </dsp:nvSpPr>
      <dsp:spPr>
        <a:xfrm rot="16200000">
          <a:off x="-1629769" y="1841837"/>
          <a:ext cx="3762650" cy="500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 dirty="0" smtClean="0"/>
            <a:t>Каждая из четырех сторон функционального блока имеет своё определенное значение (роль), при этом:</a:t>
          </a:r>
          <a:endParaRPr lang="ru-RU" sz="1100" kern="1200" dirty="0"/>
        </a:p>
      </dsp:txBody>
      <dsp:txXfrm>
        <a:off x="-1629769" y="1841837"/>
        <a:ext cx="3762650" cy="500787"/>
      </dsp:txXfrm>
    </dsp:sp>
    <dsp:sp modelId="{A62FE523-1DFC-4262-A9F7-F8FB603488B9}">
      <dsp:nvSpPr>
        <dsp:cNvPr id="0" name=""/>
        <dsp:cNvSpPr/>
      </dsp:nvSpPr>
      <dsp:spPr>
        <a:xfrm>
          <a:off x="830465" y="474629"/>
          <a:ext cx="3013808" cy="7149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 dirty="0" smtClean="0"/>
            <a:t>Верхняя сторона имеет значение “Управление” (</a:t>
          </a:r>
          <a:r>
            <a:rPr lang="ru-RU" sz="1100" b="0" i="0" kern="1200" dirty="0" err="1" smtClean="0"/>
            <a:t>Control</a:t>
          </a:r>
          <a:r>
            <a:rPr lang="ru-RU" sz="1100" b="0" i="0" kern="1200" dirty="0" smtClean="0"/>
            <a:t>);</a:t>
          </a:r>
          <a:endParaRPr lang="ru-RU" sz="1100" b="0" i="0" kern="1200" dirty="0"/>
        </a:p>
      </dsp:txBody>
      <dsp:txXfrm>
        <a:off x="830465" y="474629"/>
        <a:ext cx="3013808" cy="714903"/>
      </dsp:txXfrm>
    </dsp:sp>
    <dsp:sp modelId="{99B289FB-675C-4C7F-9974-F7957E82DC20}">
      <dsp:nvSpPr>
        <dsp:cNvPr id="0" name=""/>
        <dsp:cNvSpPr/>
      </dsp:nvSpPr>
      <dsp:spPr>
        <a:xfrm>
          <a:off x="830465" y="1314729"/>
          <a:ext cx="3013808" cy="7149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 dirty="0" smtClean="0"/>
            <a:t>Левая сторона имеет значение “Вход” (</a:t>
          </a:r>
          <a:r>
            <a:rPr lang="ru-RU" sz="1100" b="0" i="0" kern="1200" dirty="0" err="1" smtClean="0"/>
            <a:t>Input</a:t>
          </a:r>
          <a:r>
            <a:rPr lang="ru-RU" sz="1100" b="0" i="0" kern="1200" dirty="0" smtClean="0"/>
            <a:t>);</a:t>
          </a:r>
          <a:endParaRPr lang="ru-RU" sz="1100" b="0" i="0" kern="1200" dirty="0"/>
        </a:p>
      </dsp:txBody>
      <dsp:txXfrm>
        <a:off x="830465" y="1314729"/>
        <a:ext cx="3013808" cy="714903"/>
      </dsp:txXfrm>
    </dsp:sp>
    <dsp:sp modelId="{A649E81B-99C2-4B46-80DA-9BF8723B36B4}">
      <dsp:nvSpPr>
        <dsp:cNvPr id="0" name=""/>
        <dsp:cNvSpPr/>
      </dsp:nvSpPr>
      <dsp:spPr>
        <a:xfrm>
          <a:off x="830465" y="2154829"/>
          <a:ext cx="3013808" cy="7149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 dirty="0" smtClean="0"/>
            <a:t>Правая сторона имеет значение “Выход” (</a:t>
          </a:r>
          <a:r>
            <a:rPr lang="ru-RU" sz="1100" b="0" i="0" kern="1200" dirty="0" err="1" smtClean="0"/>
            <a:t>Output</a:t>
          </a:r>
          <a:r>
            <a:rPr lang="ru-RU" sz="1100" b="0" i="0" kern="1200" dirty="0" smtClean="0"/>
            <a:t>);</a:t>
          </a:r>
          <a:endParaRPr lang="ru-RU" sz="1100" b="0" i="0" kern="1200" dirty="0"/>
        </a:p>
      </dsp:txBody>
      <dsp:txXfrm>
        <a:off x="830465" y="2154829"/>
        <a:ext cx="3013808" cy="714903"/>
      </dsp:txXfrm>
    </dsp:sp>
    <dsp:sp modelId="{B1596CAA-51A0-4DA4-9722-5AAE425FC6EC}">
      <dsp:nvSpPr>
        <dsp:cNvPr id="0" name=""/>
        <dsp:cNvSpPr/>
      </dsp:nvSpPr>
      <dsp:spPr>
        <a:xfrm>
          <a:off x="830465" y="2994930"/>
          <a:ext cx="3013808" cy="7149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 dirty="0" smtClean="0"/>
            <a:t>Нижняя сторона имеет значение “Механизм” (</a:t>
          </a:r>
          <a:r>
            <a:rPr lang="ru-RU" sz="1100" b="0" i="0" kern="1200" dirty="0" err="1" smtClean="0"/>
            <a:t>Mechanism</a:t>
          </a:r>
          <a:r>
            <a:rPr lang="ru-RU" sz="1100" b="0" i="0" kern="1200" dirty="0" smtClean="0"/>
            <a:t>)</a:t>
          </a:r>
          <a:endParaRPr lang="ru-RU" sz="1100" b="0" i="0" kern="1200" dirty="0"/>
        </a:p>
      </dsp:txBody>
      <dsp:txXfrm>
        <a:off x="830465" y="2994930"/>
        <a:ext cx="3013808" cy="714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d980143ec2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d980143ec2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da29dcc428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da29dcc428_0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da8af0f7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da8af0f7c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da8af0f7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da8af0f7c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4758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da8af0f7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da8af0f7c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2625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da29dcc428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da29dcc428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da29dcc428_0_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da29dcc428_0_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5118900" y="945021"/>
            <a:ext cx="3425700" cy="256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5534700" y="3513321"/>
            <a:ext cx="2594100" cy="4095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7329405" y="-1370144"/>
            <a:ext cx="3195300" cy="3195300"/>
          </a:xfrm>
          <a:prstGeom prst="ellipse">
            <a:avLst/>
          </a:prstGeom>
          <a:gradFill>
            <a:gsLst>
              <a:gs pos="0">
                <a:srgbClr val="AAF683"/>
              </a:gs>
              <a:gs pos="49000">
                <a:schemeClr val="accent4"/>
              </a:gs>
              <a:gs pos="75000">
                <a:schemeClr val="accent6"/>
              </a:gs>
              <a:gs pos="100000">
                <a:srgbClr val="BF1A2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5" name="Google Shape;25;p4"/>
          <p:cNvPicPr preferRelativeResize="0"/>
          <p:nvPr/>
        </p:nvPicPr>
        <p:blipFill rotWithShape="1">
          <a:blip r:embed="rId2">
            <a:alphaModFix amt="20000"/>
          </a:blip>
          <a:srcRect l="13827" r="51228" b="37876"/>
          <a:stretch/>
        </p:blipFill>
        <p:spPr>
          <a:xfrm>
            <a:off x="7329400" y="-1370150"/>
            <a:ext cx="3195300" cy="31953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6" name="Google Shape;26;p4"/>
          <p:cNvSpPr/>
          <p:nvPr/>
        </p:nvSpPr>
        <p:spPr>
          <a:xfrm rot="-5400000">
            <a:off x="6877450" y="680550"/>
            <a:ext cx="1586100" cy="1596600"/>
          </a:xfrm>
          <a:prstGeom prst="triangle">
            <a:avLst>
              <a:gd name="adj" fmla="val 1000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07200" y="503300"/>
            <a:ext cx="7726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4000500" y="0"/>
            <a:ext cx="5143500" cy="5143500"/>
          </a:xfrm>
          <a:prstGeom prst="ellipse">
            <a:avLst/>
          </a:prstGeom>
          <a:gradFill>
            <a:gsLst>
              <a:gs pos="0">
                <a:schemeClr val="lt2"/>
              </a:gs>
              <a:gs pos="43000">
                <a:schemeClr val="lt2"/>
              </a:gs>
              <a:gs pos="57000">
                <a:schemeClr val="accent2"/>
              </a:gs>
              <a:gs pos="71000">
                <a:schemeClr val="accent4"/>
              </a:gs>
              <a:gs pos="100000">
                <a:schemeClr val="accent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9" name="Google Shape;49;p7"/>
          <p:cNvPicPr preferRelativeResize="0"/>
          <p:nvPr/>
        </p:nvPicPr>
        <p:blipFill rotWithShape="1">
          <a:blip r:embed="rId2">
            <a:alphaModFix amt="20000"/>
          </a:blip>
          <a:srcRect l="21875" r="21875"/>
          <a:stretch/>
        </p:blipFill>
        <p:spPr>
          <a:xfrm>
            <a:off x="4000500" y="425"/>
            <a:ext cx="5143500" cy="5143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50" name="Google Shape;50;p7"/>
          <p:cNvSpPr/>
          <p:nvPr/>
        </p:nvSpPr>
        <p:spPr>
          <a:xfrm rot="5400000" flipH="1">
            <a:off x="3034025" y="2261400"/>
            <a:ext cx="2553600" cy="620700"/>
          </a:xfrm>
          <a:prstGeom prst="triangle">
            <a:avLst>
              <a:gd name="adj" fmla="val 4993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7"/>
          <p:cNvSpPr/>
          <p:nvPr/>
        </p:nvSpPr>
        <p:spPr>
          <a:xfrm rot="-5400000">
            <a:off x="7556875" y="2261400"/>
            <a:ext cx="2553600" cy="620700"/>
          </a:xfrm>
          <a:prstGeom prst="triangle">
            <a:avLst>
              <a:gd name="adj" fmla="val 4993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7"/>
          <p:cNvSpPr/>
          <p:nvPr/>
        </p:nvSpPr>
        <p:spPr>
          <a:xfrm flipH="1">
            <a:off x="5295450" y="4522825"/>
            <a:ext cx="2553600" cy="620700"/>
          </a:xfrm>
          <a:prstGeom prst="triangle">
            <a:avLst>
              <a:gd name="adj" fmla="val 4993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7"/>
          <p:cNvSpPr/>
          <p:nvPr/>
        </p:nvSpPr>
        <p:spPr>
          <a:xfrm rot="10800000">
            <a:off x="5295450" y="-25"/>
            <a:ext cx="2553600" cy="620700"/>
          </a:xfrm>
          <a:prstGeom prst="triangle">
            <a:avLst>
              <a:gd name="adj" fmla="val 4993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632159" y="1754150"/>
            <a:ext cx="3048900" cy="4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632200" y="2217750"/>
            <a:ext cx="3048900" cy="120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20000" y="2179625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title" idx="2" hasCustomPrompt="1"/>
          </p:nvPr>
        </p:nvSpPr>
        <p:spPr>
          <a:xfrm>
            <a:off x="2996550" y="1337825"/>
            <a:ext cx="315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1" name="Google Shape;61;p9"/>
          <p:cNvSpPr txBox="1">
            <a:spLocks noGrp="1"/>
          </p:cNvSpPr>
          <p:nvPr>
            <p:ph type="subTitle" idx="1"/>
          </p:nvPr>
        </p:nvSpPr>
        <p:spPr>
          <a:xfrm>
            <a:off x="2391925" y="3132175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/>
          <p:nvPr/>
        </p:nvSpPr>
        <p:spPr>
          <a:xfrm>
            <a:off x="7604800" y="0"/>
            <a:ext cx="1539300" cy="5143500"/>
          </a:xfrm>
          <a:prstGeom prst="rect">
            <a:avLst/>
          </a:prstGeom>
          <a:gradFill>
            <a:gsLst>
              <a:gs pos="0">
                <a:srgbClr val="60D394"/>
              </a:gs>
              <a:gs pos="33000">
                <a:srgbClr val="43BCCD"/>
              </a:gs>
              <a:gs pos="66000">
                <a:srgbClr val="5C80BC"/>
              </a:gs>
              <a:gs pos="100000">
                <a:srgbClr val="662E9B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8" name="Google Shape;78;p13"/>
          <p:cNvPicPr preferRelativeResize="0"/>
          <p:nvPr/>
        </p:nvPicPr>
        <p:blipFill rotWithShape="1">
          <a:blip r:embed="rId2">
            <a:alphaModFix amt="20000"/>
          </a:blip>
          <a:srcRect l="33166" r="50000"/>
          <a:stretch/>
        </p:blipFill>
        <p:spPr>
          <a:xfrm>
            <a:off x="7604700" y="0"/>
            <a:ext cx="15393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3"/>
          <p:cNvSpPr/>
          <p:nvPr/>
        </p:nvSpPr>
        <p:spPr>
          <a:xfrm rot="5400000">
            <a:off x="5425875" y="2179050"/>
            <a:ext cx="5143500" cy="785400"/>
          </a:xfrm>
          <a:prstGeom prst="triangle">
            <a:avLst>
              <a:gd name="adj" fmla="val 697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720000" y="1742775"/>
            <a:ext cx="3439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1496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720000" y="2329300"/>
            <a:ext cx="26709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3"/>
          </p:nvPr>
        </p:nvSpPr>
        <p:spPr>
          <a:xfrm>
            <a:off x="4470600" y="1742775"/>
            <a:ext cx="3439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4" hasCustomPrompt="1"/>
          </p:nvPr>
        </p:nvSpPr>
        <p:spPr>
          <a:xfrm>
            <a:off x="4470600" y="11496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5"/>
          </p:nvPr>
        </p:nvSpPr>
        <p:spPr>
          <a:xfrm>
            <a:off x="4470600" y="2329300"/>
            <a:ext cx="26709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6"/>
          </p:nvPr>
        </p:nvSpPr>
        <p:spPr>
          <a:xfrm>
            <a:off x="720000" y="3532175"/>
            <a:ext cx="3439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7" hasCustomPrompt="1"/>
          </p:nvPr>
        </p:nvSpPr>
        <p:spPr>
          <a:xfrm>
            <a:off x="720000" y="29390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8"/>
          </p:nvPr>
        </p:nvSpPr>
        <p:spPr>
          <a:xfrm>
            <a:off x="720000" y="4118700"/>
            <a:ext cx="26709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 idx="9"/>
          </p:nvPr>
        </p:nvSpPr>
        <p:spPr>
          <a:xfrm>
            <a:off x="4470600" y="3532175"/>
            <a:ext cx="3439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3" hasCustomPrompt="1"/>
          </p:nvPr>
        </p:nvSpPr>
        <p:spPr>
          <a:xfrm>
            <a:off x="4470600" y="29390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4"/>
          </p:nvPr>
        </p:nvSpPr>
        <p:spPr>
          <a:xfrm>
            <a:off x="4470600" y="4118700"/>
            <a:ext cx="26709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idx="15"/>
          </p:nvPr>
        </p:nvSpPr>
        <p:spPr>
          <a:xfrm>
            <a:off x="707200" y="503300"/>
            <a:ext cx="7726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 rotWithShape="1">
          <a:blip r:embed="rId2">
            <a:alphaModFix amt="20000"/>
          </a:blip>
          <a:srcRect/>
          <a:stretch/>
        </p:blipFill>
        <p:spPr>
          <a:xfrm>
            <a:off x="10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4"/>
          <p:cNvSpPr/>
          <p:nvPr/>
        </p:nvSpPr>
        <p:spPr>
          <a:xfrm>
            <a:off x="1544250" y="1281900"/>
            <a:ext cx="6055500" cy="2579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1544250" y="1019600"/>
            <a:ext cx="6055500" cy="262200"/>
          </a:xfrm>
          <a:prstGeom prst="triangle">
            <a:avLst>
              <a:gd name="adj" fmla="val 697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4"/>
          <p:cNvSpPr/>
          <p:nvPr/>
        </p:nvSpPr>
        <p:spPr>
          <a:xfrm rot="10800000">
            <a:off x="1544250" y="3861700"/>
            <a:ext cx="6055500" cy="262200"/>
          </a:xfrm>
          <a:prstGeom prst="triangle">
            <a:avLst>
              <a:gd name="adj" fmla="val 697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2290050" y="2895532"/>
            <a:ext cx="45639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ubTitle" idx="1"/>
          </p:nvPr>
        </p:nvSpPr>
        <p:spPr>
          <a:xfrm>
            <a:off x="2290050" y="1715940"/>
            <a:ext cx="4563900" cy="11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7"/>
          <p:cNvSpPr/>
          <p:nvPr/>
        </p:nvSpPr>
        <p:spPr>
          <a:xfrm rot="5400000">
            <a:off x="-1806250" y="1806449"/>
            <a:ext cx="5143500" cy="1530600"/>
          </a:xfrm>
          <a:prstGeom prst="rect">
            <a:avLst/>
          </a:prstGeom>
          <a:gradFill>
            <a:gsLst>
              <a:gs pos="0">
                <a:srgbClr val="662E9B"/>
              </a:gs>
              <a:gs pos="48000">
                <a:schemeClr val="accent3"/>
              </a:gs>
              <a:gs pos="52000">
                <a:schemeClr val="accent3"/>
              </a:gs>
              <a:gs pos="100000">
                <a:schemeClr val="accent5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0" name="Google Shape;300;p37"/>
          <p:cNvPicPr preferRelativeResize="0"/>
          <p:nvPr/>
        </p:nvPicPr>
        <p:blipFill rotWithShape="1">
          <a:blip r:embed="rId2">
            <a:alphaModFix amt="20000"/>
          </a:blip>
          <a:srcRect l="34614" t="22422" b="42984"/>
          <a:stretch/>
        </p:blipFill>
        <p:spPr>
          <a:xfrm rot="5400000">
            <a:off x="-1806325" y="1806399"/>
            <a:ext cx="5143500" cy="1530700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37"/>
          <p:cNvSpPr/>
          <p:nvPr/>
        </p:nvSpPr>
        <p:spPr>
          <a:xfrm rot="5400000">
            <a:off x="-459148" y="2786417"/>
            <a:ext cx="1899600" cy="9813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37"/>
          <p:cNvSpPr/>
          <p:nvPr/>
        </p:nvSpPr>
        <p:spPr>
          <a:xfrm rot="-5400000" flipH="1">
            <a:off x="90373" y="1375781"/>
            <a:ext cx="1899600" cy="9813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37"/>
          <p:cNvSpPr/>
          <p:nvPr/>
        </p:nvSpPr>
        <p:spPr>
          <a:xfrm rot="-5400000" flipH="1">
            <a:off x="5806750" y="1806449"/>
            <a:ext cx="5143500" cy="1530600"/>
          </a:xfrm>
          <a:prstGeom prst="rect">
            <a:avLst/>
          </a:prstGeom>
          <a:gradFill>
            <a:gsLst>
              <a:gs pos="0">
                <a:srgbClr val="662E9B"/>
              </a:gs>
              <a:gs pos="48000">
                <a:schemeClr val="accent3"/>
              </a:gs>
              <a:gs pos="52000">
                <a:schemeClr val="accent3"/>
              </a:gs>
              <a:gs pos="100000">
                <a:schemeClr val="accent5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4" name="Google Shape;304;p37"/>
          <p:cNvPicPr preferRelativeResize="0"/>
          <p:nvPr/>
        </p:nvPicPr>
        <p:blipFill rotWithShape="1">
          <a:blip r:embed="rId2">
            <a:alphaModFix amt="20000"/>
          </a:blip>
          <a:srcRect l="34614" t="22422" b="42984"/>
          <a:stretch/>
        </p:blipFill>
        <p:spPr>
          <a:xfrm rot="-5400000" flipH="1">
            <a:off x="5806825" y="1806399"/>
            <a:ext cx="5143500" cy="1530700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37"/>
          <p:cNvSpPr/>
          <p:nvPr/>
        </p:nvSpPr>
        <p:spPr>
          <a:xfrm rot="-5400000" flipH="1">
            <a:off x="7703548" y="2786417"/>
            <a:ext cx="1899600" cy="9813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37"/>
          <p:cNvSpPr/>
          <p:nvPr/>
        </p:nvSpPr>
        <p:spPr>
          <a:xfrm rot="5400000">
            <a:off x="7154027" y="1375781"/>
            <a:ext cx="1899600" cy="9813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07200" y="503300"/>
            <a:ext cx="7726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sz="3000"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sz="3000"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sz="3000"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sz="3000"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sz="3000"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sz="3000"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sz="3000"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sz="3000"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xygen"/>
              <a:buNone/>
              <a:defRPr sz="3000" b="1">
                <a:solidFill>
                  <a:schemeClr val="lt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Char char="●"/>
              <a:defRPr sz="1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lvl="1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Char char="○"/>
              <a:defRPr sz="1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lvl="2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Char char="■"/>
              <a:defRPr sz="1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lvl="3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Char char="●"/>
              <a:defRPr sz="1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lvl="4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Char char="○"/>
              <a:defRPr sz="1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lvl="5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Char char="■"/>
              <a:defRPr sz="1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lvl="6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Char char="●"/>
              <a:defRPr sz="1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lvl="7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Char char="○"/>
              <a:defRPr sz="1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lvl="8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Char char="■"/>
              <a:defRPr sz="16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5" r:id="rId4"/>
    <p:sldLayoutId id="2147483658" r:id="rId5"/>
    <p:sldLayoutId id="2147483659" r:id="rId6"/>
    <p:sldLayoutId id="2147483660" r:id="rId7"/>
    <p:sldLayoutId id="214748368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0"/>
          <p:cNvSpPr txBox="1">
            <a:spLocks noGrp="1"/>
          </p:cNvSpPr>
          <p:nvPr>
            <p:ph type="ctrTitle"/>
          </p:nvPr>
        </p:nvSpPr>
        <p:spPr>
          <a:xfrm>
            <a:off x="173445" y="1305386"/>
            <a:ext cx="5534459" cy="161431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 smtClean="0"/>
              <a:t>Стандарт функционального моделирование </a:t>
            </a:r>
            <a:r>
              <a:rPr lang="en-US" sz="4000" dirty="0" smtClean="0"/>
              <a:t>IDEF0</a:t>
            </a:r>
            <a:endParaRPr sz="4000" dirty="0"/>
          </a:p>
        </p:txBody>
      </p:sp>
      <p:sp>
        <p:nvSpPr>
          <p:cNvPr id="320" name="Google Shape;320;p40"/>
          <p:cNvSpPr txBox="1">
            <a:spLocks noGrp="1"/>
          </p:cNvSpPr>
          <p:nvPr>
            <p:ph type="subTitle" idx="1"/>
          </p:nvPr>
        </p:nvSpPr>
        <p:spPr>
          <a:xfrm>
            <a:off x="5863800" y="2017059"/>
            <a:ext cx="3009900" cy="13267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ru-RU" dirty="0" smtClean="0"/>
              <a:t>Выполнил: </a:t>
            </a:r>
            <a:r>
              <a:rPr lang="ru-RU" dirty="0" err="1" smtClean="0"/>
              <a:t>Саляев</a:t>
            </a:r>
            <a:r>
              <a:rPr lang="ru-RU" dirty="0" smtClean="0"/>
              <a:t> </a:t>
            </a:r>
            <a:r>
              <a:rPr lang="ru-RU" dirty="0" smtClean="0"/>
              <a:t>Кирилл Юрьевич</a:t>
            </a:r>
            <a:endParaRPr lang="en-US" dirty="0" smtClean="0"/>
          </a:p>
          <a:p>
            <a:pPr marL="0" lvl="0" indent="0"/>
            <a:r>
              <a:rPr lang="ru-RU" dirty="0" smtClean="0"/>
              <a:t>Специальности «Прикладная информатика (по отраслям)»</a:t>
            </a:r>
          </a:p>
          <a:p>
            <a:pPr marL="0" lvl="0" indent="0"/>
            <a:r>
              <a:rPr lang="ru-RU" dirty="0" smtClean="0"/>
              <a:t>Группы И-201</a:t>
            </a:r>
            <a:endParaRPr lang="en-US" dirty="0" smtClean="0"/>
          </a:p>
          <a:p>
            <a:pPr marL="0" lvl="0" indent="0"/>
            <a:endParaRPr dirty="0"/>
          </a:p>
        </p:txBody>
      </p:sp>
      <p:sp>
        <p:nvSpPr>
          <p:cNvPr id="324" name="Google Shape;324;p40"/>
          <p:cNvSpPr/>
          <p:nvPr/>
        </p:nvSpPr>
        <p:spPr>
          <a:xfrm rot="10800000">
            <a:off x="-5600" y="0"/>
            <a:ext cx="4597800" cy="329100"/>
          </a:xfrm>
          <a:prstGeom prst="triangle">
            <a:avLst>
              <a:gd name="adj" fmla="val 4978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40"/>
          <p:cNvSpPr/>
          <p:nvPr/>
        </p:nvSpPr>
        <p:spPr>
          <a:xfrm>
            <a:off x="-5750" y="4814400"/>
            <a:ext cx="4598100" cy="329100"/>
          </a:xfrm>
          <a:prstGeom prst="triangle">
            <a:avLst>
              <a:gd name="adj" fmla="val 4978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40"/>
          <p:cNvSpPr/>
          <p:nvPr/>
        </p:nvSpPr>
        <p:spPr>
          <a:xfrm rot="5400000">
            <a:off x="-2407175" y="2407200"/>
            <a:ext cx="5143500" cy="329100"/>
          </a:xfrm>
          <a:prstGeom prst="triangle">
            <a:avLst>
              <a:gd name="adj" fmla="val 49789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320;p40"/>
          <p:cNvSpPr txBox="1">
            <a:spLocks/>
          </p:cNvSpPr>
          <p:nvPr/>
        </p:nvSpPr>
        <p:spPr>
          <a:xfrm>
            <a:off x="5863800" y="3384316"/>
            <a:ext cx="3009900" cy="63187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None/>
              <a:defRPr sz="1600" b="0" i="0" u="none" strike="noStrike" cap="non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None/>
              <a:defRPr sz="1600" b="0" i="0" u="none" strike="noStrike" cap="non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None/>
              <a:defRPr sz="1600" b="0" i="0" u="none" strike="noStrike" cap="non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None/>
              <a:defRPr sz="1600" b="0" i="0" u="none" strike="noStrike" cap="non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None/>
              <a:defRPr sz="1600" b="0" i="0" u="none" strike="noStrike" cap="non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None/>
              <a:defRPr sz="1600" b="0" i="0" u="none" strike="noStrike" cap="non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None/>
              <a:defRPr sz="1600" b="0" i="0" u="none" strike="noStrike" cap="non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None/>
              <a:defRPr sz="1600" b="0" i="0" u="none" strike="noStrike" cap="non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ubik"/>
              <a:buNone/>
              <a:defRPr sz="1600" b="0" i="0" u="none" strike="noStrike" cap="none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marL="0" indent="0"/>
            <a:r>
              <a:rPr lang="ru-RU" dirty="0" smtClean="0"/>
              <a:t>Руководитель: ст. преп. Коптелова Лилия Валерьевна</a:t>
            </a:r>
            <a:endParaRPr lang="ru-RU" dirty="0"/>
          </a:p>
        </p:txBody>
      </p:sp>
      <p:grpSp>
        <p:nvGrpSpPr>
          <p:cNvPr id="16" name="Google Shape;482;p54"/>
          <p:cNvGrpSpPr/>
          <p:nvPr/>
        </p:nvGrpSpPr>
        <p:grpSpPr>
          <a:xfrm rot="10800000" flipH="1">
            <a:off x="-228600" y="4243800"/>
            <a:ext cx="9408239" cy="899700"/>
            <a:chOff x="3688218" y="0"/>
            <a:chExt cx="5452558" cy="899700"/>
          </a:xfrm>
        </p:grpSpPr>
        <p:sp>
          <p:nvSpPr>
            <p:cNvPr id="17" name="Google Shape;483;p54"/>
            <p:cNvSpPr/>
            <p:nvPr/>
          </p:nvSpPr>
          <p:spPr>
            <a:xfrm rot="10800000" flipH="1">
              <a:off x="4311576" y="0"/>
              <a:ext cx="4829100" cy="899700"/>
            </a:xfrm>
            <a:prstGeom prst="rect">
              <a:avLst/>
            </a:prstGeom>
            <a:gradFill>
              <a:gsLst>
                <a:gs pos="0">
                  <a:srgbClr val="AAF683"/>
                </a:gs>
                <a:gs pos="50000">
                  <a:schemeClr val="accent4"/>
                </a:gs>
                <a:gs pos="100000">
                  <a:srgbClr val="BF1A2F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8" name="Google Shape;484;p54"/>
            <p:cNvPicPr preferRelativeResize="0"/>
            <p:nvPr/>
          </p:nvPicPr>
          <p:blipFill rotWithShape="1">
            <a:blip r:embed="rId3">
              <a:alphaModFix amt="20000"/>
            </a:blip>
            <a:srcRect l="47274" t="82508"/>
            <a:stretch/>
          </p:blipFill>
          <p:spPr>
            <a:xfrm rot="10800000" flipH="1">
              <a:off x="4311576" y="0"/>
              <a:ext cx="4829200" cy="899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Google Shape;485;p54"/>
            <p:cNvSpPr/>
            <p:nvPr/>
          </p:nvSpPr>
          <p:spPr>
            <a:xfrm flipH="1">
              <a:off x="3688218" y="0"/>
              <a:ext cx="630600" cy="899700"/>
            </a:xfrm>
            <a:prstGeom prst="rtTriangle">
              <a:avLst/>
            </a:prstGeom>
            <a:gradFill>
              <a:gsLst>
                <a:gs pos="0">
                  <a:srgbClr val="AAF683"/>
                </a:gs>
                <a:gs pos="50000">
                  <a:schemeClr val="accent4"/>
                </a:gs>
                <a:gs pos="100000">
                  <a:srgbClr val="BF1A2F"/>
                </a:gs>
              </a:gsLst>
              <a:lin ang="1619866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0" name="Google Shape;486;p54"/>
            <p:cNvPicPr preferRelativeResize="0"/>
            <p:nvPr/>
          </p:nvPicPr>
          <p:blipFill rotWithShape="1">
            <a:blip r:embed="rId3">
              <a:alphaModFix amt="20000"/>
            </a:blip>
            <a:srcRect l="50454" t="100000" r="56442" b="17491"/>
            <a:stretch/>
          </p:blipFill>
          <p:spPr>
            <a:xfrm flipH="1">
              <a:off x="3688228" y="0"/>
              <a:ext cx="630600" cy="899700"/>
            </a:xfrm>
            <a:prstGeom prst="rtTriangle">
              <a:avLst/>
            </a:prstGeom>
            <a:noFill/>
            <a:ln>
              <a:noFill/>
            </a:ln>
          </p:spPr>
        </p:pic>
      </p:grpSp>
      <p:grpSp>
        <p:nvGrpSpPr>
          <p:cNvPr id="21" name="Google Shape;482;p54"/>
          <p:cNvGrpSpPr/>
          <p:nvPr/>
        </p:nvGrpSpPr>
        <p:grpSpPr>
          <a:xfrm flipH="1">
            <a:off x="-135138" y="-4"/>
            <a:ext cx="9144000" cy="899700"/>
            <a:chOff x="3688218" y="0"/>
            <a:chExt cx="5452558" cy="899700"/>
          </a:xfrm>
        </p:grpSpPr>
        <p:sp>
          <p:nvSpPr>
            <p:cNvPr id="22" name="Google Shape;483;p54"/>
            <p:cNvSpPr/>
            <p:nvPr/>
          </p:nvSpPr>
          <p:spPr>
            <a:xfrm rot="10800000" flipH="1">
              <a:off x="4311576" y="0"/>
              <a:ext cx="4829100" cy="899700"/>
            </a:xfrm>
            <a:prstGeom prst="rect">
              <a:avLst/>
            </a:prstGeom>
            <a:gradFill>
              <a:gsLst>
                <a:gs pos="0">
                  <a:srgbClr val="AAF683"/>
                </a:gs>
                <a:gs pos="50000">
                  <a:schemeClr val="accent4"/>
                </a:gs>
                <a:gs pos="100000">
                  <a:srgbClr val="BF1A2F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3" name="Google Shape;484;p54"/>
            <p:cNvPicPr preferRelativeResize="0"/>
            <p:nvPr/>
          </p:nvPicPr>
          <p:blipFill rotWithShape="1">
            <a:blip r:embed="rId3">
              <a:alphaModFix amt="20000"/>
            </a:blip>
            <a:srcRect l="47274" t="82508"/>
            <a:stretch/>
          </p:blipFill>
          <p:spPr>
            <a:xfrm rot="10800000" flipH="1">
              <a:off x="4311576" y="0"/>
              <a:ext cx="4829200" cy="899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" name="Google Shape;485;p54"/>
            <p:cNvSpPr/>
            <p:nvPr/>
          </p:nvSpPr>
          <p:spPr>
            <a:xfrm flipH="1">
              <a:off x="3688218" y="0"/>
              <a:ext cx="630600" cy="899700"/>
            </a:xfrm>
            <a:prstGeom prst="rtTriangle">
              <a:avLst/>
            </a:prstGeom>
            <a:gradFill>
              <a:gsLst>
                <a:gs pos="0">
                  <a:srgbClr val="AAF683"/>
                </a:gs>
                <a:gs pos="50000">
                  <a:schemeClr val="accent4"/>
                </a:gs>
                <a:gs pos="100000">
                  <a:srgbClr val="BF1A2F"/>
                </a:gs>
              </a:gsLst>
              <a:lin ang="1619866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5" name="Google Shape;486;p54"/>
            <p:cNvPicPr preferRelativeResize="0"/>
            <p:nvPr/>
          </p:nvPicPr>
          <p:blipFill rotWithShape="1">
            <a:blip r:embed="rId3">
              <a:alphaModFix amt="20000"/>
            </a:blip>
            <a:srcRect l="50454" t="100000" r="56442" b="17491"/>
            <a:stretch/>
          </p:blipFill>
          <p:spPr>
            <a:xfrm flipH="1">
              <a:off x="3688228" y="0"/>
              <a:ext cx="630600" cy="899700"/>
            </a:xfrm>
            <a:prstGeom prst="rtTriangle">
              <a:avLst/>
            </a:prstGeom>
            <a:noFill/>
            <a:ln>
              <a:noFill/>
            </a:ln>
          </p:spPr>
        </p:pic>
      </p:grpSp>
      <p:grpSp>
        <p:nvGrpSpPr>
          <p:cNvPr id="26" name="Google Shape;482;p54"/>
          <p:cNvGrpSpPr/>
          <p:nvPr/>
        </p:nvGrpSpPr>
        <p:grpSpPr>
          <a:xfrm rot="10800000" flipH="1">
            <a:off x="7614447" y="-3"/>
            <a:ext cx="11813400" cy="899700"/>
            <a:chOff x="3688218" y="0"/>
            <a:chExt cx="5452558" cy="899700"/>
          </a:xfrm>
        </p:grpSpPr>
        <p:sp>
          <p:nvSpPr>
            <p:cNvPr id="27" name="Google Shape;483;p54"/>
            <p:cNvSpPr/>
            <p:nvPr/>
          </p:nvSpPr>
          <p:spPr>
            <a:xfrm rot="10800000" flipH="1">
              <a:off x="4311576" y="0"/>
              <a:ext cx="4829100" cy="899700"/>
            </a:xfrm>
            <a:prstGeom prst="rect">
              <a:avLst/>
            </a:prstGeom>
            <a:gradFill>
              <a:gsLst>
                <a:gs pos="0">
                  <a:srgbClr val="AAF683"/>
                </a:gs>
                <a:gs pos="50000">
                  <a:schemeClr val="accent4"/>
                </a:gs>
                <a:gs pos="100000">
                  <a:srgbClr val="BF1A2F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28" name="Google Shape;484;p54"/>
            <p:cNvPicPr preferRelativeResize="0"/>
            <p:nvPr/>
          </p:nvPicPr>
          <p:blipFill rotWithShape="1">
            <a:blip r:embed="rId3">
              <a:alphaModFix amt="20000"/>
            </a:blip>
            <a:srcRect l="47274" t="82508"/>
            <a:stretch/>
          </p:blipFill>
          <p:spPr>
            <a:xfrm rot="10800000" flipH="1">
              <a:off x="4311576" y="0"/>
              <a:ext cx="4829200" cy="899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" name="Google Shape;485;p54"/>
            <p:cNvSpPr/>
            <p:nvPr/>
          </p:nvSpPr>
          <p:spPr>
            <a:xfrm flipH="1">
              <a:off x="3688218" y="0"/>
              <a:ext cx="630600" cy="899700"/>
            </a:xfrm>
            <a:prstGeom prst="rtTriangle">
              <a:avLst/>
            </a:prstGeom>
            <a:gradFill>
              <a:gsLst>
                <a:gs pos="0">
                  <a:srgbClr val="AAF683"/>
                </a:gs>
                <a:gs pos="50000">
                  <a:schemeClr val="accent4"/>
                </a:gs>
                <a:gs pos="100000">
                  <a:srgbClr val="BF1A2F"/>
                </a:gs>
              </a:gsLst>
              <a:lin ang="1619866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30" name="Google Shape;486;p54"/>
            <p:cNvPicPr preferRelativeResize="0"/>
            <p:nvPr/>
          </p:nvPicPr>
          <p:blipFill rotWithShape="1">
            <a:blip r:embed="rId3">
              <a:alphaModFix amt="20000"/>
            </a:blip>
            <a:srcRect l="50454" t="100000" r="56442" b="17491"/>
            <a:stretch/>
          </p:blipFill>
          <p:spPr>
            <a:xfrm flipH="1">
              <a:off x="3688228" y="0"/>
              <a:ext cx="630600" cy="899700"/>
            </a:xfrm>
            <a:prstGeom prst="rtTriangle">
              <a:avLst/>
            </a:prstGeom>
            <a:noFill/>
            <a:ln>
              <a:noFill/>
            </a:ln>
          </p:spPr>
        </p:pic>
      </p:grpSp>
      <p:grpSp>
        <p:nvGrpSpPr>
          <p:cNvPr id="31" name="Google Shape;482;p54"/>
          <p:cNvGrpSpPr/>
          <p:nvPr/>
        </p:nvGrpSpPr>
        <p:grpSpPr>
          <a:xfrm flipH="1">
            <a:off x="-10289400" y="4243800"/>
            <a:ext cx="11813400" cy="899700"/>
            <a:chOff x="3688218" y="0"/>
            <a:chExt cx="5452558" cy="899700"/>
          </a:xfrm>
        </p:grpSpPr>
        <p:sp>
          <p:nvSpPr>
            <p:cNvPr id="32" name="Google Shape;483;p54"/>
            <p:cNvSpPr/>
            <p:nvPr/>
          </p:nvSpPr>
          <p:spPr>
            <a:xfrm rot="10800000" flipH="1">
              <a:off x="4311576" y="0"/>
              <a:ext cx="4829100" cy="899700"/>
            </a:xfrm>
            <a:prstGeom prst="rect">
              <a:avLst/>
            </a:prstGeom>
            <a:gradFill>
              <a:gsLst>
                <a:gs pos="0">
                  <a:srgbClr val="AAF683"/>
                </a:gs>
                <a:gs pos="50000">
                  <a:schemeClr val="accent4"/>
                </a:gs>
                <a:gs pos="100000">
                  <a:srgbClr val="BF1A2F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33" name="Google Shape;484;p54"/>
            <p:cNvPicPr preferRelativeResize="0"/>
            <p:nvPr/>
          </p:nvPicPr>
          <p:blipFill rotWithShape="1">
            <a:blip r:embed="rId3">
              <a:alphaModFix amt="20000"/>
            </a:blip>
            <a:srcRect l="47274" t="82508"/>
            <a:stretch/>
          </p:blipFill>
          <p:spPr>
            <a:xfrm rot="10800000" flipH="1">
              <a:off x="4311576" y="0"/>
              <a:ext cx="4829200" cy="899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" name="Google Shape;485;p54"/>
            <p:cNvSpPr/>
            <p:nvPr/>
          </p:nvSpPr>
          <p:spPr>
            <a:xfrm flipH="1">
              <a:off x="3688218" y="0"/>
              <a:ext cx="630600" cy="899700"/>
            </a:xfrm>
            <a:prstGeom prst="rtTriangle">
              <a:avLst/>
            </a:prstGeom>
            <a:gradFill>
              <a:gsLst>
                <a:gs pos="0">
                  <a:srgbClr val="AAF683"/>
                </a:gs>
                <a:gs pos="50000">
                  <a:schemeClr val="accent4"/>
                </a:gs>
                <a:gs pos="100000">
                  <a:srgbClr val="BF1A2F"/>
                </a:gs>
              </a:gsLst>
              <a:lin ang="1619866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35" name="Google Shape;486;p54"/>
            <p:cNvPicPr preferRelativeResize="0"/>
            <p:nvPr/>
          </p:nvPicPr>
          <p:blipFill rotWithShape="1">
            <a:blip r:embed="rId3">
              <a:alphaModFix amt="20000"/>
            </a:blip>
            <a:srcRect l="50454" t="100000" r="56442" b="17491"/>
            <a:stretch/>
          </p:blipFill>
          <p:spPr>
            <a:xfrm flipH="1">
              <a:off x="3688228" y="0"/>
              <a:ext cx="630600" cy="899700"/>
            </a:xfrm>
            <a:prstGeom prst="rtTriangle">
              <a:avLst/>
            </a:prstGeom>
            <a:noFill/>
            <a:ln>
              <a:noFill/>
            </a:ln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496" y="146621"/>
            <a:ext cx="1323975" cy="1276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6541" y="789129"/>
            <a:ext cx="3433483" cy="3419525"/>
          </a:xfrm>
        </p:spPr>
        <p:txBody>
          <a:bodyPr/>
          <a:lstStyle/>
          <a:p>
            <a:pPr marL="139700" indent="0">
              <a:buNone/>
            </a:pPr>
            <a:r>
              <a:rPr lang="ru-RU" sz="1200" dirty="0"/>
              <a:t>Необходимо стремиться к тому, чтобы количество блоков на диаграммах нижних уровней было бы ниже количества блоков на родительских диаграммах, т. е. с увеличением уровня декомпозиции убывал бы коэффициент. Таким образом, убывание этого коэффициента говорит о том. что по мере декомпозиции модели функции должны упрощаться, следовательно, количество блоков должно убывать.</a:t>
            </a:r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7200" y="216429"/>
            <a:ext cx="7726800" cy="572700"/>
          </a:xfrm>
        </p:spPr>
        <p:txBody>
          <a:bodyPr/>
          <a:lstStyle/>
          <a:p>
            <a:r>
              <a:rPr lang="ru-RU" b="0" dirty="0"/>
              <a:t>Количественный анализ диаграмм</a:t>
            </a:r>
            <a:br>
              <a:rPr lang="ru-RU" b="0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683" y="789129"/>
            <a:ext cx="4335258" cy="225477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6541" y="3959021"/>
            <a:ext cx="86509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  <a:latin typeface="Helvetica Neue"/>
              </a:rPr>
              <a:t>Диаграммы должны быть сбалансированы. Это означает, что в рамках одной диаграммы не должно происходить ситуации, изображенной на </a:t>
            </a:r>
            <a:r>
              <a:rPr lang="ru-RU" sz="1200" dirty="0" smtClean="0">
                <a:solidFill>
                  <a:srgbClr val="FF0000"/>
                </a:solidFill>
                <a:latin typeface="Helvetica Neue"/>
              </a:rPr>
              <a:t>слайде: </a:t>
            </a:r>
            <a:r>
              <a:rPr lang="ru-RU" sz="1200" dirty="0">
                <a:solidFill>
                  <a:srgbClr val="FF0000"/>
                </a:solidFill>
                <a:latin typeface="Helvetica Neue"/>
              </a:rPr>
              <a:t>у работы 1 входящих стрелок и стрелок управления значительно больше, чем выходящих. Следует отметить, что данная рекомендация может не выполняться в моделях, описывающих производственные процессы. Например, при описании процедуры сборки в блок может входить множество стрелок, описывающих компоненты изделия, а выходить одна стрелка -- готовое изделие.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38508" y="3193684"/>
            <a:ext cx="4238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Helvetica Neue"/>
              </a:rPr>
              <a:t>Рис.  </a:t>
            </a:r>
            <a:r>
              <a:rPr lang="ru-RU" dirty="0" smtClean="0">
                <a:solidFill>
                  <a:schemeClr val="bg1"/>
                </a:solidFill>
                <a:latin typeface="Helvetica Neue"/>
              </a:rPr>
              <a:t>Пример </a:t>
            </a:r>
            <a:r>
              <a:rPr lang="ru-RU" dirty="0">
                <a:solidFill>
                  <a:schemeClr val="bg1"/>
                </a:solidFill>
                <a:latin typeface="Helvetica Neue"/>
              </a:rPr>
              <a:t>несбалансированной диаграммы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5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ru-RU" dirty="0"/>
              <a:t>Для каждого из элементов IDEF0 – диаграмм, функциональных блоков, </a:t>
            </a:r>
            <a:r>
              <a:rPr lang="ru-RU" dirty="0" smtClean="0"/>
              <a:t>интерфейсных </a:t>
            </a:r>
            <a:r>
              <a:rPr lang="ru-RU" dirty="0"/>
              <a:t>дуг – существующий стандарт подразумевает создание и поддержание набора соответствующих определений, ключевых слов, повествовательных изложений и т.д., которые характеризуют объект, отображенный данным элементом. Этот набор называется глоссарием и является описанием сущности данного элемента. Глоссарий гармонично дополняет наглядный графический язык, снабжая диаграммы </a:t>
            </a:r>
            <a:r>
              <a:rPr lang="ru-RU" dirty="0" smtClean="0"/>
              <a:t>необходимой </a:t>
            </a:r>
            <a:r>
              <a:rPr lang="ru-RU" dirty="0"/>
              <a:t>дополнительной информацией.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Глоссарий (</a:t>
            </a:r>
            <a:r>
              <a:rPr lang="en-US" b="0" dirty="0"/>
              <a:t>Glossary)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275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20000" y="1152474"/>
            <a:ext cx="7704000" cy="3697431"/>
          </a:xfrm>
        </p:spPr>
        <p:txBody>
          <a:bodyPr/>
          <a:lstStyle/>
          <a:p>
            <a:r>
              <a:rPr lang="ru-RU" dirty="0"/>
              <a:t>Помимо анализа графических элементов диаграммы необходимо рассматривать наименования блоков. Для оценки имен составляется словарь элементарных (тривиальных) функций моделируемой системы. Фактически в данный словарь должны попасть функции нижнего, уровня декомпозиции диаграмм. Например, для модели БД элементарными могут являться функции «найти запись», «добавить запись в БД», в то время как функция «регистрация пользователя» требует дальнейшего описания</a:t>
            </a:r>
            <a:r>
              <a:rPr lang="ru-RU" dirty="0" smtClean="0"/>
              <a:t>.</a:t>
            </a:r>
          </a:p>
          <a:p>
            <a:r>
              <a:rPr lang="ru-RU" dirty="0"/>
              <a:t>После формирования словаря и составления пакета диаграмм системы необходимо рассмотреть нижний уровень модели. Если на нем обнаружатся совпадения названий блоков диаграмм и слов из словаря, то это говорит, что достаточный уровень декомпозиции достигнут. Коэффициент, количественно отражающий данный критерий, можно записать как </a:t>
            </a:r>
            <a:r>
              <a:rPr lang="ru-RU" i="1" dirty="0"/>
              <a:t>L*C -</a:t>
            </a:r>
            <a:r>
              <a:rPr lang="ru-RU" dirty="0"/>
              <a:t>произведение уровня модели на число совпадений имен блоков со словами из словаря. Чем ниже уровень модели (больше L), тем ценнее совпадения.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диаграмм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7178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141" y="3466540"/>
            <a:ext cx="13239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89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1"/>
          <p:cNvSpPr txBox="1">
            <a:spLocks noGrp="1"/>
          </p:cNvSpPr>
          <p:nvPr>
            <p:ph type="title"/>
          </p:nvPr>
        </p:nvSpPr>
        <p:spPr>
          <a:xfrm>
            <a:off x="697200" y="160400"/>
            <a:ext cx="7726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/>
              <a:t>Стандарт функционального моделирования </a:t>
            </a:r>
            <a:r>
              <a:rPr lang="en-US" sz="2400" dirty="0" smtClean="0"/>
              <a:t>IDEF0 ( </a:t>
            </a:r>
            <a:r>
              <a:rPr lang="ru-RU" sz="2400" dirty="0" smtClean="0"/>
              <a:t>разработан на основе </a:t>
            </a:r>
            <a:r>
              <a:rPr lang="en-US" sz="2400" dirty="0" smtClean="0"/>
              <a:t> SADT)</a:t>
            </a:r>
            <a:endParaRPr sz="2400" dirty="0"/>
          </a:p>
        </p:txBody>
      </p:sp>
      <p:sp>
        <p:nvSpPr>
          <p:cNvPr id="333" name="Google Shape;333;p41"/>
          <p:cNvSpPr txBox="1">
            <a:spLocks noGrp="1"/>
          </p:cNvSpPr>
          <p:nvPr>
            <p:ph type="body" idx="1"/>
          </p:nvPr>
        </p:nvSpPr>
        <p:spPr>
          <a:xfrm>
            <a:off x="246530" y="1102659"/>
            <a:ext cx="8343900" cy="37191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0E0E"/>
              </a:buClr>
              <a:buSzPts val="1100"/>
              <a:buFont typeface="Arial"/>
              <a:buNone/>
            </a:pPr>
            <a:r>
              <a:rPr lang="ru-RU" sz="1600" dirty="0"/>
              <a:t>Методологию </a:t>
            </a:r>
            <a:r>
              <a:rPr lang="en-US" sz="1600" dirty="0"/>
              <a:t>IDEF0 </a:t>
            </a:r>
            <a:r>
              <a:rPr lang="ru-RU" sz="1600" dirty="0"/>
              <a:t>можно считать следующим этапом развития хорошо известного языка описания функциональных систем </a:t>
            </a:r>
            <a:r>
              <a:rPr lang="en-US" sz="1600" dirty="0"/>
              <a:t>SADT (Structured Analysis and Design </a:t>
            </a:r>
            <a:r>
              <a:rPr lang="en-US" sz="1600" dirty="0" err="1"/>
              <a:t>Technigue</a:t>
            </a:r>
            <a:r>
              <a:rPr lang="en-US" sz="1600" dirty="0"/>
              <a:t>). </a:t>
            </a:r>
            <a:r>
              <a:rPr lang="ru-RU" sz="1600" dirty="0"/>
              <a:t>Исторически </a:t>
            </a:r>
            <a:r>
              <a:rPr lang="en-US" sz="1600" dirty="0"/>
              <a:t>IDEF0 </a:t>
            </a:r>
            <a:r>
              <a:rPr lang="ru-RU" sz="1600" dirty="0" smtClean="0"/>
              <a:t>как стандарт был разработан в 1981 году в рамках обширной программы автоматизации промышленных предприятий, которая носила обозначение </a:t>
            </a:r>
            <a:r>
              <a:rPr lang="en-US" sz="1600" dirty="0" smtClean="0"/>
              <a:t>ICAM (Integrated Computer Aided Manufacturing).</a:t>
            </a:r>
            <a:r>
              <a:rPr lang="ru-RU" sz="1600" dirty="0" smtClean="0"/>
              <a:t> Семейство стандартов унаследовало свое обозначение от названия этой программы (</a:t>
            </a:r>
            <a:r>
              <a:rPr lang="en-US" sz="1600" dirty="0" smtClean="0"/>
              <a:t>IDEF=</a:t>
            </a:r>
            <a:r>
              <a:rPr lang="en-US" sz="1600" dirty="0" err="1" smtClean="0"/>
              <a:t>Icam</a:t>
            </a:r>
            <a:r>
              <a:rPr lang="en-US" sz="1600" dirty="0" smtClean="0"/>
              <a:t> </a:t>
            </a:r>
            <a:r>
              <a:rPr lang="en-US" sz="1600" dirty="0" err="1" smtClean="0"/>
              <a:t>DEFinition</a:t>
            </a:r>
            <a:r>
              <a:rPr lang="en-US" sz="1600" dirty="0" smtClean="0"/>
              <a:t>)</a:t>
            </a:r>
            <a:r>
              <a:rPr lang="ru-RU" sz="1600" dirty="0" smtClean="0"/>
              <a:t>, и последняя его редакция была выпущена в декабре 1993 года Национальным институтом по Стандартам и Технологиям США (</a:t>
            </a:r>
            <a:r>
              <a:rPr lang="en-US" sz="1600" dirty="0" smtClean="0"/>
              <a:t>NIST).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Целью методики является построение функциональной схемы исследуемой системы, описывающей все необходимые процессы с точностью, достаточной для однозначного моделирование системы.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364;p44"/>
          <p:cNvSpPr txBox="1">
            <a:spLocks noGrp="1"/>
          </p:cNvSpPr>
          <p:nvPr>
            <p:ph type="subTitle" idx="1"/>
          </p:nvPr>
        </p:nvSpPr>
        <p:spPr>
          <a:xfrm>
            <a:off x="297963" y="311683"/>
            <a:ext cx="8192894" cy="11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dirty="0" smtClean="0"/>
              <a:t>В основе методологии лежат четыре основных понятия:</a:t>
            </a:r>
            <a:endParaRPr sz="2400" dirty="0"/>
          </a:p>
        </p:txBody>
      </p:sp>
      <p:sp>
        <p:nvSpPr>
          <p:cNvPr id="53" name="Google Shape;364;p44"/>
          <p:cNvSpPr txBox="1">
            <a:spLocks noGrp="1"/>
          </p:cNvSpPr>
          <p:nvPr>
            <p:ph type="subTitle" idx="1"/>
          </p:nvPr>
        </p:nvSpPr>
        <p:spPr>
          <a:xfrm>
            <a:off x="1906168" y="2108044"/>
            <a:ext cx="8192894" cy="11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</a:pPr>
            <a:r>
              <a:rPr lang="ru-RU" sz="2400" dirty="0" smtClean="0"/>
              <a:t>Функциональный блок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</a:pPr>
            <a:r>
              <a:rPr lang="ru-RU" sz="2400" dirty="0" smtClean="0"/>
              <a:t>Интерфейсная дуга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</a:pPr>
            <a:r>
              <a:rPr lang="ru-RU" sz="2400" dirty="0" smtClean="0"/>
              <a:t>Декомпозиция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</a:pPr>
            <a:r>
              <a:rPr lang="ru-RU" sz="2400" dirty="0" smtClean="0"/>
              <a:t>Глоссарий</a:t>
            </a:r>
            <a:endParaRPr sz="2400" dirty="0"/>
          </a:p>
        </p:txBody>
      </p:sp>
      <p:sp>
        <p:nvSpPr>
          <p:cNvPr id="54" name="Google Shape;1298;p80"/>
          <p:cNvSpPr/>
          <p:nvPr/>
        </p:nvSpPr>
        <p:spPr>
          <a:xfrm>
            <a:off x="1589146" y="1730429"/>
            <a:ext cx="227375" cy="293739"/>
          </a:xfrm>
          <a:custGeom>
            <a:avLst/>
            <a:gdLst/>
            <a:ahLst/>
            <a:cxnLst/>
            <a:rect l="l" t="t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298;p80"/>
          <p:cNvSpPr/>
          <p:nvPr/>
        </p:nvSpPr>
        <p:spPr>
          <a:xfrm>
            <a:off x="1589145" y="2213753"/>
            <a:ext cx="227375" cy="293739"/>
          </a:xfrm>
          <a:custGeom>
            <a:avLst/>
            <a:gdLst/>
            <a:ahLst/>
            <a:cxnLst/>
            <a:rect l="l" t="t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298;p80"/>
          <p:cNvSpPr/>
          <p:nvPr/>
        </p:nvSpPr>
        <p:spPr>
          <a:xfrm>
            <a:off x="1589145" y="2697844"/>
            <a:ext cx="227375" cy="293739"/>
          </a:xfrm>
          <a:custGeom>
            <a:avLst/>
            <a:gdLst/>
            <a:ahLst/>
            <a:cxnLst/>
            <a:rect l="l" t="t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298;p80"/>
          <p:cNvSpPr/>
          <p:nvPr/>
        </p:nvSpPr>
        <p:spPr>
          <a:xfrm>
            <a:off x="1589145" y="3259388"/>
            <a:ext cx="227375" cy="293739"/>
          </a:xfrm>
          <a:custGeom>
            <a:avLst/>
            <a:gdLst/>
            <a:ahLst/>
            <a:cxnLst/>
            <a:rect l="l" t="t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1" y="1380966"/>
            <a:ext cx="3684494" cy="32212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364;p44"/>
          <p:cNvSpPr txBox="1">
            <a:spLocks noGrp="1"/>
          </p:cNvSpPr>
          <p:nvPr>
            <p:ph type="subTitle" idx="1"/>
          </p:nvPr>
        </p:nvSpPr>
        <p:spPr>
          <a:xfrm>
            <a:off x="951106" y="0"/>
            <a:ext cx="8192894" cy="11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dirty="0" smtClean="0"/>
              <a:t>Функциональный блок (</a:t>
            </a:r>
            <a:r>
              <a:rPr lang="en-US" sz="2400" dirty="0"/>
              <a:t>A</a:t>
            </a:r>
            <a:r>
              <a:rPr lang="en-US" sz="2400" dirty="0" smtClean="0"/>
              <a:t>ctivity Box)</a:t>
            </a:r>
            <a:endParaRPr sz="2400" dirty="0"/>
          </a:p>
        </p:txBody>
      </p:sp>
      <p:sp>
        <p:nvSpPr>
          <p:cNvPr id="53" name="Google Shape;364;p44"/>
          <p:cNvSpPr txBox="1">
            <a:spLocks noGrp="1"/>
          </p:cNvSpPr>
          <p:nvPr>
            <p:ph type="subTitle" idx="1"/>
          </p:nvPr>
        </p:nvSpPr>
        <p:spPr>
          <a:xfrm>
            <a:off x="379607" y="755057"/>
            <a:ext cx="7360136" cy="242901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</a:pPr>
            <a:r>
              <a:rPr lang="ru-RU" sz="1400" dirty="0" smtClean="0"/>
              <a:t>Функциональный блок представляет собой некоторую конкретную функцию в рамках рассматриваемой системы. По требованиям стандарта название каждого функционального блока должно быть сформулировано в глагольном наклонении(например, «Производить услуги»). На диаграмме функциональный блок изображается прямоугольником. Каждая из четырех сторон функционального блока имеет свое определенное значение (роль), при этом: верхняя сторона имеет значение «Управление» (</a:t>
            </a:r>
            <a:r>
              <a:rPr lang="en-US" sz="1400" dirty="0" smtClean="0"/>
              <a:t>control):</a:t>
            </a:r>
            <a:r>
              <a:rPr lang="ru-RU" sz="1400" dirty="0" smtClean="0"/>
              <a:t> левая сторона имеет значение «Вход» (</a:t>
            </a:r>
            <a:r>
              <a:rPr lang="en-US" sz="1400" dirty="0" smtClean="0"/>
              <a:t>input); </a:t>
            </a:r>
            <a:r>
              <a:rPr lang="ru-RU" sz="1400" dirty="0" smtClean="0"/>
              <a:t>правая сторона имеет значение «выход (</a:t>
            </a:r>
            <a:r>
              <a:rPr lang="en-US" sz="1400" dirty="0" smtClean="0"/>
              <a:t>Output);</a:t>
            </a:r>
            <a:r>
              <a:rPr lang="ru-RU" sz="1400" dirty="0" smtClean="0"/>
              <a:t> нижняя сторона имеет значение «Механизм» (</a:t>
            </a:r>
            <a:r>
              <a:rPr lang="en-US" sz="1400" dirty="0" smtClean="0"/>
              <a:t>mechanism).</a:t>
            </a:r>
            <a:endParaRPr sz="1400" dirty="0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2021746" y="4174020"/>
            <a:ext cx="8640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885812" y="3834266"/>
            <a:ext cx="1719743" cy="6795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Функциональный блок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/>
              <a:t>	</a:t>
            </a:r>
            <a:r>
              <a:rPr lang="ru-RU" dirty="0" smtClean="0"/>
              <a:t>       </a:t>
            </a:r>
            <a:r>
              <a:rPr lang="ru-RU" sz="1200" dirty="0" smtClean="0"/>
              <a:t>А0</a:t>
            </a:r>
            <a:endParaRPr lang="ru-RU" sz="12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605555" y="4174020"/>
            <a:ext cx="8640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745682" y="3570012"/>
            <a:ext cx="1" cy="264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4" idx="2"/>
          </p:cNvCxnSpPr>
          <p:nvPr/>
        </p:nvCxnSpPr>
        <p:spPr>
          <a:xfrm flipV="1">
            <a:off x="3745682" y="4513774"/>
            <a:ext cx="2" cy="264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45872" y="3184071"/>
            <a:ext cx="161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управление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59122" y="4778028"/>
            <a:ext cx="161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механизм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64278" y="3788078"/>
            <a:ext cx="161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выход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8889" y="3785239"/>
            <a:ext cx="1610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вход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32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364;p44"/>
          <p:cNvSpPr txBox="1">
            <a:spLocks noGrp="1"/>
          </p:cNvSpPr>
          <p:nvPr>
            <p:ph type="subTitle" idx="1"/>
          </p:nvPr>
        </p:nvSpPr>
        <p:spPr>
          <a:xfrm>
            <a:off x="951106" y="0"/>
            <a:ext cx="8192894" cy="117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Aft>
                <a:spcPts val="1200"/>
              </a:spcAft>
            </a:pPr>
            <a:r>
              <a:rPr lang="ru-RU" sz="2400" dirty="0"/>
              <a:t>Интерфейсная дуга (</a:t>
            </a:r>
            <a:r>
              <a:rPr lang="en-US" sz="2400" dirty="0"/>
              <a:t>Arrow)</a:t>
            </a:r>
            <a:endParaRPr sz="3600" dirty="0"/>
          </a:p>
        </p:txBody>
      </p:sp>
      <p:sp>
        <p:nvSpPr>
          <p:cNvPr id="53" name="Google Shape;364;p44"/>
          <p:cNvSpPr txBox="1">
            <a:spLocks noGrp="1"/>
          </p:cNvSpPr>
          <p:nvPr>
            <p:ph type="subTitle" idx="1"/>
          </p:nvPr>
        </p:nvSpPr>
        <p:spPr>
          <a:xfrm>
            <a:off x="312678" y="849124"/>
            <a:ext cx="4313110" cy="22526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ru-RU" sz="1100" dirty="0"/>
              <a:t>Интерфейсная дуга (</a:t>
            </a:r>
            <a:r>
              <a:rPr lang="ru-RU" sz="1100" dirty="0" err="1"/>
              <a:t>Arrow</a:t>
            </a:r>
            <a:r>
              <a:rPr lang="ru-RU" sz="1100" dirty="0"/>
              <a:t>) отображает элемент системы, </a:t>
            </a:r>
            <a:r>
              <a:rPr lang="ru-RU" sz="1100" dirty="0" smtClean="0"/>
              <a:t>который </a:t>
            </a:r>
            <a:r>
              <a:rPr lang="ru-RU" sz="1100" dirty="0"/>
              <a:t>обрабатывается функциональным блоком или оказывает иное </a:t>
            </a:r>
            <a:r>
              <a:rPr lang="ru-RU" sz="1100" dirty="0" smtClean="0"/>
              <a:t>влияние </a:t>
            </a:r>
            <a:r>
              <a:rPr lang="ru-RU" sz="1100" dirty="0"/>
              <a:t>на функцию, представленную данным функциональным блоком. Интерфейсные дуги часто называют потоками или стрелками. С помощью интерфейсных дуг отображают различные объекты, в той или иной степени определяющие процессы, происходящие в </a:t>
            </a:r>
            <a:r>
              <a:rPr lang="ru-RU" sz="1100" dirty="0" smtClean="0"/>
              <a:t>системе</a:t>
            </a:r>
            <a:r>
              <a:rPr lang="ru-RU" sz="1100" dirty="0"/>
              <a:t>. Такими объектами могут быть элементы реального мира (детали, вагоны, сотрудники и т.д.) или потоки данных и информации (доку- менты, данные, инструкции и т.д.). В зависимости от того, к какой из сторон функционального блока подходит данная интерфейсная дуга, она носит название «входящей», «исходящей» или «управляющей».</a:t>
            </a:r>
            <a:endParaRPr sz="1050" dirty="0"/>
          </a:p>
        </p:txBody>
      </p:sp>
      <p:sp>
        <p:nvSpPr>
          <p:cNvPr id="2" name="TextBox 1"/>
          <p:cNvSpPr txBox="1"/>
          <p:nvPr/>
        </p:nvSpPr>
        <p:spPr>
          <a:xfrm>
            <a:off x="951106" y="3358023"/>
            <a:ext cx="27790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Обязательное наличие управляющих интерфейсных дуг является одним из главных отличий стандарта IDEF0 от других методологий классов DFD (</a:t>
            </a:r>
            <a:r>
              <a:rPr lang="ru-RU" dirty="0" err="1">
                <a:solidFill>
                  <a:schemeClr val="bg1"/>
                </a:solidFill>
              </a:rPr>
              <a:t>Data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Flow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Diagram</a:t>
            </a:r>
            <a:r>
              <a:rPr lang="ru-RU" dirty="0">
                <a:solidFill>
                  <a:schemeClr val="bg1"/>
                </a:solidFill>
              </a:rPr>
              <a:t>) и WFD (</a:t>
            </a:r>
            <a:r>
              <a:rPr lang="ru-RU" dirty="0" err="1">
                <a:solidFill>
                  <a:schemeClr val="bg1"/>
                </a:solidFill>
              </a:rPr>
              <a:t>Work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Flow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Diagram</a:t>
            </a:r>
            <a:r>
              <a:rPr lang="ru-RU" dirty="0">
                <a:solidFill>
                  <a:schemeClr val="bg1"/>
                </a:solidFill>
              </a:rPr>
              <a:t>).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43288052"/>
              </p:ext>
            </p:extLst>
          </p:nvPr>
        </p:nvGraphicFramePr>
        <p:xfrm>
          <a:off x="4877223" y="519953"/>
          <a:ext cx="3845436" cy="4184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0525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200" y="310832"/>
            <a:ext cx="3048900" cy="449700"/>
          </a:xfrm>
        </p:spPr>
        <p:txBody>
          <a:bodyPr/>
          <a:lstStyle/>
          <a:p>
            <a:pPr algn="ctr"/>
            <a:r>
              <a:rPr lang="ru-RU" dirty="0" smtClean="0"/>
              <a:t>Контекстная диаграмма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365" y="1159915"/>
            <a:ext cx="3639669" cy="1209300"/>
          </a:xfrm>
        </p:spPr>
        <p:txBody>
          <a:bodyPr/>
          <a:lstStyle/>
          <a:p>
            <a:pPr marL="127000" indent="0" algn="just">
              <a:buNone/>
            </a:pPr>
            <a:r>
              <a:rPr lang="ru-RU" dirty="0"/>
              <a:t>Модель IDEF0 всегда начинается с представления системы как единого целого – одного функционального блока с </a:t>
            </a:r>
            <a:r>
              <a:rPr lang="ru-RU" dirty="0" smtClean="0"/>
              <a:t>интерфейсными </a:t>
            </a:r>
            <a:r>
              <a:rPr lang="ru-RU" dirty="0"/>
              <a:t>дугами, простирающимися за пределы рассматриваемой области. Такая диаграмма с одним функциональным блоком называется контекстной диаграммой.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035" y="983317"/>
            <a:ext cx="4170549" cy="31051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253536" y="4192874"/>
            <a:ext cx="27895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IBM Plex Serif"/>
              </a:rPr>
              <a:t>Рис. </a:t>
            </a:r>
            <a:r>
              <a:rPr lang="ru-RU" dirty="0" smtClean="0">
                <a:latin typeface="IBM Plex Serif"/>
              </a:rPr>
              <a:t>  </a:t>
            </a:r>
            <a:r>
              <a:rPr lang="ru-RU" dirty="0">
                <a:latin typeface="IBM Plex Serif"/>
              </a:rPr>
              <a:t>Контекстная диаграмма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9553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618" y="179294"/>
            <a:ext cx="3048900" cy="930862"/>
          </a:xfrm>
        </p:spPr>
        <p:txBody>
          <a:bodyPr/>
          <a:lstStyle/>
          <a:p>
            <a:r>
              <a:rPr lang="ru-RU" b="0" dirty="0"/>
              <a:t>Декомпозиция (</a:t>
            </a:r>
            <a:r>
              <a:rPr lang="en-US" b="0" dirty="0"/>
              <a:t>Decomposition)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14991" y="1110156"/>
            <a:ext cx="3850153" cy="1209300"/>
          </a:xfrm>
        </p:spPr>
        <p:txBody>
          <a:bodyPr/>
          <a:lstStyle/>
          <a:p>
            <a:pPr marL="127000" indent="0" algn="just">
              <a:buNone/>
            </a:pPr>
            <a:r>
              <a:rPr lang="ru-RU" sz="1400" dirty="0"/>
              <a:t>В процессе декомпозиции функциональный блок, который в </a:t>
            </a:r>
            <a:r>
              <a:rPr lang="ru-RU" sz="1400" dirty="0" smtClean="0"/>
              <a:t>контекстной </a:t>
            </a:r>
            <a:r>
              <a:rPr lang="ru-RU" sz="1400" dirty="0"/>
              <a:t>диаграмме отображает систему как единое целое, подвергается детализации на другой диаграмме. Получившаяся диаграмма второго уровня содержит функциональные блоки, отображающие главные под- функции функционального блока контекстной диаграммы, и называется дочерней (</a:t>
            </a:r>
            <a:r>
              <a:rPr lang="ru-RU" sz="1400" dirty="0" err="1"/>
              <a:t>Child</a:t>
            </a:r>
            <a:r>
              <a:rPr lang="ru-RU" sz="1400" dirty="0"/>
              <a:t> </a:t>
            </a:r>
            <a:r>
              <a:rPr lang="ru-RU" sz="1400" dirty="0" err="1"/>
              <a:t>Diagram</a:t>
            </a:r>
            <a:r>
              <a:rPr lang="ru-RU" sz="1400" dirty="0"/>
              <a:t>) по отношению к нему (каждый из </a:t>
            </a:r>
            <a:r>
              <a:rPr lang="ru-RU" sz="1400" dirty="0" smtClean="0"/>
              <a:t>функциональных </a:t>
            </a:r>
            <a:r>
              <a:rPr lang="ru-RU" sz="1400" dirty="0"/>
              <a:t>блоков, принадлежащих дочерней диаграмме, соответственно называется дочерним блоком – </a:t>
            </a:r>
            <a:r>
              <a:rPr lang="ru-RU" sz="1400" dirty="0" err="1"/>
              <a:t>Child</a:t>
            </a:r>
            <a:r>
              <a:rPr lang="ru-RU" sz="1400" dirty="0"/>
              <a:t> </a:t>
            </a:r>
            <a:r>
              <a:rPr lang="ru-RU" sz="1400" dirty="0" err="1"/>
              <a:t>Box</a:t>
            </a:r>
            <a:r>
              <a:rPr lang="ru-RU" sz="1400" dirty="0"/>
              <a:t>).</a:t>
            </a: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682" y="633693"/>
            <a:ext cx="3731278" cy="31051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8584" y="3816357"/>
            <a:ext cx="41056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IBM Plex Serif"/>
              </a:rPr>
              <a:t>Рис. </a:t>
            </a:r>
            <a:r>
              <a:rPr lang="ru-RU" dirty="0" smtClean="0">
                <a:latin typeface="IBM Plex Serif"/>
              </a:rPr>
              <a:t>Диаграмма </a:t>
            </a:r>
            <a:r>
              <a:rPr lang="ru-RU" dirty="0">
                <a:latin typeface="IBM Plex Serif"/>
              </a:rPr>
              <a:t>декомпозиции первого уровня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2E9B"/>
            </a:gs>
            <a:gs pos="48000">
              <a:schemeClr val="accent3"/>
            </a:gs>
            <a:gs pos="52000">
              <a:schemeClr val="accent3"/>
            </a:gs>
            <a:gs pos="100000">
              <a:schemeClr val="accent5"/>
            </a:gs>
          </a:gsLst>
          <a:lin ang="5400012" scaled="0"/>
        </a:gradFill>
        <a:effectLst/>
      </p:bgPr>
    </p:bg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4"/>
          <p:cNvSpPr txBox="1">
            <a:spLocks noGrp="1"/>
          </p:cNvSpPr>
          <p:nvPr>
            <p:ph type="title"/>
          </p:nvPr>
        </p:nvSpPr>
        <p:spPr>
          <a:xfrm>
            <a:off x="2290050" y="2895532"/>
            <a:ext cx="45639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ru-RU" sz="1400" dirty="0"/>
              <a:t>Рекомендуется представлять на диаграмме от трех до шести функциональных блоков, при этом количество подходящих к одному функциональному блоку (выходящих из одного функционального блока) интерфейсных дуг предполагается не более четырех.</a:t>
            </a:r>
            <a:endParaRPr lang="ru-RU" sz="1400" dirty="0"/>
          </a:p>
        </p:txBody>
      </p:sp>
      <p:sp>
        <p:nvSpPr>
          <p:cNvPr id="364" name="Google Shape;364;p44"/>
          <p:cNvSpPr txBox="1">
            <a:spLocks noGrp="1"/>
          </p:cNvSpPr>
          <p:nvPr>
            <p:ph type="subTitle" idx="1"/>
          </p:nvPr>
        </p:nvSpPr>
        <p:spPr>
          <a:xfrm>
            <a:off x="2290050" y="1715940"/>
            <a:ext cx="4563900" cy="45351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ru-RU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Обычно IDEF0-модели несут в себе сложную и </a:t>
            </a:r>
            <a:r>
              <a:rPr lang="ru-RU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концентрированную </a:t>
            </a:r>
            <a:r>
              <a:rPr lang="ru-RU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информацию, и для того, чтобы ограничить их перегруженность и сделать удобочитаемыми, в стандарте приняты соответствующие </a:t>
            </a:r>
            <a:r>
              <a:rPr lang="ru-RU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ограничения </a:t>
            </a:r>
            <a:r>
              <a:rPr lang="ru-RU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сложности.</a:t>
            </a:r>
            <a:r>
              <a:rPr lang="ru-RU" sz="1400" dirty="0"/>
              <a:t> </a:t>
            </a:r>
            <a:endParaRPr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Количественный анализ диаграмм</a:t>
            </a:r>
            <a:br>
              <a:rPr lang="ru-RU" b="0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ru-RU" dirty="0"/>
              <a:t>Для проведения количественного анализа диаграмм перечислим показатели модели:</a:t>
            </a:r>
          </a:p>
          <a:p>
            <a:r>
              <a:rPr lang="ru-RU" dirty="0"/>
              <a:t>количество блоков на диаграмме - </a:t>
            </a:r>
            <a:r>
              <a:rPr lang="ru-RU" i="1" dirty="0"/>
              <a:t>N;</a:t>
            </a:r>
            <a:endParaRPr lang="ru-RU" dirty="0"/>
          </a:p>
          <a:p>
            <a:r>
              <a:rPr lang="ru-RU" dirty="0"/>
              <a:t>уровень декомпозиции диаграммы - </a:t>
            </a:r>
            <a:r>
              <a:rPr lang="ru-RU" i="1" dirty="0"/>
              <a:t>L</a:t>
            </a:r>
            <a:r>
              <a:rPr lang="ru-RU" dirty="0"/>
              <a:t>;</a:t>
            </a:r>
          </a:p>
          <a:p>
            <a:r>
              <a:rPr lang="ru-RU" dirty="0"/>
              <a:t>сбалансированность диаграммы - </a:t>
            </a:r>
            <a:r>
              <a:rPr lang="ru-RU" i="1" dirty="0"/>
              <a:t>В;</a:t>
            </a:r>
            <a:endParaRPr lang="ru-RU" dirty="0"/>
          </a:p>
          <a:p>
            <a:r>
              <a:rPr lang="ru-RU" dirty="0"/>
              <a:t>число стрелок, соединяющихся с блоком, - </a:t>
            </a:r>
            <a:r>
              <a:rPr lang="ru-RU" i="1" dirty="0" smtClean="0"/>
              <a:t>А</a:t>
            </a:r>
            <a:endParaRPr lang="en-US" i="1" dirty="0" smtClean="0"/>
          </a:p>
          <a:p>
            <a:pPr marL="139700" indent="0">
              <a:buNone/>
            </a:pPr>
            <a:endParaRPr lang="ru-RU" dirty="0"/>
          </a:p>
          <a:p>
            <a:pPr marL="139700" indent="0">
              <a:buNone/>
            </a:pPr>
            <a:r>
              <a:rPr lang="ru-RU" dirty="0"/>
              <a:t>Введем коэффициент сбалансированности </a:t>
            </a:r>
            <a:r>
              <a:rPr lang="ru-RU" dirty="0" smtClean="0"/>
              <a:t>диаграммы</a:t>
            </a:r>
            <a:endParaRPr lang="en-US" dirty="0" smtClean="0"/>
          </a:p>
          <a:p>
            <a:pPr marL="139700" indent="0">
              <a:buNone/>
            </a:pPr>
            <a:endParaRPr lang="en-US" dirty="0"/>
          </a:p>
          <a:p>
            <a:pPr marL="139700" indent="0">
              <a:buNone/>
            </a:pPr>
            <a:endParaRPr lang="en-US" dirty="0" smtClean="0"/>
          </a:p>
          <a:p>
            <a:pPr marL="139700" indent="0">
              <a:buNone/>
            </a:pPr>
            <a:endParaRPr lang="en-US" dirty="0"/>
          </a:p>
          <a:p>
            <a:pPr marL="139700" indent="0">
              <a:buNone/>
            </a:pPr>
            <a:endParaRPr lang="en-US" dirty="0" smtClean="0"/>
          </a:p>
          <a:p>
            <a:pPr marL="139700" indent="0">
              <a:buNone/>
            </a:pPr>
            <a:endParaRPr lang="en-US" dirty="0"/>
          </a:p>
          <a:p>
            <a:pPr marL="139700" indent="0">
              <a:buNone/>
            </a:pPr>
            <a:r>
              <a:rPr lang="ru-RU" dirty="0"/>
              <a:t>Необходимо стремиться, чтобы </a:t>
            </a:r>
            <a:r>
              <a:rPr lang="ru-RU" i="1" dirty="0" err="1"/>
              <a:t>Кь</a:t>
            </a:r>
            <a:r>
              <a:rPr lang="ru-RU" i="1" dirty="0"/>
              <a:t> </a:t>
            </a:r>
            <a:r>
              <a:rPr lang="ru-RU" dirty="0"/>
              <a:t>был минимален для диаграммы.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3310807"/>
            <a:ext cx="5154991" cy="92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37863"/>
      </p:ext>
    </p:extLst>
  </p:cSld>
  <p:clrMapOvr>
    <a:masterClrMapping/>
  </p:clrMapOvr>
</p:sld>
</file>

<file path=ppt/theme/theme1.xml><?xml version="1.0" encoding="utf-8"?>
<a:theme xmlns:a="http://schemas.openxmlformats.org/drawingml/2006/main" name="Win a Client Pitch Deck by Slidesgo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</TotalTime>
  <Words>1069</Words>
  <Application>Microsoft Office PowerPoint</Application>
  <PresentationFormat>Экран (16:9)</PresentationFormat>
  <Paragraphs>61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Rubik</vt:lpstr>
      <vt:lpstr>Oxygen</vt:lpstr>
      <vt:lpstr>Helvetica Neue</vt:lpstr>
      <vt:lpstr>Arial</vt:lpstr>
      <vt:lpstr>IBM Plex Serif</vt:lpstr>
      <vt:lpstr>Win a Client Pitch Deck by Slidesgo</vt:lpstr>
      <vt:lpstr>Стандарт функционального моделирование IDEF0</vt:lpstr>
      <vt:lpstr>Стандарт функционального моделирования IDEF0 ( разработан на основе  SADT)</vt:lpstr>
      <vt:lpstr>Презентация PowerPoint</vt:lpstr>
      <vt:lpstr>Презентация PowerPoint</vt:lpstr>
      <vt:lpstr>Презентация PowerPoint</vt:lpstr>
      <vt:lpstr>Контекстная диаграмма</vt:lpstr>
      <vt:lpstr>Декомпозиция (Decomposition)</vt:lpstr>
      <vt:lpstr>Рекомендуется представлять на диаграмме от трех до шести функциональных блоков, при этом количество подходящих к одному функциональному блоку (выходящих из одного функционального блока) интерфейсных дуг предполагается не более четырех.</vt:lpstr>
      <vt:lpstr>Количественный анализ диаграмм </vt:lpstr>
      <vt:lpstr>Количественный анализ диаграмм </vt:lpstr>
      <vt:lpstr>Глоссарий (Glossary)</vt:lpstr>
      <vt:lpstr>Анализ диаграмм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 функционального моделирование IDEF0</dc:title>
  <cp:lastModifiedBy>olv</cp:lastModifiedBy>
  <cp:revision>12</cp:revision>
  <dcterms:modified xsi:type="dcterms:W3CDTF">2022-09-20T06:33:37Z</dcterms:modified>
</cp:coreProperties>
</file>